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57" r:id="rId4"/>
    <p:sldId id="258" r:id="rId5"/>
    <p:sldId id="265" r:id="rId6"/>
    <p:sldId id="263" r:id="rId7"/>
    <p:sldId id="266" r:id="rId8"/>
    <p:sldId id="267" r:id="rId9"/>
    <p:sldId id="261" r:id="rId10"/>
    <p:sldId id="26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7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19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240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BCA01-6A5F-5648-BBDE-9A8C42D3B277}" type="datetimeFigureOut">
              <a:rPr lang="en-BE" smtClean="0"/>
              <a:t>10/6/20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1D84EB-AB23-A14E-AA23-A35DD707BA33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210103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227036-72E3-46B7-8BAF-CCF8C3B610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5D731-5393-4690-8CE5-32E8EE67B1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2606" y="3174500"/>
            <a:ext cx="1985781" cy="49657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5pPr marL="1828800" indent="0">
              <a:buNone/>
              <a:defRPr/>
            </a:lvl5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28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Sub-title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28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728A9EE-8C17-4350-A3B1-29E714FB64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2606" y="2468789"/>
            <a:ext cx="4846638" cy="70571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  <a:p>
            <a:pPr lvl="0"/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41126-6C94-460A-BEA0-5A9C0637E7B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52425" y="4166076"/>
            <a:ext cx="2430463" cy="7064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Date, Year</a:t>
            </a:r>
          </a:p>
        </p:txBody>
      </p:sp>
    </p:spTree>
    <p:extLst>
      <p:ext uri="{BB962C8B-B14F-4D97-AF65-F5344CB8AC3E}">
        <p14:creationId xmlns:p14="http://schemas.microsoft.com/office/powerpoint/2010/main" val="428548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EB9B39F-4303-44C1-AD03-3095FEB071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0459" y="1897383"/>
            <a:ext cx="1917952" cy="22304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8AE4D2-BAE3-D448-B730-5DA49DCA4A0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94DC3D9-AD50-40DC-A52F-D972871E0C5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94269" y="2756716"/>
            <a:ext cx="5237162" cy="8159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SECTION HEADING</a:t>
            </a:r>
          </a:p>
          <a:p>
            <a:pPr lvl="0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D28560-2B48-4CAC-AC22-B693D9B3824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82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-Column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DF7F39F-DD72-9244-A71F-A639CA6EA9FD}"/>
              </a:ext>
            </a:extLst>
          </p:cNvPr>
          <p:cNvCxnSpPr>
            <a:cxnSpLocks/>
          </p:cNvCxnSpPr>
          <p:nvPr userDrawn="1"/>
        </p:nvCxnSpPr>
        <p:spPr>
          <a:xfrm>
            <a:off x="5530788" y="1668069"/>
            <a:ext cx="0" cy="4435967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35CC5EBE-B98E-B447-90A0-88778A129C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09F5FDF-5881-4C59-9B31-B3DCF1F227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77" y="265531"/>
            <a:ext cx="5773738" cy="728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2C9283D-4102-4D67-AE78-167C50F17D0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6346" y="1015244"/>
            <a:ext cx="2895600" cy="453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67891E8-7EAB-4C7A-A316-51AE11A8E9D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4650" y="1958975"/>
            <a:ext cx="269557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62245D8-A22C-4BF5-940A-A008B85C542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48815" y="1958975"/>
            <a:ext cx="269557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C6AD4413-1036-43D2-837D-B1727274D44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74650" y="2413000"/>
            <a:ext cx="4929188" cy="3389313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DDEC9FC8-0004-4D3B-9C5E-43CC378A75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48815" y="2412999"/>
            <a:ext cx="4929188" cy="3389313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3470B8-CE86-47BE-8876-67E3C6678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16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-Column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01A0D97-A9DA-2947-AD68-9681E44209EB}"/>
              </a:ext>
            </a:extLst>
          </p:cNvPr>
          <p:cNvCxnSpPr>
            <a:cxnSpLocks/>
          </p:cNvCxnSpPr>
          <p:nvPr userDrawn="1"/>
        </p:nvCxnSpPr>
        <p:spPr>
          <a:xfrm>
            <a:off x="8350346" y="2172404"/>
            <a:ext cx="0" cy="3191495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0FEB7A1-BF6E-8046-A090-828FE31C725A}"/>
              </a:ext>
            </a:extLst>
          </p:cNvPr>
          <p:cNvCxnSpPr>
            <a:cxnSpLocks/>
          </p:cNvCxnSpPr>
          <p:nvPr userDrawn="1"/>
        </p:nvCxnSpPr>
        <p:spPr>
          <a:xfrm>
            <a:off x="4682697" y="2164276"/>
            <a:ext cx="0" cy="3191495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0AE9ABFB-9750-1C4E-94F6-21EF4EBF0B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CFF0502-B4B7-41EF-9CFD-58C729BDDEDE}"/>
              </a:ext>
            </a:extLst>
          </p:cNvPr>
          <p:cNvSpPr/>
          <p:nvPr userDrawn="1"/>
        </p:nvSpPr>
        <p:spPr>
          <a:xfrm rot="5400000" flipH="1">
            <a:off x="1998407" y="2111255"/>
            <a:ext cx="45719" cy="98522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DD08890-9554-4FC5-B605-DE64BDA7A58F}"/>
              </a:ext>
            </a:extLst>
          </p:cNvPr>
          <p:cNvSpPr/>
          <p:nvPr userDrawn="1"/>
        </p:nvSpPr>
        <p:spPr>
          <a:xfrm rot="5400000" flipH="1">
            <a:off x="5469189" y="2111255"/>
            <a:ext cx="45719" cy="98522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1FA1503-5013-431F-A02F-AE95185E1B5A}"/>
              </a:ext>
            </a:extLst>
          </p:cNvPr>
          <p:cNvSpPr/>
          <p:nvPr userDrawn="1"/>
        </p:nvSpPr>
        <p:spPr>
          <a:xfrm rot="5400000" flipH="1">
            <a:off x="9187091" y="2111255"/>
            <a:ext cx="45719" cy="98522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</a:endParaRP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465EE624-462C-4107-B6D1-1ADBEE211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77" y="265531"/>
            <a:ext cx="5773738" cy="728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646439A4-95DA-449A-828E-841ED9300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6346" y="1015244"/>
            <a:ext cx="2895600" cy="453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Sub-title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AF0B276D-EDF8-4647-840F-DB4C2652CF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50249" y="2813504"/>
            <a:ext cx="3134814" cy="3389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9B59BFC5-3C4D-411E-89BD-6329C1348A0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83636" y="2813503"/>
            <a:ext cx="3134814" cy="3389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26" name="Text Placeholder 18">
            <a:extLst>
              <a:ext uri="{FF2B5EF4-FFF2-40B4-BE49-F238E27FC236}">
                <a16:creationId xmlns:a16="http://schemas.microsoft.com/office/drawing/2014/main" id="{CB573FF3-6710-4748-9839-AF8829A5FD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82243" y="2810413"/>
            <a:ext cx="3134814" cy="3389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CC4E8B97-EC2E-4628-958C-99F6AC1B2DC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50249" y="2126981"/>
            <a:ext cx="269557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E2E38EBE-716F-4CA5-BCD8-1AA36D9A295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83636" y="2133080"/>
            <a:ext cx="269557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045797AC-41FE-4DFC-983E-CEBBD8CE0D5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582243" y="2136347"/>
            <a:ext cx="269557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467DE9-E8A1-4862-A2C7-288DC0DD1E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80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tive List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1DF145F-8293-F447-BB46-F241A7D23F81}"/>
              </a:ext>
            </a:extLst>
          </p:cNvPr>
          <p:cNvGrpSpPr/>
          <p:nvPr userDrawn="1"/>
        </p:nvGrpSpPr>
        <p:grpSpPr>
          <a:xfrm>
            <a:off x="266699" y="279527"/>
            <a:ext cx="11696701" cy="5637948"/>
            <a:chOff x="728329" y="364164"/>
            <a:chExt cx="10735342" cy="576550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7E898F4-7FEE-3847-AA48-7417BDC0E3C7}"/>
                </a:ext>
              </a:extLst>
            </p:cNvPr>
            <p:cNvSpPr/>
            <p:nvPr/>
          </p:nvSpPr>
          <p:spPr>
            <a:xfrm>
              <a:off x="728329" y="713963"/>
              <a:ext cx="10735342" cy="5415709"/>
            </a:xfrm>
            <a:prstGeom prst="rect">
              <a:avLst/>
            </a:prstGeom>
            <a:noFill/>
            <a:ln w="222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itchFamily="2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7DD73F2-5D16-E640-99AE-3565C52B819B}"/>
                </a:ext>
              </a:extLst>
            </p:cNvPr>
            <p:cNvSpPr/>
            <p:nvPr/>
          </p:nvSpPr>
          <p:spPr>
            <a:xfrm>
              <a:off x="2849755" y="364164"/>
              <a:ext cx="6516320" cy="7283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Helvetica" pitchFamily="2" charset="0"/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556F0489-A0DF-EE43-B516-19EE5454333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7DCE197F-D3A2-4C7D-9AB4-5BA26CD1F3E8}"/>
              </a:ext>
            </a:extLst>
          </p:cNvPr>
          <p:cNvSpPr/>
          <p:nvPr userDrawn="1"/>
        </p:nvSpPr>
        <p:spPr>
          <a:xfrm rot="5400000" flipH="1">
            <a:off x="2035635" y="1412539"/>
            <a:ext cx="45719" cy="9852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0888B6-C0E6-40EC-9B8D-674EF5C15ED3}"/>
              </a:ext>
            </a:extLst>
          </p:cNvPr>
          <p:cNvSpPr/>
          <p:nvPr userDrawn="1"/>
        </p:nvSpPr>
        <p:spPr>
          <a:xfrm rot="5400000" flipH="1">
            <a:off x="4448184" y="1412539"/>
            <a:ext cx="45719" cy="9852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254CD04-B989-4FC6-A9EB-DBAEDBC98011}"/>
              </a:ext>
            </a:extLst>
          </p:cNvPr>
          <p:cNvSpPr/>
          <p:nvPr userDrawn="1"/>
        </p:nvSpPr>
        <p:spPr>
          <a:xfrm rot="5400000" flipH="1">
            <a:off x="6976273" y="1397747"/>
            <a:ext cx="45719" cy="9852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5E82E6F-A3D8-4A2E-BAB7-DCE99C313F4B}"/>
              </a:ext>
            </a:extLst>
          </p:cNvPr>
          <p:cNvSpPr/>
          <p:nvPr userDrawn="1"/>
        </p:nvSpPr>
        <p:spPr>
          <a:xfrm rot="5400000" flipH="1">
            <a:off x="9413460" y="1397747"/>
            <a:ext cx="45719" cy="98522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9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5">
            <a:extLst>
              <a:ext uri="{FF2B5EF4-FFF2-40B4-BE49-F238E27FC236}">
                <a16:creationId xmlns:a16="http://schemas.microsoft.com/office/drawing/2014/main" id="{4C4F2E8E-F4AD-448C-8A32-8D3036AD89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833924" y="213599"/>
            <a:ext cx="4736747" cy="8159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000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  <a:p>
            <a:pPr lvl="0"/>
            <a:endParaRPr lang="en-US" dirty="0"/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7CA1C84B-FEE1-48C1-8380-0C357564F98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2998" y="1594334"/>
            <a:ext cx="243665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9" name="Text Placeholder 14">
            <a:extLst>
              <a:ext uri="{FF2B5EF4-FFF2-40B4-BE49-F238E27FC236}">
                <a16:creationId xmlns:a16="http://schemas.microsoft.com/office/drawing/2014/main" id="{9E2E9870-9D37-461A-A0B9-7497416CB3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99234" y="1594334"/>
            <a:ext cx="243665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1" name="Text Placeholder 14">
            <a:extLst>
              <a:ext uri="{FF2B5EF4-FFF2-40B4-BE49-F238E27FC236}">
                <a16:creationId xmlns:a16="http://schemas.microsoft.com/office/drawing/2014/main" id="{CF3A2BD0-7967-49AF-B3D0-D0C4BBB52C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835889" y="1585980"/>
            <a:ext cx="243665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3" name="Text Placeholder 14">
            <a:extLst>
              <a:ext uri="{FF2B5EF4-FFF2-40B4-BE49-F238E27FC236}">
                <a16:creationId xmlns:a16="http://schemas.microsoft.com/office/drawing/2014/main" id="{18BED4B1-A31F-4A87-BF89-2E96C4D7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09653" y="1594334"/>
            <a:ext cx="2436655" cy="454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5" name="Text Placeholder 18">
            <a:extLst>
              <a:ext uri="{FF2B5EF4-FFF2-40B4-BE49-F238E27FC236}">
                <a16:creationId xmlns:a16="http://schemas.microsoft.com/office/drawing/2014/main" id="{00F5A31A-1163-460F-AEB8-2D857A6DA74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72999" y="2042412"/>
            <a:ext cx="2080116" cy="338931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6C3DE102-B7BB-4DDC-8653-9FD5F04867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841409" y="2040005"/>
            <a:ext cx="2080116" cy="338931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44" name="Text Placeholder 18">
            <a:extLst>
              <a:ext uri="{FF2B5EF4-FFF2-40B4-BE49-F238E27FC236}">
                <a16:creationId xmlns:a16="http://schemas.microsoft.com/office/drawing/2014/main" id="{E25B9FF1-895B-439E-870F-6DEA6C3A602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399304" y="2035331"/>
            <a:ext cx="2080116" cy="338931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45" name="Text Placeholder 18">
            <a:extLst>
              <a:ext uri="{FF2B5EF4-FFF2-40B4-BE49-F238E27FC236}">
                <a16:creationId xmlns:a16="http://schemas.microsoft.com/office/drawing/2014/main" id="{015E2538-C986-43DF-9899-2E851B7D50D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909653" y="2042411"/>
            <a:ext cx="2080116" cy="3389313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088378-AD2B-4C72-935A-547D8146B1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55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tive Slide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4E4FF6-4782-014F-9C7B-15B0569E5C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EC715D-B92D-431C-A605-24A0F5024666}"/>
              </a:ext>
            </a:extLst>
          </p:cNvPr>
          <p:cNvSpPr/>
          <p:nvPr userDrawn="1"/>
        </p:nvSpPr>
        <p:spPr>
          <a:xfrm>
            <a:off x="413471" y="2196961"/>
            <a:ext cx="3773388" cy="8406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5A7629-3DF7-4886-816B-A9BC048B1261}"/>
              </a:ext>
            </a:extLst>
          </p:cNvPr>
          <p:cNvSpPr/>
          <p:nvPr userDrawn="1"/>
        </p:nvSpPr>
        <p:spPr>
          <a:xfrm>
            <a:off x="403694" y="3102170"/>
            <a:ext cx="3773388" cy="277546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94C1EF-AE4E-4175-ACFA-F91D57247EE1}"/>
              </a:ext>
            </a:extLst>
          </p:cNvPr>
          <p:cNvSpPr/>
          <p:nvPr userDrawn="1"/>
        </p:nvSpPr>
        <p:spPr>
          <a:xfrm>
            <a:off x="4274239" y="3102170"/>
            <a:ext cx="3643519" cy="277546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FF73A3-13E6-44E2-8C7C-8C63FC96162A}"/>
              </a:ext>
            </a:extLst>
          </p:cNvPr>
          <p:cNvSpPr/>
          <p:nvPr userDrawn="1"/>
        </p:nvSpPr>
        <p:spPr>
          <a:xfrm>
            <a:off x="8014914" y="3111207"/>
            <a:ext cx="3773387" cy="277546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171D1D-29E8-43D3-97E6-E0356C1B53BE}"/>
              </a:ext>
            </a:extLst>
          </p:cNvPr>
          <p:cNvSpPr/>
          <p:nvPr userDrawn="1"/>
        </p:nvSpPr>
        <p:spPr>
          <a:xfrm>
            <a:off x="4283930" y="2200817"/>
            <a:ext cx="3643519" cy="8406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75AD49-FB1F-4EA7-AA94-8987A937D2CD}"/>
              </a:ext>
            </a:extLst>
          </p:cNvPr>
          <p:cNvSpPr/>
          <p:nvPr userDrawn="1"/>
        </p:nvSpPr>
        <p:spPr>
          <a:xfrm>
            <a:off x="8005141" y="2200817"/>
            <a:ext cx="3773388" cy="84060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" pitchFamily="2" charset="0"/>
              <a:cs typeface="Martel Sans" pitchFamily="2" charset="77"/>
            </a:endParaRP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255EAEE-4B6A-4F37-ACFD-013BCD4FFA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077" y="265531"/>
            <a:ext cx="5773738" cy="7286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SLIDE TITLE</a:t>
            </a:r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58BBFBCA-9D46-4408-8036-3AF5EF48A2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6346" y="1015244"/>
            <a:ext cx="2895600" cy="4537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Sub-title</a:t>
            </a:r>
          </a:p>
        </p:txBody>
      </p:sp>
      <p:sp>
        <p:nvSpPr>
          <p:cNvPr id="28" name="Text Placeholder 14">
            <a:extLst>
              <a:ext uri="{FF2B5EF4-FFF2-40B4-BE49-F238E27FC236}">
                <a16:creationId xmlns:a16="http://schemas.microsoft.com/office/drawing/2014/main" id="{8BC9BD28-35B5-4E2A-A5F1-11BCA72F17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6110" y="2438909"/>
            <a:ext cx="3543734" cy="4540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0" name="Text Placeholder 18">
            <a:extLst>
              <a:ext uri="{FF2B5EF4-FFF2-40B4-BE49-F238E27FC236}">
                <a16:creationId xmlns:a16="http://schemas.microsoft.com/office/drawing/2014/main" id="{72798674-127A-45D9-863A-9FEA4C1782B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31876" y="3218066"/>
            <a:ext cx="3527967" cy="2490404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32" name="Text Placeholder 14">
            <a:extLst>
              <a:ext uri="{FF2B5EF4-FFF2-40B4-BE49-F238E27FC236}">
                <a16:creationId xmlns:a16="http://schemas.microsoft.com/office/drawing/2014/main" id="{40134207-60F3-4836-A35A-215DF0FB946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80829" y="2438909"/>
            <a:ext cx="3449720" cy="4540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BC4CC263-3B89-4377-A0ED-EA7B2F49E89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68505" y="3177273"/>
            <a:ext cx="3462043" cy="2531197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sp>
        <p:nvSpPr>
          <p:cNvPr id="35" name="Text Placeholder 14">
            <a:extLst>
              <a:ext uri="{FF2B5EF4-FFF2-40B4-BE49-F238E27FC236}">
                <a16:creationId xmlns:a16="http://schemas.microsoft.com/office/drawing/2014/main" id="{691631C8-49BC-4E6B-954E-A4F003B9B88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324" y="2438909"/>
            <a:ext cx="3548566" cy="4540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600" b="1">
                <a:solidFill>
                  <a:srgbClr val="3C7E5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6" name="Text Placeholder 18">
            <a:extLst>
              <a:ext uri="{FF2B5EF4-FFF2-40B4-BE49-F238E27FC236}">
                <a16:creationId xmlns:a16="http://schemas.microsoft.com/office/drawing/2014/main" id="{BF35B05E-76D9-42D9-8FD4-3EB6F45D9E6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114898" y="3219028"/>
            <a:ext cx="3545226" cy="2489442"/>
          </a:xfrm>
          <a:prstGeom prst="rect">
            <a:avLst/>
          </a:prstGeom>
        </p:spPr>
        <p:txBody>
          <a:bodyPr/>
          <a:lstStyle>
            <a:lvl1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Main body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D352C1-78A4-4155-8B3D-E90C112A788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14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D1AF49A-0EB0-453D-BC18-D475803112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0716" y="6747081"/>
            <a:ext cx="12212716" cy="124753"/>
          </a:xfrm>
          <a:prstGeom prst="rect">
            <a:avLst/>
          </a:prstGeom>
        </p:spPr>
      </p:pic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95A4842-F8F8-4135-99B3-DCC81A4C0E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6345" y="1015244"/>
            <a:ext cx="11481665" cy="45364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i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Blank Slide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D93B18-60C3-4FFC-A9C6-CA49115E75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3205" y="6204857"/>
            <a:ext cx="766351" cy="43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36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83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49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DB1790-D98F-4250-BC41-C6D4A869257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2606" y="3174500"/>
            <a:ext cx="9534344" cy="496570"/>
          </a:xfrm>
        </p:spPr>
        <p:txBody>
          <a:bodyPr/>
          <a:lstStyle/>
          <a:p>
            <a:r>
              <a:rPr lang="en-US" b="1" dirty="0"/>
              <a:t>NTFC Maturity Model: Building sustainable consultation and coordination platforms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0B590D-B713-49D9-8ABC-9C909FD11B1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52605" y="2423633"/>
            <a:ext cx="8170505" cy="705711"/>
          </a:xfrm>
        </p:spPr>
        <p:txBody>
          <a:bodyPr/>
          <a:lstStyle/>
          <a:p>
            <a:r>
              <a:rPr lang="en-US" dirty="0"/>
              <a:t>TFWA Support to NTFC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E70E6C-A3A9-482A-BDA8-6B1E4B03E13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06 Oct. 2020</a:t>
            </a:r>
          </a:p>
        </p:txBody>
      </p:sp>
    </p:spTree>
    <p:extLst>
      <p:ext uri="{BB962C8B-B14F-4D97-AF65-F5344CB8AC3E}">
        <p14:creationId xmlns:p14="http://schemas.microsoft.com/office/powerpoint/2010/main" val="580871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F08DD4-06B9-4635-AB1D-2B2A455099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4269" y="2756716"/>
            <a:ext cx="7149956" cy="815975"/>
          </a:xfrm>
        </p:spPr>
        <p:txBody>
          <a:bodyPr/>
          <a:lstStyle/>
          <a:p>
            <a:r>
              <a:rPr lang="en-US" dirty="0"/>
              <a:t>Many thanks</a:t>
            </a:r>
          </a:p>
        </p:txBody>
      </p:sp>
    </p:spTree>
    <p:extLst>
      <p:ext uri="{BB962C8B-B14F-4D97-AF65-F5344CB8AC3E}">
        <p14:creationId xmlns:p14="http://schemas.microsoft.com/office/powerpoint/2010/main" val="476776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5857FB2-AAD8-754C-956C-29081E28D03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4" name="Picture 3" descr="A picture containing diagram&#10;&#10;Description automatically generated">
            <a:extLst>
              <a:ext uri="{FF2B5EF4-FFF2-40B4-BE49-F238E27FC236}">
                <a16:creationId xmlns:a16="http://schemas.microsoft.com/office/drawing/2014/main" id="{7911F07B-1C96-5949-A97B-9688EF15F4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6230" y="200911"/>
            <a:ext cx="8181886" cy="6456178"/>
          </a:xfrm>
          <a:prstGeom prst="rect">
            <a:avLst/>
          </a:prstGeom>
        </p:spPr>
      </p:pic>
      <p:pic>
        <p:nvPicPr>
          <p:cNvPr id="6" name="Picture 5" descr="A close up of a sign&#10;&#10;Description automatically generated">
            <a:extLst>
              <a:ext uri="{FF2B5EF4-FFF2-40B4-BE49-F238E27FC236}">
                <a16:creationId xmlns:a16="http://schemas.microsoft.com/office/drawing/2014/main" id="{A3E73DA0-F8A6-8C4A-9C70-075FB4F6A6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22" y="401822"/>
            <a:ext cx="2176995" cy="123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83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BF08DD4-06B9-4635-AB1D-2B2A455099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94269" y="2756716"/>
            <a:ext cx="7149956" cy="815975"/>
          </a:xfrm>
        </p:spPr>
        <p:txBody>
          <a:bodyPr/>
          <a:lstStyle/>
          <a:p>
            <a:r>
              <a:rPr lang="en-US" dirty="0"/>
              <a:t>TFWA NTFC Maturity Model</a:t>
            </a:r>
          </a:p>
        </p:txBody>
      </p:sp>
      <p:sp>
        <p:nvSpPr>
          <p:cNvPr id="3" name="Google Shape;62;p14">
            <a:extLst>
              <a:ext uri="{FF2B5EF4-FFF2-40B4-BE49-F238E27FC236}">
                <a16:creationId xmlns:a16="http://schemas.microsoft.com/office/drawing/2014/main" id="{E24CD9E5-E798-FB47-B9F2-D09EB4EF16DC}"/>
              </a:ext>
            </a:extLst>
          </p:cNvPr>
          <p:cNvSpPr txBox="1"/>
          <p:nvPr/>
        </p:nvSpPr>
        <p:spPr>
          <a:xfrm>
            <a:off x="6216472" y="5204230"/>
            <a:ext cx="1053000" cy="760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159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63;p14">
            <a:extLst>
              <a:ext uri="{FF2B5EF4-FFF2-40B4-BE49-F238E27FC236}">
                <a16:creationId xmlns:a16="http://schemas.microsoft.com/office/drawing/2014/main" id="{29663C77-28AD-654F-AB44-1BCC814FBF55}"/>
              </a:ext>
            </a:extLst>
          </p:cNvPr>
          <p:cNvSpPr txBox="1"/>
          <p:nvPr/>
        </p:nvSpPr>
        <p:spPr>
          <a:xfrm>
            <a:off x="7270271" y="4949186"/>
            <a:ext cx="1053000" cy="10158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15900" marR="0" lvl="0" indent="-127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64;p14">
            <a:extLst>
              <a:ext uri="{FF2B5EF4-FFF2-40B4-BE49-F238E27FC236}">
                <a16:creationId xmlns:a16="http://schemas.microsoft.com/office/drawing/2014/main" id="{E7B3067E-E3B6-1C46-8592-EDB63496FC58}"/>
              </a:ext>
            </a:extLst>
          </p:cNvPr>
          <p:cNvSpPr txBox="1"/>
          <p:nvPr/>
        </p:nvSpPr>
        <p:spPr>
          <a:xfrm>
            <a:off x="8323221" y="4728724"/>
            <a:ext cx="1053000" cy="12363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Google Shape;65;p14">
            <a:extLst>
              <a:ext uri="{FF2B5EF4-FFF2-40B4-BE49-F238E27FC236}">
                <a16:creationId xmlns:a16="http://schemas.microsoft.com/office/drawing/2014/main" id="{A4041658-1AFC-8448-915E-7DD4FE86F936}"/>
              </a:ext>
            </a:extLst>
          </p:cNvPr>
          <p:cNvSpPr txBox="1"/>
          <p:nvPr/>
        </p:nvSpPr>
        <p:spPr>
          <a:xfrm>
            <a:off x="9376172" y="4508263"/>
            <a:ext cx="1053000" cy="1456800"/>
          </a:xfrm>
          <a:prstGeom prst="rect">
            <a:avLst/>
          </a:prstGeom>
          <a:solidFill>
            <a:srgbClr val="6AA84F"/>
          </a:solid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66;p14">
            <a:extLst>
              <a:ext uri="{FF2B5EF4-FFF2-40B4-BE49-F238E27FC236}">
                <a16:creationId xmlns:a16="http://schemas.microsoft.com/office/drawing/2014/main" id="{EC743CF3-36CB-4541-B404-A38BAF2B4588}"/>
              </a:ext>
            </a:extLst>
          </p:cNvPr>
          <p:cNvSpPr txBox="1"/>
          <p:nvPr/>
        </p:nvSpPr>
        <p:spPr>
          <a:xfrm>
            <a:off x="6390740" y="6095650"/>
            <a:ext cx="6828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1</a:t>
            </a:r>
            <a:endParaRPr sz="1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67;p14">
            <a:extLst>
              <a:ext uri="{FF2B5EF4-FFF2-40B4-BE49-F238E27FC236}">
                <a16:creationId xmlns:a16="http://schemas.microsoft.com/office/drawing/2014/main" id="{1EA86F7D-B614-E443-936F-9DB0D5F6579C}"/>
              </a:ext>
            </a:extLst>
          </p:cNvPr>
          <p:cNvSpPr txBox="1"/>
          <p:nvPr/>
        </p:nvSpPr>
        <p:spPr>
          <a:xfrm>
            <a:off x="7455255" y="6095650"/>
            <a:ext cx="6828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2</a:t>
            </a:r>
            <a:endParaRPr sz="1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68;p14">
            <a:extLst>
              <a:ext uri="{FF2B5EF4-FFF2-40B4-BE49-F238E27FC236}">
                <a16:creationId xmlns:a16="http://schemas.microsoft.com/office/drawing/2014/main" id="{946A1997-D577-F642-8BE8-49EDC6FCD4CB}"/>
              </a:ext>
            </a:extLst>
          </p:cNvPr>
          <p:cNvSpPr txBox="1"/>
          <p:nvPr/>
        </p:nvSpPr>
        <p:spPr>
          <a:xfrm>
            <a:off x="8508206" y="6095650"/>
            <a:ext cx="6828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3</a:t>
            </a:r>
            <a:endParaRPr sz="1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69;p14">
            <a:extLst>
              <a:ext uri="{FF2B5EF4-FFF2-40B4-BE49-F238E27FC236}">
                <a16:creationId xmlns:a16="http://schemas.microsoft.com/office/drawing/2014/main" id="{CDDBE303-19D3-1F43-AEA3-4AF050065565}"/>
              </a:ext>
            </a:extLst>
          </p:cNvPr>
          <p:cNvSpPr txBox="1"/>
          <p:nvPr/>
        </p:nvSpPr>
        <p:spPr>
          <a:xfrm>
            <a:off x="9561157" y="6095650"/>
            <a:ext cx="682800" cy="20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"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LEVEL 4</a:t>
            </a:r>
            <a:endParaRPr sz="11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70;p14">
            <a:extLst>
              <a:ext uri="{FF2B5EF4-FFF2-40B4-BE49-F238E27FC236}">
                <a16:creationId xmlns:a16="http://schemas.microsoft.com/office/drawing/2014/main" id="{1FB71CAA-EB2C-0748-A5C1-93E983F63EDA}"/>
              </a:ext>
            </a:extLst>
          </p:cNvPr>
          <p:cNvSpPr/>
          <p:nvPr/>
        </p:nvSpPr>
        <p:spPr>
          <a:xfrm rot="5206992">
            <a:off x="6437879" y="2776497"/>
            <a:ext cx="1908607" cy="3645047"/>
          </a:xfrm>
          <a:prstGeom prst="arc">
            <a:avLst>
              <a:gd name="adj1" fmla="val 16200000"/>
              <a:gd name="adj2" fmla="val 0"/>
            </a:avLst>
          </a:prstGeom>
          <a:noFill/>
          <a:ln w="10795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71;p14">
            <a:extLst>
              <a:ext uri="{FF2B5EF4-FFF2-40B4-BE49-F238E27FC236}">
                <a16:creationId xmlns:a16="http://schemas.microsoft.com/office/drawing/2014/main" id="{BBBB346F-2330-E149-805A-BF4C9F03FA28}"/>
              </a:ext>
            </a:extLst>
          </p:cNvPr>
          <p:cNvSpPr/>
          <p:nvPr/>
        </p:nvSpPr>
        <p:spPr>
          <a:xfrm>
            <a:off x="9043987" y="4368413"/>
            <a:ext cx="321600" cy="193500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BDD098B9-CBD0-474E-AE7F-2C0186F865AE}"/>
              </a:ext>
            </a:extLst>
          </p:cNvPr>
          <p:cNvSpPr txBox="1">
            <a:spLocks/>
          </p:cNvSpPr>
          <p:nvPr/>
        </p:nvSpPr>
        <p:spPr>
          <a:xfrm>
            <a:off x="368212" y="3917876"/>
            <a:ext cx="11823787" cy="49657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4000" b="1" kern="1200">
                <a:solidFill>
                  <a:srgbClr val="3C7E5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" sz="2800" dirty="0">
                <a:solidFill>
                  <a:schemeClr val="tx1"/>
                </a:solidFill>
              </a:rPr>
              <a:t>Practical approach to build the NTFCs’ level of capacity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03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2B87F-B451-4D68-B619-27FE768BB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 ENABLING PILLARS</a:t>
            </a:r>
          </a:p>
        </p:txBody>
      </p:sp>
      <p:grpSp>
        <p:nvGrpSpPr>
          <p:cNvPr id="8" name="Google Shape;76;p15">
            <a:extLst>
              <a:ext uri="{FF2B5EF4-FFF2-40B4-BE49-F238E27FC236}">
                <a16:creationId xmlns:a16="http://schemas.microsoft.com/office/drawing/2014/main" id="{836105A9-FF28-E04D-AEED-C1A35FF6FA9F}"/>
              </a:ext>
            </a:extLst>
          </p:cNvPr>
          <p:cNvGrpSpPr/>
          <p:nvPr/>
        </p:nvGrpSpPr>
        <p:grpSpPr>
          <a:xfrm>
            <a:off x="1148571" y="1672472"/>
            <a:ext cx="8751855" cy="4434369"/>
            <a:chOff x="129" y="354565"/>
            <a:chExt cx="8751855" cy="4434369"/>
          </a:xfrm>
        </p:grpSpPr>
        <p:sp>
          <p:nvSpPr>
            <p:cNvPr id="9" name="Google Shape;77;p15">
              <a:extLst>
                <a:ext uri="{FF2B5EF4-FFF2-40B4-BE49-F238E27FC236}">
                  <a16:creationId xmlns:a16="http://schemas.microsoft.com/office/drawing/2014/main" id="{A360CD6D-39B8-4E4C-8836-35C9A0F41DC2}"/>
                </a:ext>
              </a:extLst>
            </p:cNvPr>
            <p:cNvSpPr/>
            <p:nvPr/>
          </p:nvSpPr>
          <p:spPr>
            <a:xfrm>
              <a:off x="3489647" y="354565"/>
              <a:ext cx="1772818" cy="1032274"/>
            </a:xfrm>
            <a:prstGeom prst="roundRect">
              <a:avLst>
                <a:gd name="adj" fmla="val 10000"/>
              </a:avLst>
            </a:prstGeom>
            <a:solidFill>
              <a:srgbClr val="239B00"/>
            </a:solidFill>
            <a:ln w="254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8;p15">
              <a:extLst>
                <a:ext uri="{FF2B5EF4-FFF2-40B4-BE49-F238E27FC236}">
                  <a16:creationId xmlns:a16="http://schemas.microsoft.com/office/drawing/2014/main" id="{CAF8667B-1086-C447-BA6B-E745932039B3}"/>
                </a:ext>
              </a:extLst>
            </p:cNvPr>
            <p:cNvSpPr txBox="1"/>
            <p:nvPr/>
          </p:nvSpPr>
          <p:spPr>
            <a:xfrm>
              <a:off x="3519881" y="384799"/>
              <a:ext cx="1712350" cy="97180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dirty="0"/>
                <a:t>Sequencing Sustainability</a:t>
              </a:r>
              <a:endParaRPr b="1" dirty="0"/>
            </a:p>
          </p:txBody>
        </p:sp>
        <p:sp>
          <p:nvSpPr>
            <p:cNvPr id="11" name="Google Shape;79;p15">
              <a:extLst>
                <a:ext uri="{FF2B5EF4-FFF2-40B4-BE49-F238E27FC236}">
                  <a16:creationId xmlns:a16="http://schemas.microsoft.com/office/drawing/2014/main" id="{1C44C895-FEAE-684F-AD1C-CFD514AE9016}"/>
                </a:ext>
              </a:extLst>
            </p:cNvPr>
            <p:cNvSpPr/>
            <p:nvPr/>
          </p:nvSpPr>
          <p:spPr>
            <a:xfrm>
              <a:off x="1354285" y="1386840"/>
              <a:ext cx="3021771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2" name="Google Shape;80;p15">
              <a:extLst>
                <a:ext uri="{FF2B5EF4-FFF2-40B4-BE49-F238E27FC236}">
                  <a16:creationId xmlns:a16="http://schemas.microsoft.com/office/drawing/2014/main" id="{9AA5C78C-9D49-5D43-B9BB-E979FFD2E86D}"/>
                </a:ext>
              </a:extLst>
            </p:cNvPr>
            <p:cNvSpPr/>
            <p:nvPr/>
          </p:nvSpPr>
          <p:spPr>
            <a:xfrm>
              <a:off x="373226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1;p15">
              <a:extLst>
                <a:ext uri="{FF2B5EF4-FFF2-40B4-BE49-F238E27FC236}">
                  <a16:creationId xmlns:a16="http://schemas.microsoft.com/office/drawing/2014/main" id="{BE4A75AE-9DDF-BA41-829D-9FB11ACBF1AC}"/>
                </a:ext>
              </a:extLst>
            </p:cNvPr>
            <p:cNvSpPr txBox="1"/>
            <p:nvPr/>
          </p:nvSpPr>
          <p:spPr>
            <a:xfrm>
              <a:off x="402093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Institutional Capacity and Decision Making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82;p15">
              <a:extLst>
                <a:ext uri="{FF2B5EF4-FFF2-40B4-BE49-F238E27FC236}">
                  <a16:creationId xmlns:a16="http://schemas.microsoft.com/office/drawing/2014/main" id="{7699DD0B-9261-4D4B-A93B-31949370BDBA}"/>
                </a:ext>
              </a:extLst>
            </p:cNvPr>
            <p:cNvSpPr/>
            <p:nvPr/>
          </p:nvSpPr>
          <p:spPr>
            <a:xfrm>
              <a:off x="1308565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5" name="Google Shape;83;p15">
              <a:extLst>
                <a:ext uri="{FF2B5EF4-FFF2-40B4-BE49-F238E27FC236}">
                  <a16:creationId xmlns:a16="http://schemas.microsoft.com/office/drawing/2014/main" id="{1CD3866C-3096-C040-A265-4389420B3ECD}"/>
                </a:ext>
              </a:extLst>
            </p:cNvPr>
            <p:cNvSpPr/>
            <p:nvPr/>
          </p:nvSpPr>
          <p:spPr>
            <a:xfrm>
              <a:off x="129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4;p15">
              <a:extLst>
                <a:ext uri="{FF2B5EF4-FFF2-40B4-BE49-F238E27FC236}">
                  <a16:creationId xmlns:a16="http://schemas.microsoft.com/office/drawing/2014/main" id="{26569C32-C456-144F-9567-96C6BBCFF4DA}"/>
                </a:ext>
              </a:extLst>
            </p:cNvPr>
            <p:cNvSpPr txBox="1"/>
            <p:nvPr/>
          </p:nvSpPr>
          <p:spPr>
            <a:xfrm>
              <a:off x="54584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operationalize an efficient institutional framework to advocate relevant technical recommendations and effectively influence the government reform agenda related to cross-border trade.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85;p15">
              <a:extLst>
                <a:ext uri="{FF2B5EF4-FFF2-40B4-BE49-F238E27FC236}">
                  <a16:creationId xmlns:a16="http://schemas.microsoft.com/office/drawing/2014/main" id="{5F9C1F49-6C47-134E-9E5D-A99BEDE56503}"/>
                </a:ext>
              </a:extLst>
            </p:cNvPr>
            <p:cNvSpPr/>
            <p:nvPr/>
          </p:nvSpPr>
          <p:spPr>
            <a:xfrm>
              <a:off x="4330337" y="1386840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8" name="Google Shape;86;p15">
              <a:extLst>
                <a:ext uri="{FF2B5EF4-FFF2-40B4-BE49-F238E27FC236}">
                  <a16:creationId xmlns:a16="http://schemas.microsoft.com/office/drawing/2014/main" id="{657BD083-C939-144E-A1D9-0F279A4B0323}"/>
                </a:ext>
              </a:extLst>
            </p:cNvPr>
            <p:cNvSpPr/>
            <p:nvPr/>
          </p:nvSpPr>
          <p:spPr>
            <a:xfrm>
              <a:off x="3394998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7;p15">
              <a:extLst>
                <a:ext uri="{FF2B5EF4-FFF2-40B4-BE49-F238E27FC236}">
                  <a16:creationId xmlns:a16="http://schemas.microsoft.com/office/drawing/2014/main" id="{D23AEAF1-A219-BF44-A729-37230619F6C8}"/>
                </a:ext>
              </a:extLst>
            </p:cNvPr>
            <p:cNvSpPr txBox="1"/>
            <p:nvPr/>
          </p:nvSpPr>
          <p:spPr>
            <a:xfrm>
              <a:off x="3423865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Strategic Planning, Project Management and M&amp;E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88;p15">
              <a:extLst>
                <a:ext uri="{FF2B5EF4-FFF2-40B4-BE49-F238E27FC236}">
                  <a16:creationId xmlns:a16="http://schemas.microsoft.com/office/drawing/2014/main" id="{532058E0-E9CC-5840-BD15-4E7029504756}"/>
                </a:ext>
              </a:extLst>
            </p:cNvPr>
            <p:cNvSpPr/>
            <p:nvPr/>
          </p:nvSpPr>
          <p:spPr>
            <a:xfrm>
              <a:off x="4330337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" name="Google Shape;89;p15">
              <a:extLst>
                <a:ext uri="{FF2B5EF4-FFF2-40B4-BE49-F238E27FC236}">
                  <a16:creationId xmlns:a16="http://schemas.microsoft.com/office/drawing/2014/main" id="{C75D7F6C-51C3-4B41-9D35-6B704FD1E4EB}"/>
                </a:ext>
              </a:extLst>
            </p:cNvPr>
            <p:cNvSpPr/>
            <p:nvPr/>
          </p:nvSpPr>
          <p:spPr>
            <a:xfrm>
              <a:off x="3021901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0;p15">
              <a:extLst>
                <a:ext uri="{FF2B5EF4-FFF2-40B4-BE49-F238E27FC236}">
                  <a16:creationId xmlns:a16="http://schemas.microsoft.com/office/drawing/2014/main" id="{E6559805-43D7-B242-8542-998BB859FA41}"/>
                </a:ext>
              </a:extLst>
            </p:cNvPr>
            <p:cNvSpPr txBox="1"/>
            <p:nvPr/>
          </p:nvSpPr>
          <p:spPr>
            <a:xfrm>
              <a:off x="3076356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plan, monitor and evaluate the execution and implementation of sustainable TF measures ensuring strategic alignment and operational coherence through a result-based approach.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91;p15">
              <a:extLst>
                <a:ext uri="{FF2B5EF4-FFF2-40B4-BE49-F238E27FC236}">
                  <a16:creationId xmlns:a16="http://schemas.microsoft.com/office/drawing/2014/main" id="{D72D64E5-D5CA-F749-97D4-46EC6E21AAB5}"/>
                </a:ext>
              </a:extLst>
            </p:cNvPr>
            <p:cNvSpPr/>
            <p:nvPr/>
          </p:nvSpPr>
          <p:spPr>
            <a:xfrm>
              <a:off x="4376057" y="1386840"/>
              <a:ext cx="3021771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4" name="Google Shape;92;p15">
              <a:extLst>
                <a:ext uri="{FF2B5EF4-FFF2-40B4-BE49-F238E27FC236}">
                  <a16:creationId xmlns:a16="http://schemas.microsoft.com/office/drawing/2014/main" id="{49DA09CD-BC4E-9648-8D1F-77AEA179EE79}"/>
                </a:ext>
              </a:extLst>
            </p:cNvPr>
            <p:cNvSpPr/>
            <p:nvPr/>
          </p:nvSpPr>
          <p:spPr>
            <a:xfrm>
              <a:off x="6416769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3;p15">
              <a:extLst>
                <a:ext uri="{FF2B5EF4-FFF2-40B4-BE49-F238E27FC236}">
                  <a16:creationId xmlns:a16="http://schemas.microsoft.com/office/drawing/2014/main" id="{1BAD124E-A985-B345-A230-356D69B70C4E}"/>
                </a:ext>
              </a:extLst>
            </p:cNvPr>
            <p:cNvSpPr txBox="1"/>
            <p:nvPr/>
          </p:nvSpPr>
          <p:spPr>
            <a:xfrm>
              <a:off x="6445636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Consultation and Inclusiveness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94;p15">
              <a:extLst>
                <a:ext uri="{FF2B5EF4-FFF2-40B4-BE49-F238E27FC236}">
                  <a16:creationId xmlns:a16="http://schemas.microsoft.com/office/drawing/2014/main" id="{FA9B9227-1E6F-5348-A5C2-D6157D1BF7C6}"/>
                </a:ext>
              </a:extLst>
            </p:cNvPr>
            <p:cNvSpPr/>
            <p:nvPr/>
          </p:nvSpPr>
          <p:spPr>
            <a:xfrm>
              <a:off x="7352108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7" name="Google Shape;95;p15">
              <a:extLst>
                <a:ext uri="{FF2B5EF4-FFF2-40B4-BE49-F238E27FC236}">
                  <a16:creationId xmlns:a16="http://schemas.microsoft.com/office/drawing/2014/main" id="{86EE53D3-4E72-3745-BB8E-CBC9203B5FA9}"/>
                </a:ext>
              </a:extLst>
            </p:cNvPr>
            <p:cNvSpPr/>
            <p:nvPr/>
          </p:nvSpPr>
          <p:spPr>
            <a:xfrm>
              <a:off x="6043673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6;p15">
              <a:extLst>
                <a:ext uri="{FF2B5EF4-FFF2-40B4-BE49-F238E27FC236}">
                  <a16:creationId xmlns:a16="http://schemas.microsoft.com/office/drawing/2014/main" id="{CE793AF6-95C2-3147-9B4E-01F43BAF5EB1}"/>
                </a:ext>
              </a:extLst>
            </p:cNvPr>
            <p:cNvSpPr txBox="1"/>
            <p:nvPr/>
          </p:nvSpPr>
          <p:spPr>
            <a:xfrm>
              <a:off x="6098128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integrate inclusive participatory processes to the TF policy-making to guarantee institutional efficiency and accountability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30" name="Picture 29" descr="Timeline&#10;&#10;Description automatically generated">
            <a:extLst>
              <a:ext uri="{FF2B5EF4-FFF2-40B4-BE49-F238E27FC236}">
                <a16:creationId xmlns:a16="http://schemas.microsoft.com/office/drawing/2014/main" id="{EEE792BF-0FA7-5E41-8597-9736C0B475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612" y="2734980"/>
            <a:ext cx="6837349" cy="3857489"/>
          </a:xfrm>
          <a:prstGeom prst="rect">
            <a:avLst/>
          </a:prstGeom>
        </p:spPr>
      </p:pic>
      <p:pic>
        <p:nvPicPr>
          <p:cNvPr id="31" name="Picture 30" descr="Timeline&#10;&#10;Description automatically generated">
            <a:extLst>
              <a:ext uri="{FF2B5EF4-FFF2-40B4-BE49-F238E27FC236}">
                <a16:creationId xmlns:a16="http://schemas.microsoft.com/office/drawing/2014/main" id="{62059132-A2CC-0144-82A4-283EAA0B07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653" y="2734980"/>
            <a:ext cx="5320275" cy="3010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9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123 -0.06389 L 0.00234 -0.06805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72" y="-208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8 -0.10857 L -1.66667E-6 2.96296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53" y="5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2B87F-B451-4D68-B619-27FE768BB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3 ENABLING PILLARS</a:t>
            </a:r>
          </a:p>
        </p:txBody>
      </p:sp>
      <p:grpSp>
        <p:nvGrpSpPr>
          <p:cNvPr id="8" name="Google Shape;76;p15">
            <a:extLst>
              <a:ext uri="{FF2B5EF4-FFF2-40B4-BE49-F238E27FC236}">
                <a16:creationId xmlns:a16="http://schemas.microsoft.com/office/drawing/2014/main" id="{836105A9-FF28-E04D-AEED-C1A35FF6FA9F}"/>
              </a:ext>
            </a:extLst>
          </p:cNvPr>
          <p:cNvGrpSpPr/>
          <p:nvPr/>
        </p:nvGrpSpPr>
        <p:grpSpPr>
          <a:xfrm>
            <a:off x="1148571" y="1672472"/>
            <a:ext cx="8751855" cy="4434369"/>
            <a:chOff x="129" y="354565"/>
            <a:chExt cx="8751855" cy="4434369"/>
          </a:xfrm>
        </p:grpSpPr>
        <p:sp>
          <p:nvSpPr>
            <p:cNvPr id="9" name="Google Shape;77;p15">
              <a:extLst>
                <a:ext uri="{FF2B5EF4-FFF2-40B4-BE49-F238E27FC236}">
                  <a16:creationId xmlns:a16="http://schemas.microsoft.com/office/drawing/2014/main" id="{A360CD6D-39B8-4E4C-8836-35C9A0F41DC2}"/>
                </a:ext>
              </a:extLst>
            </p:cNvPr>
            <p:cNvSpPr/>
            <p:nvPr/>
          </p:nvSpPr>
          <p:spPr>
            <a:xfrm>
              <a:off x="3489647" y="354565"/>
              <a:ext cx="1772818" cy="1032274"/>
            </a:xfrm>
            <a:prstGeom prst="roundRect">
              <a:avLst>
                <a:gd name="adj" fmla="val 10000"/>
              </a:avLst>
            </a:prstGeom>
            <a:solidFill>
              <a:srgbClr val="239B00"/>
            </a:solidFill>
            <a:ln w="25400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" name="Google Shape;78;p15">
              <a:extLst>
                <a:ext uri="{FF2B5EF4-FFF2-40B4-BE49-F238E27FC236}">
                  <a16:creationId xmlns:a16="http://schemas.microsoft.com/office/drawing/2014/main" id="{CAF8667B-1086-C447-BA6B-E745932039B3}"/>
                </a:ext>
              </a:extLst>
            </p:cNvPr>
            <p:cNvSpPr txBox="1"/>
            <p:nvPr/>
          </p:nvSpPr>
          <p:spPr>
            <a:xfrm>
              <a:off x="3519881" y="384799"/>
              <a:ext cx="1712350" cy="97180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" sz="1800" b="1" dirty="0"/>
                <a:t>Sequencing Sustainability</a:t>
              </a:r>
              <a:endParaRPr b="1" dirty="0"/>
            </a:p>
          </p:txBody>
        </p:sp>
        <p:sp>
          <p:nvSpPr>
            <p:cNvPr id="11" name="Google Shape;79;p15">
              <a:extLst>
                <a:ext uri="{FF2B5EF4-FFF2-40B4-BE49-F238E27FC236}">
                  <a16:creationId xmlns:a16="http://schemas.microsoft.com/office/drawing/2014/main" id="{1C44C895-FEAE-684F-AD1C-CFD514AE9016}"/>
                </a:ext>
              </a:extLst>
            </p:cNvPr>
            <p:cNvSpPr/>
            <p:nvPr/>
          </p:nvSpPr>
          <p:spPr>
            <a:xfrm>
              <a:off x="1354285" y="1386840"/>
              <a:ext cx="3021771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0"/>
                  </a:moveTo>
                  <a:lnTo>
                    <a:pt x="120000" y="60000"/>
                  </a:lnTo>
                  <a:lnTo>
                    <a:pt x="0" y="60000"/>
                  </a:lnTo>
                  <a:lnTo>
                    <a:pt x="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2" name="Google Shape;80;p15">
              <a:extLst>
                <a:ext uri="{FF2B5EF4-FFF2-40B4-BE49-F238E27FC236}">
                  <a16:creationId xmlns:a16="http://schemas.microsoft.com/office/drawing/2014/main" id="{9AA5C78C-9D49-5D43-B9BB-E979FFD2E86D}"/>
                </a:ext>
              </a:extLst>
            </p:cNvPr>
            <p:cNvSpPr/>
            <p:nvPr/>
          </p:nvSpPr>
          <p:spPr>
            <a:xfrm>
              <a:off x="373226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81;p15">
              <a:extLst>
                <a:ext uri="{FF2B5EF4-FFF2-40B4-BE49-F238E27FC236}">
                  <a16:creationId xmlns:a16="http://schemas.microsoft.com/office/drawing/2014/main" id="{BE4A75AE-9DDF-BA41-829D-9FB11ACBF1AC}"/>
                </a:ext>
              </a:extLst>
            </p:cNvPr>
            <p:cNvSpPr txBox="1"/>
            <p:nvPr/>
          </p:nvSpPr>
          <p:spPr>
            <a:xfrm>
              <a:off x="402093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Institutional Capacity and Decision Making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82;p15">
              <a:extLst>
                <a:ext uri="{FF2B5EF4-FFF2-40B4-BE49-F238E27FC236}">
                  <a16:creationId xmlns:a16="http://schemas.microsoft.com/office/drawing/2014/main" id="{7699DD0B-9261-4D4B-A93B-31949370BDBA}"/>
                </a:ext>
              </a:extLst>
            </p:cNvPr>
            <p:cNvSpPr/>
            <p:nvPr/>
          </p:nvSpPr>
          <p:spPr>
            <a:xfrm>
              <a:off x="1308565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5" name="Google Shape;83;p15">
              <a:extLst>
                <a:ext uri="{FF2B5EF4-FFF2-40B4-BE49-F238E27FC236}">
                  <a16:creationId xmlns:a16="http://schemas.microsoft.com/office/drawing/2014/main" id="{1CD3866C-3096-C040-A265-4389420B3ECD}"/>
                </a:ext>
              </a:extLst>
            </p:cNvPr>
            <p:cNvSpPr/>
            <p:nvPr/>
          </p:nvSpPr>
          <p:spPr>
            <a:xfrm>
              <a:off x="129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84;p15">
              <a:extLst>
                <a:ext uri="{FF2B5EF4-FFF2-40B4-BE49-F238E27FC236}">
                  <a16:creationId xmlns:a16="http://schemas.microsoft.com/office/drawing/2014/main" id="{26569C32-C456-144F-9567-96C6BBCFF4DA}"/>
                </a:ext>
              </a:extLst>
            </p:cNvPr>
            <p:cNvSpPr txBox="1"/>
            <p:nvPr/>
          </p:nvSpPr>
          <p:spPr>
            <a:xfrm>
              <a:off x="54584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operationalize an efficient institutional framework to advocate relevant technical recommendations and effectively influence the government reform agenda related to cross-border trade.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85;p15">
              <a:extLst>
                <a:ext uri="{FF2B5EF4-FFF2-40B4-BE49-F238E27FC236}">
                  <a16:creationId xmlns:a16="http://schemas.microsoft.com/office/drawing/2014/main" id="{5F9C1F49-6C47-134E-9E5D-A99BEDE56503}"/>
                </a:ext>
              </a:extLst>
            </p:cNvPr>
            <p:cNvSpPr/>
            <p:nvPr/>
          </p:nvSpPr>
          <p:spPr>
            <a:xfrm>
              <a:off x="4330337" y="1386840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18" name="Google Shape;86;p15">
              <a:extLst>
                <a:ext uri="{FF2B5EF4-FFF2-40B4-BE49-F238E27FC236}">
                  <a16:creationId xmlns:a16="http://schemas.microsoft.com/office/drawing/2014/main" id="{657BD083-C939-144E-A1D9-0F279A4B0323}"/>
                </a:ext>
              </a:extLst>
            </p:cNvPr>
            <p:cNvSpPr/>
            <p:nvPr/>
          </p:nvSpPr>
          <p:spPr>
            <a:xfrm>
              <a:off x="3394998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87;p15">
              <a:extLst>
                <a:ext uri="{FF2B5EF4-FFF2-40B4-BE49-F238E27FC236}">
                  <a16:creationId xmlns:a16="http://schemas.microsoft.com/office/drawing/2014/main" id="{D23AEAF1-A219-BF44-A729-37230619F6C8}"/>
                </a:ext>
              </a:extLst>
            </p:cNvPr>
            <p:cNvSpPr txBox="1"/>
            <p:nvPr/>
          </p:nvSpPr>
          <p:spPr>
            <a:xfrm>
              <a:off x="3423865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Strategic Planning, Project Management and M&amp;E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88;p15">
              <a:extLst>
                <a:ext uri="{FF2B5EF4-FFF2-40B4-BE49-F238E27FC236}">
                  <a16:creationId xmlns:a16="http://schemas.microsoft.com/office/drawing/2014/main" id="{532058E0-E9CC-5840-BD15-4E7029504756}"/>
                </a:ext>
              </a:extLst>
            </p:cNvPr>
            <p:cNvSpPr/>
            <p:nvPr/>
          </p:nvSpPr>
          <p:spPr>
            <a:xfrm>
              <a:off x="4330337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" name="Google Shape;89;p15">
              <a:extLst>
                <a:ext uri="{FF2B5EF4-FFF2-40B4-BE49-F238E27FC236}">
                  <a16:creationId xmlns:a16="http://schemas.microsoft.com/office/drawing/2014/main" id="{C75D7F6C-51C3-4B41-9D35-6B704FD1E4EB}"/>
                </a:ext>
              </a:extLst>
            </p:cNvPr>
            <p:cNvSpPr/>
            <p:nvPr/>
          </p:nvSpPr>
          <p:spPr>
            <a:xfrm>
              <a:off x="3021901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90;p15">
              <a:extLst>
                <a:ext uri="{FF2B5EF4-FFF2-40B4-BE49-F238E27FC236}">
                  <a16:creationId xmlns:a16="http://schemas.microsoft.com/office/drawing/2014/main" id="{E6559805-43D7-B242-8542-998BB859FA41}"/>
                </a:ext>
              </a:extLst>
            </p:cNvPr>
            <p:cNvSpPr txBox="1"/>
            <p:nvPr/>
          </p:nvSpPr>
          <p:spPr>
            <a:xfrm>
              <a:off x="3076356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plan, monitor and evaluate the execution and implementation of sustainable TF measures ensuring strategic alignment and operational coherence through a result-based approach.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91;p15">
              <a:extLst>
                <a:ext uri="{FF2B5EF4-FFF2-40B4-BE49-F238E27FC236}">
                  <a16:creationId xmlns:a16="http://schemas.microsoft.com/office/drawing/2014/main" id="{D72D64E5-D5CA-F749-97D4-46EC6E21AAB5}"/>
                </a:ext>
              </a:extLst>
            </p:cNvPr>
            <p:cNvSpPr/>
            <p:nvPr/>
          </p:nvSpPr>
          <p:spPr>
            <a:xfrm>
              <a:off x="4376057" y="1386840"/>
              <a:ext cx="3021771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60000"/>
                  </a:lnTo>
                  <a:lnTo>
                    <a:pt x="120000" y="60000"/>
                  </a:lnTo>
                  <a:lnTo>
                    <a:pt x="12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4" name="Google Shape;92;p15">
              <a:extLst>
                <a:ext uri="{FF2B5EF4-FFF2-40B4-BE49-F238E27FC236}">
                  <a16:creationId xmlns:a16="http://schemas.microsoft.com/office/drawing/2014/main" id="{49DA09CD-BC4E-9648-8D1F-77AEA179EE79}"/>
                </a:ext>
              </a:extLst>
            </p:cNvPr>
            <p:cNvSpPr/>
            <p:nvPr/>
          </p:nvSpPr>
          <p:spPr>
            <a:xfrm>
              <a:off x="6416769" y="1665472"/>
              <a:ext cx="1962117" cy="985604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93;p15">
              <a:extLst>
                <a:ext uri="{FF2B5EF4-FFF2-40B4-BE49-F238E27FC236}">
                  <a16:creationId xmlns:a16="http://schemas.microsoft.com/office/drawing/2014/main" id="{1BAD124E-A985-B345-A230-356D69B70C4E}"/>
                </a:ext>
              </a:extLst>
            </p:cNvPr>
            <p:cNvSpPr txBox="1"/>
            <p:nvPr/>
          </p:nvSpPr>
          <p:spPr>
            <a:xfrm>
              <a:off x="6445636" y="1694339"/>
              <a:ext cx="1904383" cy="927870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3325" tIns="53325" rIns="53325" bIns="5332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000"/>
                <a:buFont typeface="Arial"/>
                <a:buNone/>
              </a:pPr>
              <a:r>
                <a:rPr lang="en" sz="14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Consultation and Inclusiveness</a:t>
              </a:r>
              <a:endPara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94;p15">
              <a:extLst>
                <a:ext uri="{FF2B5EF4-FFF2-40B4-BE49-F238E27FC236}">
                  <a16:creationId xmlns:a16="http://schemas.microsoft.com/office/drawing/2014/main" id="{FA9B9227-1E6F-5348-A5C2-D6157D1BF7C6}"/>
                </a:ext>
              </a:extLst>
            </p:cNvPr>
            <p:cNvSpPr/>
            <p:nvPr/>
          </p:nvSpPr>
          <p:spPr>
            <a:xfrm>
              <a:off x="7352108" y="2651076"/>
              <a:ext cx="91440" cy="27863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0000" y="0"/>
                  </a:moveTo>
                  <a:lnTo>
                    <a:pt x="60000" y="120000"/>
                  </a:lnTo>
                </a:path>
              </a:pathLst>
            </a:cu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7" name="Google Shape;95;p15">
              <a:extLst>
                <a:ext uri="{FF2B5EF4-FFF2-40B4-BE49-F238E27FC236}">
                  <a16:creationId xmlns:a16="http://schemas.microsoft.com/office/drawing/2014/main" id="{86EE53D3-4E72-3745-BB8E-CBC9203B5FA9}"/>
                </a:ext>
              </a:extLst>
            </p:cNvPr>
            <p:cNvSpPr/>
            <p:nvPr/>
          </p:nvSpPr>
          <p:spPr>
            <a:xfrm>
              <a:off x="6043673" y="2929708"/>
              <a:ext cx="2708311" cy="1859226"/>
            </a:xfrm>
            <a:prstGeom prst="roundRect">
              <a:avLst>
                <a:gd name="adj" fmla="val 10000"/>
              </a:avLst>
            </a:prstGeom>
            <a:solidFill>
              <a:srgbClr val="999999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96;p15">
              <a:extLst>
                <a:ext uri="{FF2B5EF4-FFF2-40B4-BE49-F238E27FC236}">
                  <a16:creationId xmlns:a16="http://schemas.microsoft.com/office/drawing/2014/main" id="{CE793AF6-95C2-3147-9B4E-01F43BAF5EB1}"/>
                </a:ext>
              </a:extLst>
            </p:cNvPr>
            <p:cNvSpPr txBox="1"/>
            <p:nvPr/>
          </p:nvSpPr>
          <p:spPr>
            <a:xfrm>
              <a:off x="6098128" y="2984163"/>
              <a:ext cx="2599401" cy="1750316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</p:spPr>
          <p:txBody>
            <a:bodyPr spcFirstLastPara="1" wrap="square" lIns="57150" tIns="57150" rIns="57150" bIns="5715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" sz="15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The ability to integrate inclusive participatory processes to the TF policy-making to guarantee institutional efficiency and accountability</a:t>
              </a:r>
              <a:endParaRPr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" name="Picture 3" descr="Timeline&#10;&#10;Description automatically generated">
            <a:extLst>
              <a:ext uri="{FF2B5EF4-FFF2-40B4-BE49-F238E27FC236}">
                <a16:creationId xmlns:a16="http://schemas.microsoft.com/office/drawing/2014/main" id="{2D50618B-448E-D148-8CE0-AFCCF0570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04747"/>
            <a:ext cx="7122347" cy="3987662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F864BCB-5194-7D45-AC4D-BE6DFA1793C1}"/>
              </a:ext>
            </a:extLst>
          </p:cNvPr>
          <p:cNvGrpSpPr/>
          <p:nvPr/>
        </p:nvGrpSpPr>
        <p:grpSpPr>
          <a:xfrm>
            <a:off x="6334952" y="283261"/>
            <a:ext cx="5704285" cy="4406052"/>
            <a:chOff x="6334952" y="91876"/>
            <a:chExt cx="5704285" cy="4406052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C3C4110-4C09-D645-A92C-914B97385FDB}"/>
                </a:ext>
              </a:extLst>
            </p:cNvPr>
            <p:cNvSpPr/>
            <p:nvPr/>
          </p:nvSpPr>
          <p:spPr>
            <a:xfrm>
              <a:off x="10033864" y="91876"/>
              <a:ext cx="1962117" cy="1859226"/>
            </a:xfrm>
            <a:prstGeom prst="ellipse">
              <a:avLst/>
            </a:prstGeom>
            <a:solidFill>
              <a:srgbClr val="3B7C5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BE" dirty="0"/>
                <a:t>Competencies</a:t>
              </a: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AAC0BBD-C237-7E42-BD53-CA92B5BED762}"/>
                </a:ext>
              </a:extLst>
            </p:cNvPr>
            <p:cNvSpPr/>
            <p:nvPr/>
          </p:nvSpPr>
          <p:spPr>
            <a:xfrm>
              <a:off x="10077120" y="1398311"/>
              <a:ext cx="1962117" cy="1859226"/>
            </a:xfrm>
            <a:prstGeom prst="ellipse">
              <a:avLst/>
            </a:prstGeom>
            <a:solidFill>
              <a:srgbClr val="3B7C5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BE" dirty="0"/>
                <a:t>Outcomes 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07BDF202-13F8-034B-9A98-AE49ECFDCEB2}"/>
                </a:ext>
              </a:extLst>
            </p:cNvPr>
            <p:cNvSpPr/>
            <p:nvPr/>
          </p:nvSpPr>
          <p:spPr>
            <a:xfrm>
              <a:off x="10074543" y="2638702"/>
              <a:ext cx="1962117" cy="1859226"/>
            </a:xfrm>
            <a:prstGeom prst="ellipse">
              <a:avLst/>
            </a:prstGeom>
            <a:solidFill>
              <a:srgbClr val="3B7C5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BE" dirty="0"/>
                <a:t>KPIs 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22CDD97-6A2C-D04F-BD28-8FEE7CE29014}"/>
                </a:ext>
              </a:extLst>
            </p:cNvPr>
            <p:cNvCxnSpPr/>
            <p:nvPr/>
          </p:nvCxnSpPr>
          <p:spPr>
            <a:xfrm flipV="1">
              <a:off x="6380673" y="1148316"/>
              <a:ext cx="3519753" cy="2280684"/>
            </a:xfrm>
            <a:prstGeom prst="straightConnector1">
              <a:avLst/>
            </a:prstGeom>
            <a:ln w="53975">
              <a:solidFill>
                <a:srgbClr val="3B7C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9828B754-329C-1B4C-A2A7-35C7450F8013}"/>
                </a:ext>
              </a:extLst>
            </p:cNvPr>
            <p:cNvCxnSpPr>
              <a:cxnSpLocks/>
              <a:endCxn id="29" idx="2"/>
            </p:cNvCxnSpPr>
            <p:nvPr/>
          </p:nvCxnSpPr>
          <p:spPr>
            <a:xfrm flipV="1">
              <a:off x="6423929" y="2327924"/>
              <a:ext cx="3653191" cy="1101076"/>
            </a:xfrm>
            <a:prstGeom prst="straightConnector1">
              <a:avLst/>
            </a:prstGeom>
            <a:ln w="53975">
              <a:solidFill>
                <a:srgbClr val="3B7C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1C195462-322F-0A48-9052-35D3572B70B9}"/>
                </a:ext>
              </a:extLst>
            </p:cNvPr>
            <p:cNvCxnSpPr>
              <a:cxnSpLocks/>
              <a:endCxn id="30" idx="2"/>
            </p:cNvCxnSpPr>
            <p:nvPr/>
          </p:nvCxnSpPr>
          <p:spPr>
            <a:xfrm>
              <a:off x="6334952" y="3457868"/>
              <a:ext cx="3739591" cy="110447"/>
            </a:xfrm>
            <a:prstGeom prst="straightConnector1">
              <a:avLst/>
            </a:prstGeom>
            <a:ln w="53975">
              <a:solidFill>
                <a:srgbClr val="3B7C5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3078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4778 -0.09862 L 2.70833E-6 4.8148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96" y="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32B87F-B451-4D68-B619-27FE768BBB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00218"/>
            <a:ext cx="12191999" cy="728663"/>
          </a:xfrm>
        </p:spPr>
        <p:txBody>
          <a:bodyPr/>
          <a:lstStyle/>
          <a:p>
            <a:r>
              <a:rPr lang="en-US" dirty="0"/>
              <a:t>COMPETENCY FRAMEWORK &amp; TFWA TOOLBOX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5A391-9532-4707-920E-110AD3339A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735A6A-46F1-486C-B807-27C61DF0F6D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5BE2C0-9CE5-428D-AF35-E6D343FF2A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B3169D-ED37-4680-8ED4-D88B6866A5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09FAB41-41E7-4301-ADF0-AC5667C7D40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" name="Picture 29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CC8F5E43-238B-924E-B08E-AD3CF08E49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879" y="928882"/>
            <a:ext cx="9770836" cy="523858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EFEEFBDE-3ECD-9E42-8B8F-E2E6C80B9A03}"/>
              </a:ext>
            </a:extLst>
          </p:cNvPr>
          <p:cNvSpPr txBox="1"/>
          <p:nvPr/>
        </p:nvSpPr>
        <p:spPr>
          <a:xfrm>
            <a:off x="10123714" y="2507076"/>
            <a:ext cx="206828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BE" sz="2400" b="1" dirty="0">
                <a:solidFill>
                  <a:srgbClr val="FF0000"/>
                </a:solidFill>
              </a:rPr>
              <a:t>Integrated process with Institutional Framework and Decision-making Pillar</a:t>
            </a:r>
          </a:p>
        </p:txBody>
      </p:sp>
    </p:spTree>
    <p:extLst>
      <p:ext uri="{BB962C8B-B14F-4D97-AF65-F5344CB8AC3E}">
        <p14:creationId xmlns:p14="http://schemas.microsoft.com/office/powerpoint/2010/main" val="2626232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92945-3530-824E-9D1C-7D691BA932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DCC33D2-AB73-4445-9A86-CB4FCD6D8C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3563" y="1763036"/>
            <a:ext cx="4929188" cy="453737"/>
          </a:xfrm>
        </p:spPr>
        <p:txBody>
          <a:bodyPr/>
          <a:lstStyle/>
          <a:p>
            <a:r>
              <a:rPr lang="en-BE" sz="3200" dirty="0"/>
              <a:t>Maturity M&amp;E Toolbox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7E6AEA-0868-864F-A48B-33FAC412A37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53563" y="2412999"/>
            <a:ext cx="4929188" cy="3389313"/>
          </a:xfrm>
        </p:spPr>
        <p:txBody>
          <a:bodyPr/>
          <a:lstStyle/>
          <a:p>
            <a:r>
              <a:rPr lang="en-BE" sz="2800" dirty="0"/>
              <a:t>Measurement in practice</a:t>
            </a:r>
          </a:p>
          <a:p>
            <a:pPr lvl="1"/>
            <a:r>
              <a:rPr lang="en-BE" dirty="0"/>
              <a:t>NTFC M&amp;E Working Group</a:t>
            </a:r>
          </a:p>
          <a:p>
            <a:pPr lvl="1"/>
            <a:r>
              <a:rPr lang="en-BE" dirty="0"/>
              <a:t>Indicators &amp; Progression rate</a:t>
            </a:r>
          </a:p>
          <a:p>
            <a:pPr lvl="1"/>
            <a:r>
              <a:rPr lang="en-BE" dirty="0"/>
              <a:t>Survey / Assessment tools</a:t>
            </a:r>
          </a:p>
          <a:p>
            <a:pPr lvl="1"/>
            <a:endParaRPr lang="en-BE" sz="3400" dirty="0"/>
          </a:p>
        </p:txBody>
      </p:sp>
      <p:pic>
        <p:nvPicPr>
          <p:cNvPr id="12" name="Picture 11" descr="A picture containing table&#10;&#10;Description automatically generated">
            <a:extLst>
              <a:ext uri="{FF2B5EF4-FFF2-40B4-BE49-F238E27FC236}">
                <a16:creationId xmlns:a16="http://schemas.microsoft.com/office/drawing/2014/main" id="{EC07BB86-EDFE-A74C-88F9-2DBCFC0FEF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4848" y="13869"/>
            <a:ext cx="2463800" cy="6578600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9" name="Picture 8" descr="Table&#10;&#10;Description automatically generated">
            <a:extLst>
              <a:ext uri="{FF2B5EF4-FFF2-40B4-BE49-F238E27FC236}">
                <a16:creationId xmlns:a16="http://schemas.microsoft.com/office/drawing/2014/main" id="{2CD53373-7602-8546-8803-3E9943CF34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2895" y="2381676"/>
            <a:ext cx="3424614" cy="337886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5BC196E-34F0-A745-ACDB-8F8C9C2941B6}"/>
              </a:ext>
            </a:extLst>
          </p:cNvPr>
          <p:cNvSpPr txBox="1"/>
          <p:nvPr/>
        </p:nvSpPr>
        <p:spPr>
          <a:xfrm>
            <a:off x="5654070" y="3261152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rgbClr val="FF0000"/>
                </a:solidFill>
              </a:rPr>
              <a:t>Indicators set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12EBF1-7B09-BD41-BA9D-AAB79362361B}"/>
              </a:ext>
            </a:extLst>
          </p:cNvPr>
          <p:cNvSpPr txBox="1"/>
          <p:nvPr/>
        </p:nvSpPr>
        <p:spPr>
          <a:xfrm>
            <a:off x="5646338" y="2875342"/>
            <a:ext cx="3424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rgbClr val="FF0000"/>
                </a:solidFill>
              </a:rPr>
              <a:t>M&amp;E Workshop &amp; WG ToR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793F57-647E-DE4A-9A06-59F998D90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5077" y="265531"/>
            <a:ext cx="10096980" cy="728663"/>
          </a:xfrm>
        </p:spPr>
        <p:txBody>
          <a:bodyPr/>
          <a:lstStyle/>
          <a:p>
            <a:r>
              <a:rPr lang="en-BE" dirty="0"/>
              <a:t>M</a:t>
            </a:r>
            <a:r>
              <a:rPr lang="en-GB" dirty="0"/>
              <a:t>e</a:t>
            </a:r>
            <a:r>
              <a:rPr lang="en-BE" dirty="0"/>
              <a:t>asuring Consultation &amp; inclusiveness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BAE2EAB2-1F01-1649-8832-E898278EBCE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E61368-4DBF-F345-822D-79EEA2798D5C}"/>
              </a:ext>
            </a:extLst>
          </p:cNvPr>
          <p:cNvSpPr txBox="1"/>
          <p:nvPr/>
        </p:nvSpPr>
        <p:spPr>
          <a:xfrm>
            <a:off x="5679644" y="3668731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BE" b="1" dirty="0">
                <a:solidFill>
                  <a:srgbClr val="FF0000"/>
                </a:solidFill>
              </a:rPr>
              <a:t>360° Surveys</a:t>
            </a:r>
          </a:p>
        </p:txBody>
      </p:sp>
    </p:spTree>
    <p:extLst>
      <p:ext uri="{BB962C8B-B14F-4D97-AF65-F5344CB8AC3E}">
        <p14:creationId xmlns:p14="http://schemas.microsoft.com/office/powerpoint/2010/main" val="798449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192945-3530-824E-9D1C-7D691BA9321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B51712-7D1A-E84F-A74D-0ADD7B4A2D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6346" y="1803480"/>
            <a:ext cx="5155293" cy="453737"/>
          </a:xfrm>
        </p:spPr>
        <p:txBody>
          <a:bodyPr/>
          <a:lstStyle/>
          <a:p>
            <a:r>
              <a:rPr lang="en-BE" sz="3200" dirty="0"/>
              <a:t>Competency Framework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9192999-B588-0740-9C92-AB47342F1D8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66347" y="2453443"/>
            <a:ext cx="4929188" cy="3389313"/>
          </a:xfrm>
        </p:spPr>
        <p:txBody>
          <a:bodyPr/>
          <a:lstStyle/>
          <a:p>
            <a:r>
              <a:rPr lang="en-BE" sz="2800" dirty="0"/>
              <a:t>Competency Dictionary</a:t>
            </a:r>
          </a:p>
          <a:p>
            <a:r>
              <a:rPr lang="en-BE" sz="2800" dirty="0"/>
              <a:t>Learning Paths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BE" dirty="0">
                <a:latin typeface="Arial" panose="020B0604020202020204" pitchFamily="34" charset="0"/>
                <a:cs typeface="Arial" panose="020B0604020202020204" pitchFamily="34" charset="0"/>
              </a:rPr>
              <a:t>er Profiles</a:t>
            </a:r>
          </a:p>
          <a:p>
            <a:pPr lvl="1"/>
            <a:r>
              <a:rPr lang="en-BE" dirty="0">
                <a:latin typeface="Arial" panose="020B0604020202020204" pitchFamily="34" charset="0"/>
                <a:cs typeface="Arial" panose="020B0604020202020204" pitchFamily="34" charset="0"/>
              </a:rPr>
              <a:t>Per Maturity Levels</a:t>
            </a:r>
          </a:p>
          <a:p>
            <a:pPr marL="0" indent="0">
              <a:buNone/>
            </a:pPr>
            <a:endParaRPr lang="en-BE" dirty="0"/>
          </a:p>
          <a:p>
            <a:r>
              <a:rPr lang="en-BE" sz="2800" dirty="0"/>
              <a:t>Training Catalogue and Repository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7793F57-647E-DE4A-9A06-59F998D9045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75077" y="265531"/>
            <a:ext cx="12230580" cy="728663"/>
          </a:xfrm>
        </p:spPr>
        <p:txBody>
          <a:bodyPr/>
          <a:lstStyle/>
          <a:p>
            <a:r>
              <a:rPr lang="en-BE" dirty="0"/>
              <a:t>Implementing Consultation &amp; inclusiveness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B11BDADA-1DB3-E14F-A49B-EDCFCD20FB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827873"/>
              </p:ext>
            </p:extLst>
          </p:nvPr>
        </p:nvGraphicFramePr>
        <p:xfrm>
          <a:off x="6670363" y="1015244"/>
          <a:ext cx="6500898" cy="4827510"/>
        </p:xfrm>
        <a:graphic>
          <a:graphicData uri="http://schemas.openxmlformats.org/drawingml/2006/table">
            <a:tbl>
              <a:tblPr/>
              <a:tblGrid>
                <a:gridCol w="6500898">
                  <a:extLst>
                    <a:ext uri="{9D8B030D-6E8A-4147-A177-3AD203B41FA5}">
                      <a16:colId xmlns:a16="http://schemas.microsoft.com/office/drawing/2014/main" val="2439537473"/>
                    </a:ext>
                  </a:extLst>
                </a:gridCol>
              </a:tblGrid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Partnership and Trust: </a:t>
                      </a:r>
                      <a:endParaRPr lang="en-US" sz="2800" b="1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Understanding each side’s needs and point of view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Return on investment for both Trade and Government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Trade and Government as equal partners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277226"/>
                  </a:ext>
                </a:extLst>
              </a:tr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Transparency</a:t>
                      </a: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: </a:t>
                      </a:r>
                      <a:endParaRPr lang="en-US" sz="1700" b="0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Early availability of information for all stakeholders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Opportunity to prepare for consultation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Concept not fully agreed prior the consultation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rgbClr val="C0DD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DD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DD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52529"/>
                  </a:ext>
                </a:extLst>
              </a:tr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Managing differences of interests</a:t>
                      </a: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: </a:t>
                      </a:r>
                      <a:endParaRPr lang="en-US" sz="1700" b="0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Interest of all parties are represented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Avoid bias toward any majority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Protection of minority interest also taken into consideration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rgbClr val="006B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6B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DD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6B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7679827"/>
                  </a:ext>
                </a:extLst>
              </a:tr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Results-oriented</a:t>
                      </a: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: </a:t>
                      </a:r>
                      <a:endParaRPr lang="en-US" sz="1700" b="0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Each stakeholder clearly identify key initiatives and priorities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Dialogue driven to focus on achievable results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Each side understands the need for collaboration and compromise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rgbClr val="60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6B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615257"/>
                  </a:ext>
                </a:extLst>
              </a:tr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Iterative process</a:t>
                      </a: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: </a:t>
                      </a:r>
                      <a:endParaRPr lang="en-US" sz="1700" b="0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Parties meet regularly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Discussions not a singular event by approached as systematic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Ensure “touching base” routine with stakeholders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rgbClr val="40E1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40E1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04D8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E1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599864"/>
                  </a:ext>
                </a:extLst>
              </a:tr>
              <a:tr h="804585">
                <a:tc>
                  <a:txBody>
                    <a:bodyPr/>
                    <a:lstStyle/>
                    <a:p>
                      <a:pPr algn="l" rtl="0" fontAlgn="base"/>
                      <a:r>
                        <a:rPr lang="en-US" sz="1400" b="1" i="0" dirty="0">
                          <a:effectLst/>
                          <a:latin typeface="Calibri" panose="020F0502020204030204" pitchFamily="34" charset="0"/>
                        </a:rPr>
                        <a:t>Accountability and responsibility</a:t>
                      </a: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: </a:t>
                      </a:r>
                      <a:endParaRPr lang="en-US" sz="1700" b="0" i="0" dirty="0">
                        <a:effectLst/>
                      </a:endParaRP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Keep record of the changes to be implemented and results achieved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Truthfully and faithfully report back </a:t>
                      </a:r>
                    </a:p>
                    <a:p>
                      <a:pPr algn="l" rtl="0" fontAlgn="base">
                        <a:buFont typeface="Arial" panose="020B0604020202020204" pitchFamily="34" charset="0"/>
                        <a:buChar char="•"/>
                      </a:pPr>
                      <a:r>
                        <a:rPr lang="en-US" sz="1000" b="0" i="0" dirty="0">
                          <a:effectLst/>
                          <a:latin typeface="Calibri" panose="020F0502020204030204" pitchFamily="34" charset="0"/>
                        </a:rPr>
                        <a:t>A formal reporting structure established </a:t>
                      </a:r>
                    </a:p>
                  </a:txBody>
                  <a:tcPr marL="87027" marR="87027" marT="43513" marB="43513">
                    <a:lnL w="9525" cap="flat" cmpd="sng" algn="ctr">
                      <a:solidFill>
                        <a:srgbClr val="A0E2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E2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E1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E2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9128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700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B48BA8-9899-4F75-B727-AA344ED0621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Foundational elements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FE523-557C-4DD0-9CD6-7352B7A077B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E281D3-4F8D-4A7A-86C2-57B6D3BEF1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6109" y="2162464"/>
            <a:ext cx="3543734" cy="454025"/>
          </a:xfrm>
        </p:spPr>
        <p:txBody>
          <a:bodyPr/>
          <a:lstStyle/>
          <a:p>
            <a:r>
              <a:rPr lang="en-US" sz="3200" dirty="0"/>
              <a:t>Regional coherence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767C27-8711-4DE3-BDE5-DE22F306BF7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Regional integration</a:t>
            </a:r>
          </a:p>
          <a:p>
            <a:r>
              <a:rPr lang="en-US" dirty="0"/>
              <a:t>RTFC</a:t>
            </a:r>
          </a:p>
          <a:p>
            <a:r>
              <a:rPr lang="en-US" dirty="0"/>
              <a:t>Customized Support to all 15 NTFCs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A75AF5B-0CE3-423E-9AFB-681CC0CDB2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80829" y="2162464"/>
            <a:ext cx="3449720" cy="454025"/>
          </a:xfrm>
        </p:spPr>
        <p:txBody>
          <a:bodyPr/>
          <a:lstStyle/>
          <a:p>
            <a:r>
              <a:rPr lang="en-US" sz="3200" dirty="0"/>
              <a:t>Sustainability of reforms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522061-F109-4C99-BAEB-C2A774F2539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ECOWAS – UEMOA Strategy –Mechanisms – Repository – Online platform</a:t>
            </a:r>
          </a:p>
          <a:p>
            <a:r>
              <a:rPr lang="en-US" dirty="0"/>
              <a:t>Local relays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7EA5CF8-6E61-4277-9386-566389BC8C48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1558" y="2162464"/>
            <a:ext cx="3548566" cy="454025"/>
          </a:xfrm>
        </p:spPr>
        <p:txBody>
          <a:bodyPr/>
          <a:lstStyle/>
          <a:p>
            <a:r>
              <a:rPr lang="en-US" sz="3200" dirty="0"/>
              <a:t>Accountability &amp; inclusiveness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20C04B8-D1E0-40E7-A108-DC903B7B621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US" dirty="0"/>
              <a:t>Complementary approach</a:t>
            </a:r>
          </a:p>
          <a:p>
            <a:r>
              <a:rPr lang="en-US" dirty="0"/>
              <a:t>Support to PS structuring efforts</a:t>
            </a:r>
          </a:p>
          <a:p>
            <a:r>
              <a:rPr lang="en-US" dirty="0"/>
              <a:t>Advocacy competencies for SSCBTs</a:t>
            </a:r>
          </a:p>
          <a:p>
            <a:r>
              <a:rPr lang="en-US" dirty="0"/>
              <a:t>Gender mainstreaming</a:t>
            </a:r>
          </a:p>
        </p:txBody>
      </p:sp>
    </p:spTree>
    <p:extLst>
      <p:ext uri="{BB962C8B-B14F-4D97-AF65-F5344CB8AC3E}">
        <p14:creationId xmlns:p14="http://schemas.microsoft.com/office/powerpoint/2010/main" val="581539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490</Words>
  <Application>Microsoft Macintosh PowerPoint</Application>
  <PresentationFormat>Widescreen</PresentationFormat>
  <Paragraphs>85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Helvetica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Dion</dc:creator>
  <cp:lastModifiedBy>Birgit Viohl</cp:lastModifiedBy>
  <cp:revision>19</cp:revision>
  <dcterms:created xsi:type="dcterms:W3CDTF">2020-08-14T19:29:55Z</dcterms:created>
  <dcterms:modified xsi:type="dcterms:W3CDTF">2020-10-06T10:30:00Z</dcterms:modified>
</cp:coreProperties>
</file>