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4"/>
  </p:sldMasterIdLst>
  <p:notesMasterIdLst>
    <p:notesMasterId r:id="rId16"/>
  </p:notesMasterIdLst>
  <p:handoutMasterIdLst>
    <p:handoutMasterId r:id="rId17"/>
  </p:handoutMasterIdLst>
  <p:sldIdLst>
    <p:sldId id="257" r:id="rId5"/>
    <p:sldId id="258" r:id="rId6"/>
    <p:sldId id="259" r:id="rId7"/>
    <p:sldId id="273" r:id="rId8"/>
    <p:sldId id="408" r:id="rId9"/>
    <p:sldId id="276" r:id="rId10"/>
    <p:sldId id="275" r:id="rId11"/>
    <p:sldId id="272" r:id="rId12"/>
    <p:sldId id="274" r:id="rId13"/>
    <p:sldId id="280" r:id="rId14"/>
    <p:sldId id="277" r:id="rId15"/>
  </p:sldIdLst>
  <p:sldSz cx="9144000" cy="5143500" type="screen16x9"/>
  <p:notesSz cx="6797675" cy="987425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616F"/>
    <a:srgbClr val="DADEE1"/>
    <a:srgbClr val="778592"/>
    <a:srgbClr val="A1AAB4"/>
    <a:srgbClr val="4A5C6E"/>
    <a:srgbClr val="37424A"/>
    <a:srgbClr val="305D89"/>
    <a:srgbClr val="E9E7DC"/>
    <a:srgbClr val="70A75F"/>
    <a:srgbClr val="86A8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ddels stil 2 - aks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ddels stil 2 - aks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iddels stil 3 - aks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9" autoAdjust="0"/>
    <p:restoredTop sz="81973" autoAdjust="0"/>
  </p:normalViewPr>
  <p:slideViewPr>
    <p:cSldViewPr>
      <p:cViewPr varScale="1">
        <p:scale>
          <a:sx n="138" d="100"/>
          <a:sy n="138" d="100"/>
        </p:scale>
        <p:origin x="1392" y="18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3228" y="-7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3712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nb-NO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50444" y="2"/>
            <a:ext cx="2945659" cy="493712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495743AF-D0B6-48EF-A15E-579D8D29D603}" type="datetimeFigureOut">
              <a:rPr lang="nb-NO" smtClean="0"/>
              <a:t>05.10.2020</a:t>
            </a:fld>
            <a:endParaRPr lang="nb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9378826"/>
            <a:ext cx="2945659" cy="49371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50444" y="9378826"/>
            <a:ext cx="2945659" cy="49371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B1B04DEF-6D3C-4DAE-820F-58F0D9F9FC0E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6327445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3712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b-NO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3712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8719059-B9E0-4795-947C-5DA06B380EC0}" type="datetimeFigureOut">
              <a:rPr lang="nb-NO" smtClean="0"/>
              <a:pPr/>
              <a:t>05.10.2020</a:t>
            </a:fld>
            <a:endParaRPr lang="nb-NO" dirty="0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nb-NO" dirty="0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2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378826"/>
            <a:ext cx="2945659" cy="49371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0444" y="9378826"/>
            <a:ext cx="2945659" cy="49371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C43CADD-BBC2-46FE-B45F-37F720C6196D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156102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6225" cy="372745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8E5AC-1DC0-4AA6-B76E-A77B00D93E69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56894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B8E5AC-1DC0-4AA6-B76E-A77B00D93E69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24994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B8E5AC-1DC0-4AA6-B76E-A77B00D93E69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3092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3CADD-BBC2-46FE-B45F-37F720C6196D}" type="slidenum">
              <a:rPr lang="nb-NO" smtClean="0"/>
              <a:pPr/>
              <a:t>11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228556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ult felt"/>
          <p:cNvSpPr/>
          <p:nvPr userDrawn="1"/>
        </p:nvSpPr>
        <p:spPr>
          <a:xfrm>
            <a:off x="0" y="2193708"/>
            <a:ext cx="9144000" cy="2949792"/>
          </a:xfrm>
          <a:prstGeom prst="rect">
            <a:avLst/>
          </a:prstGeom>
          <a:solidFill>
            <a:srgbClr val="E6B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12" name="overskrift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3003798"/>
            <a:ext cx="7632848" cy="1278142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Overskrift</a:t>
            </a:r>
          </a:p>
        </p:txBody>
      </p:sp>
      <p:sp>
        <p:nvSpPr>
          <p:cNvPr id="13" name="navn"/>
          <p:cNvSpPr>
            <a:spLocks noGrp="1"/>
          </p:cNvSpPr>
          <p:nvPr>
            <p:ph type="body" sz="quarter" idx="12" hasCustomPrompt="1"/>
          </p:nvPr>
        </p:nvSpPr>
        <p:spPr>
          <a:xfrm>
            <a:off x="755576" y="4551561"/>
            <a:ext cx="7632000" cy="324445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Navn / avdeling / seksjon</a:t>
            </a:r>
          </a:p>
        </p:txBody>
      </p:sp>
      <p:sp>
        <p:nvSpPr>
          <p:cNvPr id="14" name="dato"/>
          <p:cNvSpPr>
            <a:spLocks noGrp="1"/>
          </p:cNvSpPr>
          <p:nvPr>
            <p:ph type="body" sz="quarter" idx="13" hasCustomPrompt="1"/>
          </p:nvPr>
        </p:nvSpPr>
        <p:spPr>
          <a:xfrm>
            <a:off x="755576" y="2463738"/>
            <a:ext cx="7632848" cy="324036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Tolletaten dato</a:t>
            </a:r>
          </a:p>
        </p:txBody>
      </p:sp>
      <p:pic>
        <p:nvPicPr>
          <p:cNvPr id="5" name="Bild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2194559"/>
          </a:xfrm>
          <a:prstGeom prst="rect">
            <a:avLst/>
          </a:prstGeom>
        </p:spPr>
      </p:pic>
      <p:cxnSp>
        <p:nvCxnSpPr>
          <p:cNvPr id="11" name="hvit linje"/>
          <p:cNvCxnSpPr/>
          <p:nvPr userDrawn="1"/>
        </p:nvCxnSpPr>
        <p:spPr>
          <a:xfrm>
            <a:off x="0" y="2193708"/>
            <a:ext cx="9144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931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verskrift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0"/>
            <a:ext cx="6851104" cy="771550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>
              <a:defRPr sz="2200"/>
            </a:lvl2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1AAB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AC9B44C-11B7-4F18-B065-5414A6DAB217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367189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0"/>
            <a:ext cx="6851104" cy="770400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004400"/>
            <a:ext cx="4038600" cy="37800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004400"/>
            <a:ext cx="4038600" cy="37800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9B44C-11B7-4F18-B065-5414A6DAB217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8756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9B44C-11B7-4F18-B065-5414A6DAB217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07443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9B44C-11B7-4F18-B065-5414A6DAB217}" type="slidenum">
              <a:rPr lang="nb-NO" smtClean="0"/>
              <a:t>‹#›</a:t>
            </a:fld>
            <a:endParaRPr lang="nb-NO" dirty="0"/>
          </a:p>
        </p:txBody>
      </p:sp>
      <p:sp>
        <p:nvSpPr>
          <p:cNvPr id="2" name="Rektangel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84727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005576"/>
            <a:ext cx="8229600" cy="3780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  <a:p>
            <a:pPr lvl="4"/>
            <a:endParaRPr lang="nb-NO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b-NO" sz="2000" dirty="0">
              <a:solidFill>
                <a:srgbClr val="505C68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lvl="2"/>
            <a:endParaRPr lang="nb-NO" sz="2000" dirty="0">
              <a:solidFill>
                <a:srgbClr val="505C68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lvl="4"/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75888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9B44C-11B7-4F18-B065-5414A6DAB217}" type="slidenum">
              <a:rPr lang="nb-NO" smtClean="0"/>
              <a:t>‹#›</a:t>
            </a:fld>
            <a:endParaRPr lang="nb-NO" dirty="0"/>
          </a:p>
        </p:txBody>
      </p:sp>
      <p:sp>
        <p:nvSpPr>
          <p:cNvPr id="7" name="Rektangel 6"/>
          <p:cNvSpPr/>
          <p:nvPr/>
        </p:nvSpPr>
        <p:spPr>
          <a:xfrm>
            <a:off x="1860" y="0"/>
            <a:ext cx="7522140" cy="837000"/>
          </a:xfrm>
          <a:prstGeom prst="rect">
            <a:avLst/>
          </a:prstGeom>
          <a:solidFill>
            <a:srgbClr val="E6B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0"/>
            <a:ext cx="6851104" cy="83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761"/>
            <a:ext cx="1620000" cy="834360"/>
          </a:xfrm>
          <a:prstGeom prst="rect">
            <a:avLst/>
          </a:prstGeom>
        </p:spPr>
      </p:pic>
      <p:cxnSp>
        <p:nvCxnSpPr>
          <p:cNvPr id="12" name="Rett linje 11"/>
          <p:cNvCxnSpPr/>
          <p:nvPr/>
        </p:nvCxnSpPr>
        <p:spPr>
          <a:xfrm flipV="1">
            <a:off x="7524000" y="0"/>
            <a:ext cx="0" cy="837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768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8" r:id="rId3"/>
    <p:sldLayoutId id="2147483680" r:id="rId4"/>
    <p:sldLayoutId id="2147483681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Wingdings" panose="05000000000000000000" pitchFamily="2" charset="2"/>
        <a:buNone/>
        <a:defRPr sz="2400" kern="1200">
          <a:solidFill>
            <a:srgbClr val="4A5C6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200" kern="1200">
          <a:solidFill>
            <a:srgbClr val="4A5C6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rgbClr val="4A5C6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rgbClr val="4A5C6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rgbClr val="4A5C6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ll.no/en/corporat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The National Committee on Trade Facilitation (NCTF) of Norway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Norwegian Customs, Norway</a:t>
            </a:r>
          </a:p>
          <a:p>
            <a:endParaRPr lang="en-GB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b-NO" dirty="0"/>
              <a:t>6 </a:t>
            </a:r>
            <a:r>
              <a:rPr lang="nb-NO" dirty="0" err="1"/>
              <a:t>October</a:t>
            </a:r>
            <a:r>
              <a:rPr lang="nb-NO" dirty="0"/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3554570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F8F868F-EFD6-4945-8D64-5F6D8EB75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Experiences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FCE3E6D-2CA8-4F2D-BFF4-32D9BB850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nb-NO" sz="2000" dirty="0" err="1"/>
              <a:t>Useful</a:t>
            </a:r>
            <a:r>
              <a:rPr lang="nb-NO" sz="2000" dirty="0"/>
              <a:t> </a:t>
            </a:r>
            <a:r>
              <a:rPr lang="nb-NO" sz="2000" dirty="0" err="1"/>
              <a:t>tool</a:t>
            </a:r>
            <a:r>
              <a:rPr lang="nb-NO" sz="2000" dirty="0"/>
              <a:t> for </a:t>
            </a:r>
            <a:r>
              <a:rPr lang="nb-NO" sz="2000" dirty="0" err="1"/>
              <a:t>networking</a:t>
            </a:r>
            <a:endParaRPr lang="nb-NO" sz="20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nb-NO" sz="2000" dirty="0" err="1"/>
              <a:t>Useful</a:t>
            </a:r>
            <a:r>
              <a:rPr lang="nb-NO" sz="2000" dirty="0"/>
              <a:t> forum for </a:t>
            </a:r>
            <a:r>
              <a:rPr lang="nb-NO" sz="2000" dirty="0" err="1"/>
              <a:t>sharing</a:t>
            </a:r>
            <a:r>
              <a:rPr lang="nb-NO" sz="2000" dirty="0"/>
              <a:t> </a:t>
            </a:r>
            <a:r>
              <a:rPr lang="nb-NO" sz="2000" dirty="0" err="1"/>
              <a:t>information</a:t>
            </a:r>
            <a:r>
              <a:rPr lang="nb-NO" sz="2000" dirty="0"/>
              <a:t> </a:t>
            </a:r>
            <a:r>
              <a:rPr lang="nb-NO" sz="2000" dirty="0" err="1"/>
              <a:t>on</a:t>
            </a:r>
            <a:r>
              <a:rPr lang="nb-NO" sz="2000" dirty="0"/>
              <a:t> </a:t>
            </a:r>
            <a:r>
              <a:rPr lang="nb-NO" sz="2000" dirty="0" err="1"/>
              <a:t>important</a:t>
            </a:r>
            <a:r>
              <a:rPr lang="nb-NO" sz="2000" dirty="0"/>
              <a:t> </a:t>
            </a:r>
            <a:r>
              <a:rPr lang="nb-NO" sz="2000" dirty="0" err="1"/>
              <a:t>issues</a:t>
            </a:r>
            <a:r>
              <a:rPr lang="nb-NO" sz="2000" dirty="0"/>
              <a:t>, e.g. </a:t>
            </a:r>
            <a:r>
              <a:rPr lang="nb-NO" sz="2000" dirty="0" err="1"/>
              <a:t>organizational</a:t>
            </a:r>
            <a:r>
              <a:rPr lang="nb-NO" sz="2000" dirty="0"/>
              <a:t> and legal </a:t>
            </a:r>
            <a:r>
              <a:rPr lang="nb-NO" sz="2000" dirty="0" err="1"/>
              <a:t>development</a:t>
            </a:r>
            <a:endParaRPr lang="nb-NO" sz="20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nb-NO" sz="2000" dirty="0" err="1"/>
              <a:t>Some</a:t>
            </a:r>
            <a:r>
              <a:rPr lang="nb-NO" sz="2000" dirty="0"/>
              <a:t> </a:t>
            </a:r>
            <a:r>
              <a:rPr lang="nb-NO" sz="2000" dirty="0" err="1"/>
              <a:t>issues</a:t>
            </a:r>
            <a:r>
              <a:rPr lang="nb-NO" sz="2000" dirty="0"/>
              <a:t> </a:t>
            </a:r>
            <a:r>
              <a:rPr lang="nb-NO" sz="2000" dirty="0" err="1"/>
              <a:t>that</a:t>
            </a:r>
            <a:r>
              <a:rPr lang="nb-NO" sz="2000" dirty="0"/>
              <a:t> </a:t>
            </a:r>
            <a:r>
              <a:rPr lang="nb-NO" sz="2000" dirty="0" err="1"/>
              <a:t>would</a:t>
            </a:r>
            <a:r>
              <a:rPr lang="nb-NO" sz="2000" dirty="0"/>
              <a:t> not have </a:t>
            </a:r>
            <a:r>
              <a:rPr lang="nb-NO" sz="2000" dirty="0" err="1"/>
              <a:t>been</a:t>
            </a:r>
            <a:r>
              <a:rPr lang="nb-NO" sz="2000" dirty="0"/>
              <a:t> </a:t>
            </a:r>
            <a:r>
              <a:rPr lang="nb-NO" sz="2000" dirty="0" err="1"/>
              <a:t>raised</a:t>
            </a:r>
            <a:r>
              <a:rPr lang="nb-NO" sz="2000" dirty="0"/>
              <a:t> </a:t>
            </a:r>
            <a:r>
              <a:rPr lang="nb-NO" sz="2000" dirty="0" err="1"/>
              <a:t>elsewhere</a:t>
            </a:r>
            <a:r>
              <a:rPr lang="nb-NO" sz="2000" dirty="0"/>
              <a:t> </a:t>
            </a:r>
            <a:r>
              <a:rPr lang="nb-NO" sz="2000" dirty="0" err="1"/>
              <a:t>are</a:t>
            </a:r>
            <a:r>
              <a:rPr lang="nb-NO" sz="2000" dirty="0"/>
              <a:t> </a:t>
            </a:r>
            <a:r>
              <a:rPr lang="nb-NO" sz="2000" dirty="0" err="1"/>
              <a:t>discussed</a:t>
            </a:r>
            <a:r>
              <a:rPr lang="nb-NO" sz="2000" dirty="0"/>
              <a:t> in </a:t>
            </a:r>
            <a:r>
              <a:rPr lang="nb-NO" sz="2000" dirty="0" err="1"/>
              <a:t>the</a:t>
            </a:r>
            <a:r>
              <a:rPr lang="nb-NO" sz="2000" dirty="0"/>
              <a:t> </a:t>
            </a:r>
            <a:r>
              <a:rPr lang="nb-NO" sz="2000" dirty="0" err="1"/>
              <a:t>committee</a:t>
            </a:r>
            <a:endParaRPr lang="nb-NO" sz="20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nb-NO" sz="2000" dirty="0"/>
              <a:t>Knowledge </a:t>
            </a:r>
            <a:r>
              <a:rPr lang="nb-NO" sz="2000" dirty="0" err="1"/>
              <a:t>concerning</a:t>
            </a:r>
            <a:r>
              <a:rPr lang="nb-NO" sz="2000" dirty="0"/>
              <a:t> </a:t>
            </a:r>
            <a:r>
              <a:rPr lang="nb-NO" sz="2000" dirty="0" err="1"/>
              <a:t>developments</a:t>
            </a:r>
            <a:r>
              <a:rPr lang="nb-NO" sz="2000" dirty="0"/>
              <a:t> in </a:t>
            </a:r>
            <a:r>
              <a:rPr lang="nb-NO" sz="2000" dirty="0" err="1"/>
              <a:t>international</a:t>
            </a:r>
            <a:r>
              <a:rPr lang="nb-NO" sz="2000" dirty="0"/>
              <a:t> trade is </a:t>
            </a:r>
            <a:r>
              <a:rPr lang="nb-NO" sz="2000" dirty="0" err="1"/>
              <a:t>updated</a:t>
            </a:r>
            <a:r>
              <a:rPr lang="nb-NO" sz="2000" dirty="0"/>
              <a:t> for all </a:t>
            </a:r>
            <a:r>
              <a:rPr lang="nb-NO" sz="2000" dirty="0" err="1"/>
              <a:t>parties</a:t>
            </a:r>
            <a:endParaRPr lang="nb-NO" sz="2000" dirty="0"/>
          </a:p>
        </p:txBody>
      </p:sp>
    </p:spTree>
    <p:extLst>
      <p:ext uri="{BB962C8B-B14F-4D97-AF65-F5344CB8AC3E}">
        <p14:creationId xmlns:p14="http://schemas.microsoft.com/office/powerpoint/2010/main" val="4074677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8C16647-0E18-4BD7-ACBC-0CE33B392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7E7C0B2-4D6A-498F-A85B-3B09D5F551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nb-NO" dirty="0"/>
          </a:p>
          <a:p>
            <a:pPr algn="ctr"/>
            <a:endParaRPr lang="nb-NO" dirty="0"/>
          </a:p>
          <a:p>
            <a:pPr algn="ctr"/>
            <a:r>
              <a:rPr lang="nb-NO" sz="3300" dirty="0" err="1"/>
              <a:t>Thank</a:t>
            </a:r>
            <a:r>
              <a:rPr lang="nb-NO" sz="3300" dirty="0"/>
              <a:t> </a:t>
            </a:r>
            <a:r>
              <a:rPr lang="nb-NO" sz="3300" dirty="0" err="1"/>
              <a:t>you</a:t>
            </a:r>
            <a:r>
              <a:rPr lang="nb-NO" sz="3300" dirty="0"/>
              <a:t> for </a:t>
            </a:r>
            <a:r>
              <a:rPr lang="nb-NO" sz="3300" dirty="0" err="1"/>
              <a:t>your</a:t>
            </a:r>
            <a:r>
              <a:rPr lang="nb-NO" sz="3300" dirty="0"/>
              <a:t> </a:t>
            </a:r>
            <a:r>
              <a:rPr lang="nb-NO" sz="3300" dirty="0" err="1"/>
              <a:t>attention</a:t>
            </a:r>
            <a:r>
              <a:rPr lang="nb-NO" sz="3300" dirty="0"/>
              <a:t>!</a:t>
            </a:r>
          </a:p>
          <a:p>
            <a:pPr algn="ctr"/>
            <a:endParaRPr lang="nb-NO" dirty="0"/>
          </a:p>
          <a:p>
            <a:pPr algn="ctr"/>
            <a:endParaRPr lang="nb-NO" sz="1050" dirty="0"/>
          </a:p>
          <a:p>
            <a:pPr algn="ctr"/>
            <a:endParaRPr lang="nb-NO" sz="1050" dirty="0"/>
          </a:p>
          <a:p>
            <a:pPr algn="ctr"/>
            <a:endParaRPr lang="nb-NO" sz="1050" dirty="0"/>
          </a:p>
          <a:p>
            <a:pPr algn="ctr"/>
            <a:endParaRPr lang="nb-NO" sz="1050" dirty="0"/>
          </a:p>
          <a:p>
            <a:pPr algn="ctr"/>
            <a:endParaRPr lang="nb-NO" sz="1050" dirty="0"/>
          </a:p>
          <a:p>
            <a:pPr algn="ctr"/>
            <a:endParaRPr lang="nb-NO" sz="1050" dirty="0"/>
          </a:p>
          <a:p>
            <a:pPr algn="ctr"/>
            <a:r>
              <a:rPr lang="nb-NO" sz="1050" dirty="0" err="1">
                <a:highlight>
                  <a:srgbClr val="00FFFF"/>
                </a:highlight>
              </a:rPr>
              <a:t>Visit</a:t>
            </a:r>
            <a:r>
              <a:rPr lang="nb-NO" sz="1050" dirty="0">
                <a:highlight>
                  <a:srgbClr val="00FFFF"/>
                </a:highlight>
              </a:rPr>
              <a:t> </a:t>
            </a:r>
            <a:r>
              <a:rPr lang="nb-NO" sz="1050" dirty="0" err="1">
                <a:highlight>
                  <a:srgbClr val="00FFFF"/>
                </a:highlight>
              </a:rPr>
              <a:t>us</a:t>
            </a:r>
            <a:r>
              <a:rPr lang="nb-NO" sz="1050" dirty="0">
                <a:highlight>
                  <a:srgbClr val="00FFFF"/>
                </a:highlight>
              </a:rPr>
              <a:t> at </a:t>
            </a:r>
            <a:r>
              <a:rPr lang="nb-NO" sz="1050" dirty="0">
                <a:highlight>
                  <a:srgbClr val="00FFFF"/>
                </a:highlight>
                <a:hlinkClick r:id="rId3"/>
              </a:rPr>
              <a:t>www.toll.no/en/corporate</a:t>
            </a:r>
            <a:r>
              <a:rPr lang="nb-NO" sz="1050" dirty="0">
                <a:highlight>
                  <a:srgbClr val="00FFFF"/>
                </a:highlight>
              </a:rPr>
              <a:t> </a:t>
            </a:r>
          </a:p>
          <a:p>
            <a:endParaRPr lang="nb-NO" dirty="0"/>
          </a:p>
          <a:p>
            <a:endParaRPr lang="nb-NO" sz="900" dirty="0"/>
          </a:p>
          <a:p>
            <a:endParaRPr lang="nb-NO" sz="900" dirty="0"/>
          </a:p>
          <a:p>
            <a:endParaRPr lang="nb-NO" sz="900" dirty="0"/>
          </a:p>
          <a:p>
            <a:endParaRPr lang="nb-NO" sz="900" dirty="0"/>
          </a:p>
        </p:txBody>
      </p:sp>
    </p:spTree>
    <p:extLst>
      <p:ext uri="{BB962C8B-B14F-4D97-AF65-F5344CB8AC3E}">
        <p14:creationId xmlns:p14="http://schemas.microsoft.com/office/powerpoint/2010/main" val="2383862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100" dirty="0"/>
              <a:t>Legal basis for the Norwegian NCTF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2499742"/>
            <a:ext cx="8291264" cy="2268252"/>
          </a:xfrm>
        </p:spPr>
        <p:txBody>
          <a:bodyPr>
            <a:norm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800" dirty="0"/>
              <a:t>The Act on Customs Duties and Movement of Goods (Customs Act) </a:t>
            </a:r>
            <a:r>
              <a:rPr lang="en-GB" sz="1800" dirty="0"/>
              <a:t>Section 12-16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800" dirty="0"/>
              <a:t>Regulations to the Act on Customs Duties and Movement of Goods (Customs Regulations):</a:t>
            </a:r>
          </a:p>
          <a:p>
            <a:pPr marL="540000" lvl="1" indent="-270000">
              <a:buFont typeface="Arial" panose="020B0604020202020204" pitchFamily="34" charset="0"/>
              <a:buChar char="•"/>
            </a:pPr>
            <a:r>
              <a:rPr lang="en-US" sz="1600" dirty="0"/>
              <a:t>Section 12-16-1 Consultations between border agencies and the business community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nb-NO" dirty="0"/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EA706FD2-0960-4FE0-8217-57F6C5CA8E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706" y="1059582"/>
            <a:ext cx="4953657" cy="13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258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100" dirty="0"/>
              <a:t>Delegated powers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1005576"/>
            <a:ext cx="8291264" cy="3870430"/>
          </a:xfrm>
        </p:spPr>
        <p:txBody>
          <a:bodyPr>
            <a:noAutofit/>
          </a:bodyPr>
          <a:lstStyle/>
          <a:p>
            <a:pPr marL="270000" indent="-270000">
              <a:buFont typeface="Arial" panose="020B0604020202020204" pitchFamily="34" charset="0"/>
              <a:buChar char="•"/>
            </a:pPr>
            <a:r>
              <a:rPr lang="en-GB" sz="1800" dirty="0"/>
              <a:t>From the Parliament to </a:t>
            </a:r>
          </a:p>
          <a:p>
            <a:pPr marL="540000" lvl="1" indent="-270000">
              <a:buFont typeface="Arial" panose="020B0604020202020204" pitchFamily="34" charset="0"/>
              <a:buChar char="•"/>
            </a:pPr>
            <a:r>
              <a:rPr lang="en-GB" sz="1600" dirty="0"/>
              <a:t>Ministry of Foreign Affairs and</a:t>
            </a:r>
          </a:p>
          <a:p>
            <a:pPr marL="540000" lvl="1" indent="-270000">
              <a:buFont typeface="Arial" panose="020B0604020202020204" pitchFamily="34" charset="0"/>
              <a:buChar char="•"/>
            </a:pPr>
            <a:r>
              <a:rPr lang="en-GB" sz="1600" dirty="0"/>
              <a:t>Ministry of Finance </a:t>
            </a:r>
          </a:p>
          <a:p>
            <a:pPr marL="270000" indent="-270000"/>
            <a:endParaRPr lang="en-GB" sz="1400" dirty="0"/>
          </a:p>
          <a:p>
            <a:pPr marL="270000" indent="-270000">
              <a:buFont typeface="Arial" panose="020B0604020202020204" pitchFamily="34" charset="0"/>
              <a:buChar char="•"/>
            </a:pPr>
            <a:r>
              <a:rPr lang="en-GB" sz="1800" dirty="0"/>
              <a:t>Mandate settled on ministerial level</a:t>
            </a:r>
          </a:p>
          <a:p>
            <a:pPr marL="270000" indent="-270000"/>
            <a:endParaRPr lang="en-GB" sz="1600" dirty="0"/>
          </a:p>
          <a:p>
            <a:pPr marL="270000" indent="-270000">
              <a:buFont typeface="Arial" panose="020B0604020202020204" pitchFamily="34" charset="0"/>
              <a:buChar char="•"/>
            </a:pPr>
            <a:r>
              <a:rPr lang="en-GB" sz="1800" dirty="0"/>
              <a:t>Implementation of Article 23.2 of the TFA is delegated to the Norwegian Customs: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600" dirty="0"/>
              <a:t>The Committee is chaired by the Norwegian Customs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600" dirty="0"/>
              <a:t>The Norwegian Customs also perform the Secretariat function</a:t>
            </a:r>
          </a:p>
        </p:txBody>
      </p:sp>
    </p:spTree>
    <p:extLst>
      <p:ext uri="{BB962C8B-B14F-4D97-AF65-F5344CB8AC3E}">
        <p14:creationId xmlns:p14="http://schemas.microsoft.com/office/powerpoint/2010/main" val="2173443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3C81DDB-3C48-4CAF-AD8A-1B80769FB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Structure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E010EA8-058E-493F-99DD-29CFA431E5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0000" indent="-270000">
              <a:buFont typeface="Arial" panose="020B0604020202020204" pitchFamily="34" charset="0"/>
              <a:buChar char="•"/>
            </a:pPr>
            <a:r>
              <a:rPr lang="nb-NO" sz="1500" dirty="0"/>
              <a:t>The Norwegian NCTF </a:t>
            </a:r>
            <a:r>
              <a:rPr lang="nb-NO" sz="1500" dirty="0" err="1"/>
              <a:t>meets</a:t>
            </a:r>
            <a:r>
              <a:rPr lang="nb-NO" sz="1500" dirty="0"/>
              <a:t> </a:t>
            </a:r>
            <a:r>
              <a:rPr lang="nb-NO" sz="1500" dirty="0" err="1"/>
              <a:t>two</a:t>
            </a:r>
            <a:r>
              <a:rPr lang="nb-NO" sz="1500" dirty="0"/>
              <a:t> times per </a:t>
            </a:r>
            <a:r>
              <a:rPr lang="nb-NO" sz="1500" dirty="0" err="1"/>
              <a:t>year</a:t>
            </a:r>
            <a:r>
              <a:rPr lang="nb-NO" sz="1500" dirty="0"/>
              <a:t>, </a:t>
            </a:r>
            <a:r>
              <a:rPr lang="nb-NO" sz="1500" dirty="0" err="1"/>
              <a:t>preferably</a:t>
            </a:r>
            <a:r>
              <a:rPr lang="nb-NO" sz="1500" dirty="0"/>
              <a:t> a </a:t>
            </a:r>
            <a:r>
              <a:rPr lang="nb-NO" sz="1500" dirty="0" err="1"/>
              <a:t>short</a:t>
            </a:r>
            <a:r>
              <a:rPr lang="nb-NO" sz="1500" dirty="0"/>
              <a:t> time </a:t>
            </a:r>
            <a:r>
              <a:rPr lang="nb-NO" sz="1500" dirty="0" err="1"/>
              <a:t>before</a:t>
            </a:r>
            <a:r>
              <a:rPr lang="nb-NO" sz="1500" dirty="0"/>
              <a:t> </a:t>
            </a:r>
            <a:r>
              <a:rPr lang="nb-NO" sz="1500" dirty="0" err="1"/>
              <a:t>the</a:t>
            </a:r>
            <a:r>
              <a:rPr lang="nb-NO" sz="1500" dirty="0"/>
              <a:t> WTO </a:t>
            </a:r>
            <a:r>
              <a:rPr lang="nb-NO" sz="1500" dirty="0" err="1"/>
              <a:t>meetings</a:t>
            </a:r>
            <a:r>
              <a:rPr lang="nb-NO" sz="1500" dirty="0"/>
              <a:t>. </a:t>
            </a:r>
          </a:p>
          <a:p>
            <a:pPr marL="270000" indent="-270000">
              <a:buFont typeface="Arial" panose="020B0604020202020204" pitchFamily="34" charset="0"/>
              <a:buChar char="•"/>
            </a:pPr>
            <a:endParaRPr lang="nb-NO" sz="1500" dirty="0"/>
          </a:p>
          <a:p>
            <a:pPr marL="270000" indent="-270000">
              <a:buFont typeface="Arial" panose="020B0604020202020204" pitchFamily="34" charset="0"/>
              <a:buChar char="•"/>
            </a:pPr>
            <a:r>
              <a:rPr lang="nb-NO" sz="1500" dirty="0"/>
              <a:t>NCTF </a:t>
            </a:r>
            <a:r>
              <a:rPr lang="nb-NO" sz="1500" dirty="0" err="1"/>
              <a:t>acts</a:t>
            </a:r>
            <a:r>
              <a:rPr lang="nb-NO" sz="1500" dirty="0"/>
              <a:t> as </a:t>
            </a:r>
            <a:r>
              <a:rPr lang="nb-NO" sz="1500" dirty="0" err="1"/>
              <a:t>the</a:t>
            </a:r>
            <a:r>
              <a:rPr lang="nb-NO" sz="1500" dirty="0"/>
              <a:t> general </a:t>
            </a:r>
            <a:r>
              <a:rPr lang="nb-NO" sz="1500" dirty="0" err="1"/>
              <a:t>coordinating</a:t>
            </a:r>
            <a:r>
              <a:rPr lang="nb-NO" sz="1500" dirty="0"/>
              <a:t> body for TF </a:t>
            </a:r>
            <a:r>
              <a:rPr lang="nb-NO" sz="1500" dirty="0" err="1"/>
              <a:t>issues</a:t>
            </a:r>
            <a:r>
              <a:rPr lang="nb-NO" sz="1500" dirty="0"/>
              <a:t>.</a:t>
            </a:r>
          </a:p>
          <a:p>
            <a:pPr marL="270000" indent="-270000">
              <a:buFont typeface="Arial" panose="020B0604020202020204" pitchFamily="34" charset="0"/>
              <a:buChar char="•"/>
            </a:pPr>
            <a:endParaRPr lang="nb-NO" sz="1400" dirty="0"/>
          </a:p>
          <a:p>
            <a:pPr marL="270000" indent="-270000">
              <a:buFont typeface="Arial" panose="020B0604020202020204" pitchFamily="34" charset="0"/>
              <a:buChar char="•"/>
            </a:pPr>
            <a:r>
              <a:rPr lang="nb-NO" sz="1500" dirty="0" err="1"/>
              <a:t>Working</a:t>
            </a:r>
            <a:r>
              <a:rPr lang="nb-NO" sz="1500" dirty="0"/>
              <a:t> </a:t>
            </a:r>
            <a:r>
              <a:rPr lang="nb-NO" sz="1500" dirty="0" err="1"/>
              <a:t>groups</a:t>
            </a:r>
            <a:r>
              <a:rPr lang="nb-NO" sz="1500" dirty="0"/>
              <a:t> (sub-</a:t>
            </a:r>
            <a:r>
              <a:rPr lang="nb-NO" sz="1500" dirty="0" err="1"/>
              <a:t>groups</a:t>
            </a:r>
            <a:r>
              <a:rPr lang="nb-NO" sz="1500" dirty="0"/>
              <a:t>): 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nb-NO" sz="1350" dirty="0" err="1"/>
              <a:t>Continuation</a:t>
            </a:r>
            <a:r>
              <a:rPr lang="nb-NO" sz="1350" dirty="0"/>
              <a:t> of former, </a:t>
            </a:r>
            <a:r>
              <a:rPr lang="nb-NO" sz="1350" dirty="0" err="1"/>
              <a:t>separately</a:t>
            </a:r>
            <a:r>
              <a:rPr lang="nb-NO" sz="1350" dirty="0"/>
              <a:t> </a:t>
            </a:r>
            <a:r>
              <a:rPr lang="nb-NO" sz="1350" dirty="0" err="1"/>
              <a:t>operated</a:t>
            </a:r>
            <a:r>
              <a:rPr lang="nb-NO" sz="1350" dirty="0"/>
              <a:t>, </a:t>
            </a:r>
            <a:r>
              <a:rPr lang="nb-NO" sz="1350" dirty="0" err="1"/>
              <a:t>groups</a:t>
            </a:r>
            <a:r>
              <a:rPr lang="nb-NO" sz="1350" dirty="0"/>
              <a:t> e.g.</a:t>
            </a:r>
          </a:p>
          <a:p>
            <a:pPr marL="810000" lvl="1" indent="-270000">
              <a:buFontTx/>
              <a:buChar char="-"/>
            </a:pPr>
            <a:r>
              <a:rPr lang="nb-NO" sz="1350" dirty="0"/>
              <a:t>Development of </a:t>
            </a:r>
            <a:r>
              <a:rPr lang="nb-NO" sz="1350" dirty="0" err="1"/>
              <a:t>new</a:t>
            </a:r>
            <a:r>
              <a:rPr lang="nb-NO" sz="1350" dirty="0"/>
              <a:t> </a:t>
            </a:r>
            <a:r>
              <a:rPr lang="nb-NO" sz="1350" dirty="0" err="1"/>
              <a:t>customs</a:t>
            </a:r>
            <a:r>
              <a:rPr lang="nb-NO" sz="1350" dirty="0"/>
              <a:t> </a:t>
            </a:r>
            <a:r>
              <a:rPr lang="nb-NO" sz="1350" dirty="0" err="1"/>
              <a:t>procedures</a:t>
            </a:r>
            <a:endParaRPr lang="nb-NO" sz="1350" dirty="0"/>
          </a:p>
          <a:p>
            <a:pPr marL="810000" lvl="1" indent="-270000">
              <a:buFontTx/>
              <a:buChar char="-"/>
            </a:pPr>
            <a:r>
              <a:rPr lang="nb-NO" sz="1350" dirty="0"/>
              <a:t>IT </a:t>
            </a:r>
            <a:r>
              <a:rPr lang="nb-NO" sz="1350" dirty="0" err="1"/>
              <a:t>communication</a:t>
            </a:r>
            <a:r>
              <a:rPr lang="nb-NO" sz="1350" dirty="0"/>
              <a:t> (</a:t>
            </a:r>
            <a:r>
              <a:rPr lang="nb-NO" sz="1350" dirty="0" err="1"/>
              <a:t>declarations</a:t>
            </a:r>
            <a:r>
              <a:rPr lang="nb-NO" sz="1350" dirty="0"/>
              <a:t>)</a:t>
            </a:r>
          </a:p>
          <a:p>
            <a:pPr marL="810000" lvl="1" indent="-270000">
              <a:buFontTx/>
              <a:buChar char="-"/>
            </a:pPr>
            <a:endParaRPr lang="nb-NO" sz="1200" dirty="0"/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nb-NO" sz="1500" dirty="0"/>
              <a:t>New </a:t>
            </a:r>
            <a:r>
              <a:rPr lang="nb-NO" sz="1500" dirty="0" err="1"/>
              <a:t>groups</a:t>
            </a:r>
            <a:r>
              <a:rPr lang="nb-NO" sz="1500" dirty="0"/>
              <a:t> </a:t>
            </a:r>
            <a:r>
              <a:rPr lang="nb-NO" sz="1500" dirty="0" err="1"/>
              <a:t>are</a:t>
            </a:r>
            <a:r>
              <a:rPr lang="nb-NO" sz="1500" dirty="0"/>
              <a:t> </a:t>
            </a:r>
            <a:r>
              <a:rPr lang="nb-NO" sz="1500" dirty="0" err="1"/>
              <a:t>formed</a:t>
            </a:r>
            <a:r>
              <a:rPr lang="nb-NO" sz="1500" dirty="0"/>
              <a:t> to </a:t>
            </a:r>
            <a:r>
              <a:rPr lang="nb-NO" sz="1500" dirty="0" err="1"/>
              <a:t>take</a:t>
            </a:r>
            <a:r>
              <a:rPr lang="nb-NO" sz="1500" dirty="0"/>
              <a:t> </a:t>
            </a:r>
            <a:r>
              <a:rPr lang="nb-NO" sz="1500" dirty="0" err="1"/>
              <a:t>care</a:t>
            </a:r>
            <a:r>
              <a:rPr lang="nb-NO" sz="1500" dirty="0"/>
              <a:t> of </a:t>
            </a:r>
            <a:r>
              <a:rPr lang="nb-NO" sz="1500" dirty="0" err="1"/>
              <a:t>specific</a:t>
            </a:r>
            <a:r>
              <a:rPr lang="nb-NO" sz="1500" dirty="0"/>
              <a:t> </a:t>
            </a:r>
            <a:r>
              <a:rPr lang="nb-NO" sz="1500" dirty="0" err="1"/>
              <a:t>issues</a:t>
            </a:r>
            <a:r>
              <a:rPr lang="nb-NO" sz="1500" dirty="0"/>
              <a:t>, e.g. </a:t>
            </a:r>
          </a:p>
          <a:p>
            <a:pPr marL="810000" lvl="1" indent="-270000">
              <a:buFontTx/>
              <a:buChar char="-"/>
            </a:pPr>
            <a:r>
              <a:rPr lang="nb-NO" sz="1350" dirty="0" err="1"/>
              <a:t>Revision</a:t>
            </a:r>
            <a:r>
              <a:rPr lang="nb-NO" sz="1350" dirty="0"/>
              <a:t> of </a:t>
            </a:r>
            <a:r>
              <a:rPr lang="nb-NO" sz="1350" dirty="0" err="1"/>
              <a:t>the</a:t>
            </a:r>
            <a:r>
              <a:rPr lang="nb-NO" sz="1350" dirty="0"/>
              <a:t> </a:t>
            </a:r>
            <a:r>
              <a:rPr lang="nb-NO" sz="1350" dirty="0" err="1"/>
              <a:t>customs</a:t>
            </a:r>
            <a:r>
              <a:rPr lang="nb-NO" sz="1350" dirty="0"/>
              <a:t> </a:t>
            </a:r>
            <a:r>
              <a:rPr lang="nb-NO" sz="1350" dirty="0" err="1"/>
              <a:t>legislation</a:t>
            </a:r>
            <a:endParaRPr lang="nb-NO" sz="1350" dirty="0"/>
          </a:p>
          <a:p>
            <a:pPr marL="810000" lvl="1" indent="-270000">
              <a:buFontTx/>
              <a:buChar char="-"/>
            </a:pPr>
            <a:r>
              <a:rPr lang="nb-NO" sz="1350" dirty="0"/>
              <a:t>Rules of </a:t>
            </a:r>
            <a:r>
              <a:rPr lang="nb-NO" sz="1350" dirty="0" err="1"/>
              <a:t>origin</a:t>
            </a:r>
            <a:r>
              <a:rPr lang="nb-NO" sz="1350" dirty="0"/>
              <a:t>: Regional </a:t>
            </a:r>
            <a:r>
              <a:rPr lang="nb-NO" sz="1350" dirty="0" err="1"/>
              <a:t>FTAs</a:t>
            </a:r>
            <a:r>
              <a:rPr lang="nb-NO" sz="1350" dirty="0"/>
              <a:t> and GSP </a:t>
            </a:r>
            <a:r>
              <a:rPr lang="nb-NO" sz="1350" dirty="0" err="1"/>
              <a:t>issues</a:t>
            </a:r>
            <a:endParaRPr lang="nb-NO" sz="1350" dirty="0"/>
          </a:p>
          <a:p>
            <a:endParaRPr lang="nb-NO" dirty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374106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8491696-EB01-4101-9B5F-00F601915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Governmental</a:t>
            </a:r>
            <a:r>
              <a:rPr lang="nb-NO" dirty="0"/>
              <a:t>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0150990-AD8F-4BD2-9CF2-29FD2B532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05576"/>
            <a:ext cx="4186808" cy="3780420"/>
          </a:xfrm>
        </p:spPr>
        <p:txBody>
          <a:bodyPr>
            <a:normAutofit fontScale="85000" lnSpcReduction="20000"/>
          </a:bodyPr>
          <a:lstStyle/>
          <a:p>
            <a:r>
              <a:rPr lang="en-GB" sz="1600" dirty="0"/>
              <a:t>Broad participation from relevant ministries:</a:t>
            </a:r>
          </a:p>
          <a:p>
            <a:pPr marL="540000" indent="-2700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Ministry of Foreign affairs</a:t>
            </a:r>
          </a:p>
          <a:p>
            <a:pPr marL="540000" indent="-2700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Ministry of Finance</a:t>
            </a:r>
          </a:p>
          <a:p>
            <a:pPr marL="540000" indent="-2700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Ministry of Trade, Industry and Fisheries</a:t>
            </a:r>
          </a:p>
          <a:p>
            <a:pPr marL="540000" indent="-2700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Ministry of Agriculture and Food</a:t>
            </a:r>
          </a:p>
          <a:p>
            <a:pPr marL="540000" indent="-2700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Ministry of Justice and Public Security</a:t>
            </a:r>
          </a:p>
          <a:p>
            <a:pPr marL="540000" indent="-2700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Ministry of Transport</a:t>
            </a:r>
          </a:p>
          <a:p>
            <a:pPr marL="540000" indent="-2700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Ministry of Culture</a:t>
            </a:r>
          </a:p>
          <a:p>
            <a:pPr marL="540000" indent="-2700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Ministry of Health and Care Services</a:t>
            </a:r>
          </a:p>
          <a:p>
            <a:endParaRPr lang="en-GB" sz="1600" dirty="0"/>
          </a:p>
          <a:p>
            <a:r>
              <a:rPr lang="en-GB" sz="1600" dirty="0"/>
              <a:t>and their agencies, e.g.: 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600" dirty="0"/>
              <a:t>Statistics Norway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600" dirty="0"/>
              <a:t>Innovation Norway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600" dirty="0"/>
              <a:t>Norwegian Agriculture Agency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600" dirty="0"/>
              <a:t>Norwegian Food Safety Authority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600" dirty="0"/>
              <a:t>Norwegian Medicines Agency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600" dirty="0"/>
              <a:t>Norwegian Police Service 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600" dirty="0"/>
              <a:t>Norwegian National Security Authority</a:t>
            </a:r>
          </a:p>
          <a:p>
            <a:endParaRPr lang="en-GB" dirty="0"/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11E4E84B-7EE4-45F6-B723-AD7EF41E05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4008" y="1059582"/>
            <a:ext cx="4392488" cy="329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178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8491696-EB01-4101-9B5F-00F601915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Business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0150990-AD8F-4BD2-9CF2-29FD2B532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05576"/>
            <a:ext cx="4186808" cy="3780420"/>
          </a:xfrm>
        </p:spPr>
        <p:txBody>
          <a:bodyPr>
            <a:normAutofit fontScale="92500" lnSpcReduction="10000"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500" dirty="0"/>
              <a:t>Representative Business Organisations: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350" dirty="0"/>
              <a:t>The Confederation of Norwegian Enterprise and affiliated organizations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350" dirty="0"/>
              <a:t>The Enterprise Federation of Norway (</a:t>
            </a:r>
            <a:r>
              <a:rPr lang="en-GB" sz="1350" dirty="0" err="1"/>
              <a:t>Virke</a:t>
            </a:r>
            <a:r>
              <a:rPr lang="en-GB" sz="1350" dirty="0"/>
              <a:t>) 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350" dirty="0"/>
              <a:t>Logistics and Transport Companies Association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350" dirty="0"/>
              <a:t>Norwegian Industry Association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350" dirty="0"/>
              <a:t>Norwegian Seafood Federation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350" dirty="0"/>
              <a:t>Norwegian </a:t>
            </a:r>
            <a:r>
              <a:rPr lang="en-GB" sz="1350" dirty="0" err="1"/>
              <a:t>Truckowners</a:t>
            </a:r>
            <a:r>
              <a:rPr lang="en-GB" sz="1350" dirty="0"/>
              <a:t> Association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350" dirty="0"/>
              <a:t>Norwegian Shipowners Association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350" dirty="0"/>
              <a:t>Chambers of Commerce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350" dirty="0" err="1"/>
              <a:t>Norstella</a:t>
            </a:r>
            <a:r>
              <a:rPr lang="en-GB" sz="1350" dirty="0"/>
              <a:t> – Network for trade, industry, transport and service</a:t>
            </a:r>
          </a:p>
          <a:p>
            <a:pPr marL="540000" indent="-270000">
              <a:buFont typeface="Arial" panose="020B0604020202020204" pitchFamily="34" charset="0"/>
              <a:buChar char="•"/>
            </a:pPr>
            <a:r>
              <a:rPr lang="en-GB" sz="1350" dirty="0"/>
              <a:t>Norwegian Association of SMEs</a:t>
            </a:r>
          </a:p>
          <a:p>
            <a:endParaRPr lang="en-GB" sz="1350" dirty="0"/>
          </a:p>
          <a:p>
            <a:pPr marL="270000" indent="-270000">
              <a:buFont typeface="Arial" panose="020B0604020202020204" pitchFamily="34" charset="0"/>
              <a:buChar char="•"/>
            </a:pPr>
            <a:r>
              <a:rPr lang="en-GB" sz="1500" dirty="0"/>
              <a:t>Companies with special challenges, e.g.</a:t>
            </a:r>
          </a:p>
          <a:p>
            <a:pPr marL="540000" lvl="1" indent="-270000">
              <a:buFont typeface="Arial" panose="020B0604020202020204" pitchFamily="34" charset="0"/>
              <a:buChar char="•"/>
            </a:pPr>
            <a:r>
              <a:rPr lang="en-GB" sz="1350" dirty="0"/>
              <a:t>Norwegian Postal Service</a:t>
            </a:r>
          </a:p>
          <a:p>
            <a:pPr marL="540000" lvl="1" indent="-270000">
              <a:buFont typeface="Arial" panose="020B0604020202020204" pitchFamily="34" charset="0"/>
              <a:buChar char="•"/>
            </a:pPr>
            <a:r>
              <a:rPr lang="en-GB" sz="1350" dirty="0"/>
              <a:t>Large importers/exporters with their own customs department</a:t>
            </a:r>
          </a:p>
          <a:p>
            <a:endParaRPr lang="en-GB" dirty="0"/>
          </a:p>
        </p:txBody>
      </p:sp>
      <p:pic>
        <p:nvPicPr>
          <p:cNvPr id="5" name="Bilde 4" descr="Et bilde som inneholder person, bygning, utendørs, bord&#10;&#10;Automatisk generert beskrivelse">
            <a:extLst>
              <a:ext uri="{FF2B5EF4-FFF2-40B4-BE49-F238E27FC236}">
                <a16:creationId xmlns:a16="http://schemas.microsoft.com/office/drawing/2014/main" id="{11E4E84B-7EE4-45F6-B723-AD7EF41E05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059582"/>
            <a:ext cx="4392488" cy="329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342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DF1D3E6-48E6-492A-98BC-BC0F530F8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Major elements in the mandate 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FEC59BE-ED93-4EBD-952A-DD769AD0AC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05576"/>
            <a:ext cx="8363272" cy="3780420"/>
          </a:xfrm>
        </p:spPr>
        <p:txBody>
          <a:bodyPr>
            <a:noAutofit/>
          </a:bodyPr>
          <a:lstStyle/>
          <a:p>
            <a:pPr marL="257175" indent="-257175">
              <a:spcBef>
                <a:spcPts val="135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Surveillance of the coordination and implementation of TFA in Norway:</a:t>
            </a:r>
          </a:p>
          <a:p>
            <a:pPr marL="527175" indent="-25717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“Shall” obligations, as well as</a:t>
            </a:r>
          </a:p>
          <a:p>
            <a:pPr marL="527175" indent="-25717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“Endeavour” obligations etc.</a:t>
            </a:r>
          </a:p>
          <a:p>
            <a:pPr marL="257175" indent="-257175">
              <a:spcBef>
                <a:spcPts val="135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Removal of unnecessary obstacles to the flow of goods by importation, exportation or transit</a:t>
            </a:r>
          </a:p>
          <a:p>
            <a:pPr marL="257175" indent="-257175">
              <a:spcBef>
                <a:spcPts val="135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Assessment of Norwegian Exporters’ offensive interests </a:t>
            </a:r>
          </a:p>
          <a:p>
            <a:pPr marL="257175" indent="-257175">
              <a:spcBef>
                <a:spcPts val="135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Support cooperation and development in international fora </a:t>
            </a:r>
          </a:p>
          <a:p>
            <a:pPr marL="527175" indent="-25717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WTO, WCO, OECD, ICAO, IMO, UNECE </a:t>
            </a:r>
          </a:p>
          <a:p>
            <a:pPr marL="527175" indent="-25717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Regional FTAs </a:t>
            </a:r>
          </a:p>
          <a:p>
            <a:pPr marL="257175" indent="-257175">
              <a:spcBef>
                <a:spcPts val="135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Identify needs in developing countries for technical assistance to implement TF measures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503979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D4B9044-FA28-4542-8A83-FD22E04BB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issues addressed in the NCTF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3892D0E-866E-48F1-A022-F34BC794D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05576"/>
            <a:ext cx="8147248" cy="3780420"/>
          </a:xfrm>
        </p:spPr>
        <p:txBody>
          <a:bodyPr>
            <a:noAutofit/>
          </a:bodyPr>
          <a:lstStyle/>
          <a:p>
            <a:pPr marL="270000" indent="-270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Improve the dialogue between business and border agencies </a:t>
            </a:r>
          </a:p>
          <a:p>
            <a:pPr marL="270000" indent="-270000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Reorganization of Norwegian Customs</a:t>
            </a:r>
          </a:p>
          <a:p>
            <a:pPr marL="270000" indent="-270000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Development of a system for immediate clearance of goods at the border</a:t>
            </a:r>
          </a:p>
          <a:p>
            <a:pPr marL="270000" indent="-2700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Improve routines for post, courier dispatchments etc. with many consignees </a:t>
            </a:r>
          </a:p>
          <a:p>
            <a:pPr marL="270000" indent="-2700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Simplify document checks for repetitive situations (ref. risk management)</a:t>
            </a:r>
          </a:p>
          <a:p>
            <a:pPr marL="270000" indent="-2700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Improve statistical information for means of transport </a:t>
            </a:r>
          </a:p>
          <a:p>
            <a:pPr marL="270000" indent="-2700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Use ANPR (Automatic Number Plate Recognition) to allow for goods to pass through unmanned border crossings in remote areas</a:t>
            </a:r>
          </a:p>
          <a:p>
            <a:pPr marL="270000" indent="-2700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Tools and services for supporting Norwegian exporters</a:t>
            </a:r>
          </a:p>
          <a:p>
            <a:pPr marL="270000" indent="-2700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Impact of «</a:t>
            </a:r>
            <a:r>
              <a:rPr lang="en-GB" sz="1800" dirty="0" err="1"/>
              <a:t>brexit</a:t>
            </a:r>
            <a:r>
              <a:rPr lang="en-GB" sz="1800" dirty="0"/>
              <a:t>» for operators</a:t>
            </a:r>
          </a:p>
          <a:p>
            <a:pPr marL="270000" indent="-270000">
              <a:spcBef>
                <a:spcPts val="225"/>
              </a:spcBef>
              <a:buFont typeface="Arial" panose="020B0604020202020204" pitchFamily="34" charset="0"/>
              <a:buChar char="•"/>
            </a:pP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2910361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EA1AFB9-A287-4546-B3DF-8168861BE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Challenges 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00A0F62-4CD1-4A81-B525-A82CDBB3A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05576"/>
            <a:ext cx="8291264" cy="3942438"/>
          </a:xfrm>
        </p:spPr>
        <p:txBody>
          <a:bodyPr>
            <a:normAutofit/>
          </a:bodyPr>
          <a:lstStyle/>
          <a:p>
            <a:pPr marL="257175" indent="-25717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Acceptance of the NCTF as the main channel for the dialogue between business and government</a:t>
            </a:r>
          </a:p>
          <a:p>
            <a:pPr marL="270000">
              <a:spcBef>
                <a:spcPts val="0"/>
              </a:spcBef>
            </a:pPr>
            <a:endParaRPr lang="en-GB" sz="1600" dirty="0"/>
          </a:p>
          <a:p>
            <a:pPr marL="257175" indent="-25717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Defining and structuring issues in the right fora and formats</a:t>
            </a:r>
          </a:p>
          <a:p>
            <a:pPr marL="257175" indent="-257175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57175" indent="-25717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Some agencies and business structures have specific or limited interests in the NCTF, which nevertheless may be important</a:t>
            </a:r>
          </a:p>
          <a:p>
            <a:pPr marL="814388" lvl="1" indent="-25717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E.g. SMEs, postal or rail services, traders in medicines etc. </a:t>
            </a:r>
          </a:p>
          <a:p>
            <a:pPr>
              <a:spcBef>
                <a:spcPts val="0"/>
              </a:spcBef>
            </a:pPr>
            <a:endParaRPr lang="en-GB" sz="1600" dirty="0"/>
          </a:p>
          <a:p>
            <a:pPr marL="257175" indent="-25717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Engaging the most relevant representatives to address a large variation of needs and interests </a:t>
            </a:r>
          </a:p>
          <a:p>
            <a:pPr>
              <a:spcBef>
                <a:spcPts val="0"/>
              </a:spcBef>
            </a:pP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3377535770"/>
      </p:ext>
    </p:extLst>
  </p:cSld>
  <p:clrMapOvr>
    <a:masterClrMapping/>
  </p:clrMapOvr>
</p:sld>
</file>

<file path=ppt/theme/theme1.xml><?xml version="1.0" encoding="utf-8"?>
<a:theme xmlns:a="http://schemas.openxmlformats.org/drawingml/2006/main" name="Tolletaten 2017 (16:9 liggende)">
  <a:themeElements>
    <a:clrScheme name="Ny profil">
      <a:dk1>
        <a:srgbClr val="53616F"/>
      </a:dk1>
      <a:lt1>
        <a:sysClr val="window" lastClr="FFFFFF"/>
      </a:lt1>
      <a:dk2>
        <a:srgbClr val="37424A"/>
      </a:dk2>
      <a:lt2>
        <a:srgbClr val="DADEE1"/>
      </a:lt2>
      <a:accent1>
        <a:srgbClr val="E6B012"/>
      </a:accent1>
      <a:accent2>
        <a:srgbClr val="FFD200"/>
      </a:accent2>
      <a:accent3>
        <a:srgbClr val="A1AAB4"/>
      </a:accent3>
      <a:accent4>
        <a:srgbClr val="778592"/>
      </a:accent4>
      <a:accent5>
        <a:srgbClr val="CC3326"/>
      </a:accent5>
      <a:accent6>
        <a:srgbClr val="FF0000"/>
      </a:accent6>
      <a:hlink>
        <a:srgbClr val="305D89"/>
      </a:hlink>
      <a:folHlink>
        <a:srgbClr val="86A8CC"/>
      </a:folHlink>
    </a:clrScheme>
    <a:fontScheme name="ny profi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A5C6E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83335ED4E18124984FD91B38D4A84F6" ma:contentTypeVersion="12" ma:contentTypeDescription="Opprett et nytt dokument." ma:contentTypeScope="" ma:versionID="872bd6f26aff855321274a5cae2989f9">
  <xsd:schema xmlns:xsd="http://www.w3.org/2001/XMLSchema" xmlns:xs="http://www.w3.org/2001/XMLSchema" xmlns:p="http://schemas.microsoft.com/office/2006/metadata/properties" xmlns:ns2="2b6621cc-c189-4e7c-89af-8d8104a0c3f7" xmlns:ns3="1deb6343-edac-4745-9469-f036e17394e0" targetNamespace="http://schemas.microsoft.com/office/2006/metadata/properties" ma:root="true" ma:fieldsID="55dd9009df653aaaf126d99c439ad05f" ns2:_="" ns3:_="">
    <xsd:import namespace="2b6621cc-c189-4e7c-89af-8d8104a0c3f7"/>
    <xsd:import namespace="1deb6343-edac-4745-9469-f036e17394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6621cc-c189-4e7c-89af-8d8104a0c3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eb6343-edac-4745-9469-f036e17394e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ingsdetaljer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EE94482-A44F-48F5-B075-6F334B8FB3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B679D0-5BE0-4207-B55F-5D225C61E0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b6621cc-c189-4e7c-89af-8d8104a0c3f7"/>
    <ds:schemaRef ds:uri="1deb6343-edac-4745-9469-f036e17394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EBC2154-79C0-48F3-B572-FA9F7C012C5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Tolletaten_16_9_liggende</Template>
  <TotalTime>185</TotalTime>
  <Words>675</Words>
  <Application>Microsoft Macintosh PowerPoint</Application>
  <PresentationFormat>On-screen Show (16:9)</PresentationFormat>
  <Paragraphs>120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Tolletaten 2017 (16:9 liggende)</vt:lpstr>
      <vt:lpstr>PowerPoint Presentation</vt:lpstr>
      <vt:lpstr>Legal basis for the Norwegian NCTF</vt:lpstr>
      <vt:lpstr>Delegated powers</vt:lpstr>
      <vt:lpstr>Structure</vt:lpstr>
      <vt:lpstr>Governmental participants</vt:lpstr>
      <vt:lpstr>Business participants</vt:lpstr>
      <vt:lpstr>Major elements in the mandate </vt:lpstr>
      <vt:lpstr>Some issues addressed in the NCTF</vt:lpstr>
      <vt:lpstr>Challenges </vt:lpstr>
      <vt:lpstr>Experiences</vt:lpstr>
      <vt:lpstr>PowerPoint Presentation</vt:lpstr>
    </vt:vector>
  </TitlesOfParts>
  <Company>Tollvesenet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Reese, Robin Gaarder</dc:creator>
  <cp:lastModifiedBy>Birgit Viohl</cp:lastModifiedBy>
  <cp:revision>4</cp:revision>
  <cp:lastPrinted>2017-08-03T11:36:36Z</cp:lastPrinted>
  <dcterms:created xsi:type="dcterms:W3CDTF">2020-10-01T08:20:18Z</dcterms:created>
  <dcterms:modified xsi:type="dcterms:W3CDTF">2020-10-05T10:16:07Z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0x010100E83335ED4E18124984FD91B38D4A84F6</vt:lpwstr>
  </property>
  <property fmtid="{D5CDD505-2E9C-101B-9397-08002B2CF9AE}" pid="3" name="Order">
    <vt:r8>13600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</Properties>
</file>