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434" r:id="rId5"/>
    <p:sldId id="266" r:id="rId6"/>
    <p:sldId id="468" r:id="rId7"/>
    <p:sldId id="599" r:id="rId8"/>
    <p:sldId id="428" r:id="rId9"/>
    <p:sldId id="600" r:id="rId10"/>
    <p:sldId id="601" r:id="rId11"/>
    <p:sldId id="453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ul Hansen" initials="PH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3736"/>
    <a:srgbClr val="38363B"/>
    <a:srgbClr val="FCBC02"/>
    <a:srgbClr val="E43E40"/>
    <a:srgbClr val="C83DAF"/>
    <a:srgbClr val="C8A1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9" autoAdjust="0"/>
    <p:restoredTop sz="95374" autoAdjust="0"/>
  </p:normalViewPr>
  <p:slideViewPr>
    <p:cSldViewPr snapToGrid="0">
      <p:cViewPr varScale="1">
        <p:scale>
          <a:sx n="122" d="100"/>
          <a:sy n="122" d="100"/>
        </p:scale>
        <p:origin x="712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085E5F-AC20-4AB3-B669-0D18DDF1BF5C}" type="datetimeFigureOut">
              <a:rPr lang="fr-CH" smtClean="0"/>
              <a:pPr/>
              <a:t>06.10.20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02021-DC92-4365-AB53-EF5C3FF283D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7470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0EEEB-E722-468D-8D93-57D48501B96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021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2021-DC92-4365-AB53-EF5C3FF283D7}" type="slidenum">
              <a:rPr lang="fr-CH" smtClean="0"/>
              <a:pPr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016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2021-DC92-4365-AB53-EF5C3FF283D7}" type="slidenum">
              <a:rPr lang="fr-CH" smtClean="0"/>
              <a:pPr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477394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2021-DC92-4365-AB53-EF5C3FF283D7}" type="slidenum">
              <a:rPr lang="fr-CH" smtClean="0"/>
              <a:pPr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275711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2021-DC92-4365-AB53-EF5C3FF283D7}" type="slidenum">
              <a:rPr lang="fr-CH" smtClean="0"/>
              <a:pPr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721788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2021-DC92-4365-AB53-EF5C3FF283D7}" type="slidenum">
              <a:rPr lang="fr-CH" smtClean="0"/>
              <a:pPr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85258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6420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9864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6323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1660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9054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692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4687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670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9142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897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fr-F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832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1602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4F91CD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4F91CD"/>
          </a:solidFill>
          <a:latin typeface="Eurostile LT Std Bold"/>
          <a:ea typeface="ＭＳ Ｐゴシック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4F91CD"/>
          </a:solidFill>
          <a:latin typeface="Eurostile LT Std Bold"/>
          <a:ea typeface="ＭＳ Ｐゴシック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4F91CD"/>
          </a:solidFill>
          <a:latin typeface="Eurostile LT Std Bold"/>
          <a:ea typeface="ＭＳ Ｐゴシック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4F91CD"/>
          </a:solidFill>
          <a:latin typeface="Eurostile LT Std Bold"/>
          <a:ea typeface="ＭＳ Ｐゴシック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4F91CD"/>
          </a:solidFill>
          <a:latin typeface="Eurostile LT Std Bold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4F91CD"/>
          </a:solidFill>
          <a:latin typeface="Eurostile LT Std Bold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4F91CD"/>
          </a:solidFill>
          <a:latin typeface="Eurostile LT Std Bold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4F91CD"/>
          </a:solidFill>
          <a:latin typeface="Eurostile LT Std Bold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DB87E"/>
        </a:buClr>
        <a:buChar char="•"/>
        <a:defRPr sz="24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DB87E"/>
        </a:buClr>
        <a:buChar char="–"/>
        <a:defRPr sz="22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DB87E"/>
        </a:buClr>
        <a:buChar char="•"/>
        <a:defRPr sz="22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DB87E"/>
        </a:buClr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DB87E"/>
        </a:buClr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DB87E"/>
        </a:buClr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DB87E"/>
        </a:buClr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DB87E"/>
        </a:buClr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DB87E"/>
        </a:buClr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Relationship Id="rId14" Type="http://schemas.openxmlformats.org/officeDocument/2006/relationships/image" Target="../media/image1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radeportal.eregulations.org/" TargetMode="External"/><Relationship Id="rId5" Type="http://schemas.openxmlformats.org/officeDocument/2006/relationships/image" Target="../media/image18.png"/><Relationship Id="rId4" Type="http://schemas.openxmlformats.org/officeDocument/2006/relationships/hyperlink" Target="http://unctad.org/tfcommittee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unctad.org/en/Pages/DTL/TTL/Trade-Facilitation.as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ctrTitle"/>
          </p:nvPr>
        </p:nvSpPr>
        <p:spPr>
          <a:xfrm>
            <a:off x="0" y="2438491"/>
            <a:ext cx="12192000" cy="1470025"/>
          </a:xfrm>
        </p:spPr>
        <p:txBody>
          <a:bodyPr/>
          <a:lstStyle/>
          <a:p>
            <a:pPr algn="ctr" eaLnBrk="1" hangingPunct="1"/>
            <a:r>
              <a:rPr lang="en-US" sz="3200" dirty="0">
                <a:latin typeface="Arial" pitchFamily="4" charset="0"/>
                <a:ea typeface="ＭＳ Ｐゴシック" pitchFamily="4" charset="-128"/>
              </a:rPr>
              <a:t>UN-CEFACT 35th Forum </a:t>
            </a:r>
            <a:br>
              <a:rPr lang="en-US" dirty="0">
                <a:latin typeface="Arial" pitchFamily="4" charset="0"/>
                <a:ea typeface="ＭＳ Ｐゴシック" pitchFamily="4" charset="-128"/>
              </a:rPr>
            </a:br>
            <a:br>
              <a:rPr lang="en-US" dirty="0">
                <a:latin typeface="Arial" pitchFamily="4" charset="0"/>
                <a:ea typeface="ＭＳ Ｐゴシック" pitchFamily="4" charset="-128"/>
              </a:rPr>
            </a:br>
            <a:r>
              <a:rPr lang="en-US" dirty="0">
                <a:latin typeface="Arial" pitchFamily="4" charset="0"/>
                <a:ea typeface="ＭＳ Ｐゴシック" pitchFamily="4" charset="-128"/>
              </a:rPr>
              <a:t>Webinar: Engaging private sector in National Trade Facilitation Bodies </a:t>
            </a:r>
            <a:br>
              <a:rPr lang="en-US" dirty="0">
                <a:latin typeface="Arial" pitchFamily="4" charset="0"/>
                <a:ea typeface="ＭＳ Ｐゴシック" pitchFamily="4" charset="-128"/>
              </a:rPr>
            </a:br>
            <a:br>
              <a:rPr lang="en-US" dirty="0">
                <a:latin typeface="Arial" pitchFamily="4" charset="0"/>
                <a:ea typeface="ＭＳ Ｐゴシック" pitchFamily="4" charset="-128"/>
              </a:rPr>
            </a:br>
            <a:r>
              <a:rPr lang="en-US" dirty="0">
                <a:latin typeface="Arial" pitchFamily="4" charset="0"/>
                <a:ea typeface="ＭＳ Ｐゴシック" pitchFamily="4" charset="-128"/>
              </a:rPr>
              <a:t>What works and what does not work?</a:t>
            </a:r>
            <a:br>
              <a:rPr lang="en-US" dirty="0">
                <a:latin typeface="Arial" pitchFamily="4" charset="0"/>
                <a:ea typeface="ＭＳ Ｐゴシック" pitchFamily="4" charset="-128"/>
              </a:rPr>
            </a:br>
            <a:br>
              <a:rPr lang="en-US" dirty="0">
                <a:latin typeface="Arial" pitchFamily="4" charset="0"/>
                <a:ea typeface="ＭＳ Ｐゴシック" pitchFamily="4" charset="-128"/>
              </a:rPr>
            </a:br>
            <a:endParaRPr lang="en-US" dirty="0">
              <a:latin typeface="Arial" pitchFamily="4" charset="0"/>
              <a:ea typeface="ＭＳ Ｐゴシック" pitchFamily="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254750" y="177219"/>
            <a:ext cx="3750817" cy="14915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82651" y="5877760"/>
            <a:ext cx="27880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91CD"/>
                </a:solidFill>
                <a:latin typeface="Arial" pitchFamily="4" charset="0"/>
                <a:ea typeface="ＭＳ Ｐゴシック" pitchFamily="4" charset="-128"/>
                <a:cs typeface="+mj-cs"/>
              </a:rPr>
              <a:t>Poul Hansen</a:t>
            </a:r>
          </a:p>
          <a:p>
            <a:r>
              <a:rPr lang="en-US" b="1" dirty="0">
                <a:solidFill>
                  <a:srgbClr val="4F91CD"/>
                </a:solidFill>
                <a:latin typeface="Arial" pitchFamily="4" charset="0"/>
                <a:ea typeface="ＭＳ Ｐゴシック" pitchFamily="4" charset="-128"/>
                <a:cs typeface="+mj-cs"/>
              </a:rPr>
              <a:t>Chief, Trade Facilitation</a:t>
            </a:r>
          </a:p>
          <a:p>
            <a:r>
              <a:rPr lang="en-US" b="1" dirty="0">
                <a:solidFill>
                  <a:srgbClr val="4F91CD"/>
                </a:solidFill>
                <a:latin typeface="Arial" pitchFamily="4" charset="0"/>
                <a:ea typeface="ＭＳ Ｐゴシック" pitchFamily="4" charset="-128"/>
                <a:cs typeface="+mj-cs"/>
              </a:rPr>
              <a:t>UNCTAD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910935" y="6016259"/>
            <a:ext cx="1838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91CD"/>
                </a:solidFill>
                <a:latin typeface="Arial" pitchFamily="4" charset="0"/>
                <a:ea typeface="ＭＳ Ｐゴシック" pitchFamily="4" charset="-128"/>
                <a:cs typeface="+mj-cs"/>
              </a:rPr>
              <a:t>6 October 2020</a:t>
            </a:r>
          </a:p>
          <a:p>
            <a:endParaRPr lang="en-US" b="1" dirty="0">
              <a:solidFill>
                <a:srgbClr val="4F91CD"/>
              </a:solidFill>
              <a:latin typeface="Arial" pitchFamily="4" charset="0"/>
              <a:ea typeface="ＭＳ Ｐゴシック" pitchFamily="4" charset="-128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229" y="328283"/>
            <a:ext cx="4610100" cy="17653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612" y="504473"/>
            <a:ext cx="8188198" cy="552471"/>
          </a:xfrm>
        </p:spPr>
        <p:txBody>
          <a:bodyPr/>
          <a:lstStyle/>
          <a:p>
            <a:r>
              <a:rPr lang="en-GB" dirty="0"/>
              <a:t>WTO TFA Art. 23.2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43900" y="0"/>
            <a:ext cx="642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BDB7DC1-6DFD-4804-B81B-5AD5FA162587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16731" y="1063016"/>
            <a:ext cx="11158538" cy="1492934"/>
            <a:chOff x="683568" y="3933056"/>
            <a:chExt cx="7957392" cy="1492934"/>
          </a:xfrm>
        </p:grpSpPr>
        <p:sp>
          <p:nvSpPr>
            <p:cNvPr id="6" name="Freeform 5"/>
            <p:cNvSpPr>
              <a:spLocks/>
            </p:cNvSpPr>
            <p:nvPr/>
          </p:nvSpPr>
          <p:spPr>
            <a:xfrm>
              <a:off x="683568" y="3933056"/>
              <a:ext cx="7957392" cy="1492934"/>
            </a:xfrm>
            <a:custGeom>
              <a:avLst/>
              <a:gdLst>
                <a:gd name="connsiteX0" fmla="*/ 73891 w 7712364"/>
                <a:gd name="connsiteY0" fmla="*/ 77977 h 1001614"/>
                <a:gd name="connsiteX1" fmla="*/ 73891 w 7712364"/>
                <a:gd name="connsiteY1" fmla="*/ 77977 h 1001614"/>
                <a:gd name="connsiteX2" fmla="*/ 184728 w 7712364"/>
                <a:gd name="connsiteY2" fmla="*/ 41032 h 1001614"/>
                <a:gd name="connsiteX3" fmla="*/ 304800 w 7712364"/>
                <a:gd name="connsiteY3" fmla="*/ 31796 h 1001614"/>
                <a:gd name="connsiteX4" fmla="*/ 674255 w 7712364"/>
                <a:gd name="connsiteY4" fmla="*/ 31796 h 1001614"/>
                <a:gd name="connsiteX5" fmla="*/ 748146 w 7712364"/>
                <a:gd name="connsiteY5" fmla="*/ 41032 h 1001614"/>
                <a:gd name="connsiteX6" fmla="*/ 840509 w 7712364"/>
                <a:gd name="connsiteY6" fmla="*/ 59505 h 1001614"/>
                <a:gd name="connsiteX7" fmla="*/ 969818 w 7712364"/>
                <a:gd name="connsiteY7" fmla="*/ 96450 h 1001614"/>
                <a:gd name="connsiteX8" fmla="*/ 997528 w 7712364"/>
                <a:gd name="connsiteY8" fmla="*/ 105686 h 1001614"/>
                <a:gd name="connsiteX9" fmla="*/ 1080655 w 7712364"/>
                <a:gd name="connsiteY9" fmla="*/ 114923 h 1001614"/>
                <a:gd name="connsiteX10" fmla="*/ 1117600 w 7712364"/>
                <a:gd name="connsiteY10" fmla="*/ 124159 h 1001614"/>
                <a:gd name="connsiteX11" fmla="*/ 1145309 w 7712364"/>
                <a:gd name="connsiteY11" fmla="*/ 133396 h 1001614"/>
                <a:gd name="connsiteX12" fmla="*/ 1579418 w 7712364"/>
                <a:gd name="connsiteY12" fmla="*/ 124159 h 1001614"/>
                <a:gd name="connsiteX13" fmla="*/ 1607128 w 7712364"/>
                <a:gd name="connsiteY13" fmla="*/ 114923 h 1001614"/>
                <a:gd name="connsiteX14" fmla="*/ 1727200 w 7712364"/>
                <a:gd name="connsiteY14" fmla="*/ 96450 h 1001614"/>
                <a:gd name="connsiteX15" fmla="*/ 1782618 w 7712364"/>
                <a:gd name="connsiteY15" fmla="*/ 87214 h 1001614"/>
                <a:gd name="connsiteX16" fmla="*/ 1847273 w 7712364"/>
                <a:gd name="connsiteY16" fmla="*/ 68741 h 1001614"/>
                <a:gd name="connsiteX17" fmla="*/ 1902691 w 7712364"/>
                <a:gd name="connsiteY17" fmla="*/ 50268 h 1001614"/>
                <a:gd name="connsiteX18" fmla="*/ 1930400 w 7712364"/>
                <a:gd name="connsiteY18" fmla="*/ 41032 h 1001614"/>
                <a:gd name="connsiteX19" fmla="*/ 1985818 w 7712364"/>
                <a:gd name="connsiteY19" fmla="*/ 31796 h 1001614"/>
                <a:gd name="connsiteX20" fmla="*/ 2456873 w 7712364"/>
                <a:gd name="connsiteY20" fmla="*/ 41032 h 1001614"/>
                <a:gd name="connsiteX21" fmla="*/ 2493818 w 7712364"/>
                <a:gd name="connsiteY21" fmla="*/ 50268 h 1001614"/>
                <a:gd name="connsiteX22" fmla="*/ 2586182 w 7712364"/>
                <a:gd name="connsiteY22" fmla="*/ 59505 h 1001614"/>
                <a:gd name="connsiteX23" fmla="*/ 2650837 w 7712364"/>
                <a:gd name="connsiteY23" fmla="*/ 87214 h 1001614"/>
                <a:gd name="connsiteX24" fmla="*/ 2687782 w 7712364"/>
                <a:gd name="connsiteY24" fmla="*/ 96450 h 1001614"/>
                <a:gd name="connsiteX25" fmla="*/ 2780146 w 7712364"/>
                <a:gd name="connsiteY25" fmla="*/ 133396 h 1001614"/>
                <a:gd name="connsiteX26" fmla="*/ 2807855 w 7712364"/>
                <a:gd name="connsiteY26" fmla="*/ 142632 h 1001614"/>
                <a:gd name="connsiteX27" fmla="*/ 2918691 w 7712364"/>
                <a:gd name="connsiteY27" fmla="*/ 161105 h 1001614"/>
                <a:gd name="connsiteX28" fmla="*/ 3297382 w 7712364"/>
                <a:gd name="connsiteY28" fmla="*/ 151868 h 1001614"/>
                <a:gd name="connsiteX29" fmla="*/ 3371273 w 7712364"/>
                <a:gd name="connsiteY29" fmla="*/ 124159 h 1001614"/>
                <a:gd name="connsiteX30" fmla="*/ 3454400 w 7712364"/>
                <a:gd name="connsiteY30" fmla="*/ 114923 h 1001614"/>
                <a:gd name="connsiteX31" fmla="*/ 3509818 w 7712364"/>
                <a:gd name="connsiteY31" fmla="*/ 96450 h 1001614"/>
                <a:gd name="connsiteX32" fmla="*/ 3537528 w 7712364"/>
                <a:gd name="connsiteY32" fmla="*/ 77977 h 1001614"/>
                <a:gd name="connsiteX33" fmla="*/ 3611418 w 7712364"/>
                <a:gd name="connsiteY33" fmla="*/ 68741 h 1001614"/>
                <a:gd name="connsiteX34" fmla="*/ 3685309 w 7712364"/>
                <a:gd name="connsiteY34" fmla="*/ 50268 h 1001614"/>
                <a:gd name="connsiteX35" fmla="*/ 3740728 w 7712364"/>
                <a:gd name="connsiteY35" fmla="*/ 31796 h 1001614"/>
                <a:gd name="connsiteX36" fmla="*/ 3833091 w 7712364"/>
                <a:gd name="connsiteY36" fmla="*/ 22559 h 1001614"/>
                <a:gd name="connsiteX37" fmla="*/ 4174837 w 7712364"/>
                <a:gd name="connsiteY37" fmla="*/ 22559 h 1001614"/>
                <a:gd name="connsiteX38" fmla="*/ 4221018 w 7712364"/>
                <a:gd name="connsiteY38" fmla="*/ 31796 h 1001614"/>
                <a:gd name="connsiteX39" fmla="*/ 4294909 w 7712364"/>
                <a:gd name="connsiteY39" fmla="*/ 41032 h 1001614"/>
                <a:gd name="connsiteX40" fmla="*/ 4405746 w 7712364"/>
                <a:gd name="connsiteY40" fmla="*/ 59505 h 1001614"/>
                <a:gd name="connsiteX41" fmla="*/ 4470400 w 7712364"/>
                <a:gd name="connsiteY41" fmla="*/ 87214 h 1001614"/>
                <a:gd name="connsiteX42" fmla="*/ 4516582 w 7712364"/>
                <a:gd name="connsiteY42" fmla="*/ 96450 h 1001614"/>
                <a:gd name="connsiteX43" fmla="*/ 4738255 w 7712364"/>
                <a:gd name="connsiteY43" fmla="*/ 114923 h 1001614"/>
                <a:gd name="connsiteX44" fmla="*/ 5043055 w 7712364"/>
                <a:gd name="connsiteY44" fmla="*/ 105686 h 1001614"/>
                <a:gd name="connsiteX45" fmla="*/ 5080000 w 7712364"/>
                <a:gd name="connsiteY45" fmla="*/ 96450 h 1001614"/>
                <a:gd name="connsiteX46" fmla="*/ 5144655 w 7712364"/>
                <a:gd name="connsiteY46" fmla="*/ 68741 h 1001614"/>
                <a:gd name="connsiteX47" fmla="*/ 5172364 w 7712364"/>
                <a:gd name="connsiteY47" fmla="*/ 59505 h 1001614"/>
                <a:gd name="connsiteX48" fmla="*/ 5292437 w 7712364"/>
                <a:gd name="connsiteY48" fmla="*/ 41032 h 1001614"/>
                <a:gd name="connsiteX49" fmla="*/ 5403273 w 7712364"/>
                <a:gd name="connsiteY49" fmla="*/ 22559 h 1001614"/>
                <a:gd name="connsiteX50" fmla="*/ 5634182 w 7712364"/>
                <a:gd name="connsiteY50" fmla="*/ 31796 h 1001614"/>
                <a:gd name="connsiteX51" fmla="*/ 5708073 w 7712364"/>
                <a:gd name="connsiteY51" fmla="*/ 50268 h 1001614"/>
                <a:gd name="connsiteX52" fmla="*/ 5772728 w 7712364"/>
                <a:gd name="connsiteY52" fmla="*/ 59505 h 1001614"/>
                <a:gd name="connsiteX53" fmla="*/ 5837382 w 7712364"/>
                <a:gd name="connsiteY53" fmla="*/ 77977 h 1001614"/>
                <a:gd name="connsiteX54" fmla="*/ 5892800 w 7712364"/>
                <a:gd name="connsiteY54" fmla="*/ 87214 h 1001614"/>
                <a:gd name="connsiteX55" fmla="*/ 5929746 w 7712364"/>
                <a:gd name="connsiteY55" fmla="*/ 96450 h 1001614"/>
                <a:gd name="connsiteX56" fmla="*/ 5994400 w 7712364"/>
                <a:gd name="connsiteY56" fmla="*/ 105686 h 1001614"/>
                <a:gd name="connsiteX57" fmla="*/ 6132946 w 7712364"/>
                <a:gd name="connsiteY57" fmla="*/ 124159 h 1001614"/>
                <a:gd name="connsiteX58" fmla="*/ 6410037 w 7712364"/>
                <a:gd name="connsiteY58" fmla="*/ 105686 h 1001614"/>
                <a:gd name="connsiteX59" fmla="*/ 6437746 w 7712364"/>
                <a:gd name="connsiteY59" fmla="*/ 96450 h 1001614"/>
                <a:gd name="connsiteX60" fmla="*/ 6530109 w 7712364"/>
                <a:gd name="connsiteY60" fmla="*/ 68741 h 1001614"/>
                <a:gd name="connsiteX61" fmla="*/ 6557818 w 7712364"/>
                <a:gd name="connsiteY61" fmla="*/ 59505 h 1001614"/>
                <a:gd name="connsiteX62" fmla="*/ 6640946 w 7712364"/>
                <a:gd name="connsiteY62" fmla="*/ 50268 h 1001614"/>
                <a:gd name="connsiteX63" fmla="*/ 6797964 w 7712364"/>
                <a:gd name="connsiteY63" fmla="*/ 31796 h 1001614"/>
                <a:gd name="connsiteX64" fmla="*/ 6834909 w 7712364"/>
                <a:gd name="connsiteY64" fmla="*/ 22559 h 1001614"/>
                <a:gd name="connsiteX65" fmla="*/ 6927273 w 7712364"/>
                <a:gd name="connsiteY65" fmla="*/ 31796 h 1001614"/>
                <a:gd name="connsiteX66" fmla="*/ 7010400 w 7712364"/>
                <a:gd name="connsiteY66" fmla="*/ 59505 h 1001614"/>
                <a:gd name="connsiteX67" fmla="*/ 7056582 w 7712364"/>
                <a:gd name="connsiteY67" fmla="*/ 68741 h 1001614"/>
                <a:gd name="connsiteX68" fmla="*/ 7084291 w 7712364"/>
                <a:gd name="connsiteY68" fmla="*/ 77977 h 1001614"/>
                <a:gd name="connsiteX69" fmla="*/ 7121237 w 7712364"/>
                <a:gd name="connsiteY69" fmla="*/ 87214 h 1001614"/>
                <a:gd name="connsiteX70" fmla="*/ 7148946 w 7712364"/>
                <a:gd name="connsiteY70" fmla="*/ 105686 h 1001614"/>
                <a:gd name="connsiteX71" fmla="*/ 7259782 w 7712364"/>
                <a:gd name="connsiteY71" fmla="*/ 133396 h 1001614"/>
                <a:gd name="connsiteX72" fmla="*/ 7361382 w 7712364"/>
                <a:gd name="connsiteY72" fmla="*/ 124159 h 1001614"/>
                <a:gd name="connsiteX73" fmla="*/ 7435273 w 7712364"/>
                <a:gd name="connsiteY73" fmla="*/ 105686 h 1001614"/>
                <a:gd name="connsiteX74" fmla="*/ 7518400 w 7712364"/>
                <a:gd name="connsiteY74" fmla="*/ 87214 h 1001614"/>
                <a:gd name="connsiteX75" fmla="*/ 7620000 w 7712364"/>
                <a:gd name="connsiteY75" fmla="*/ 114923 h 1001614"/>
                <a:gd name="connsiteX76" fmla="*/ 7647709 w 7712364"/>
                <a:gd name="connsiteY76" fmla="*/ 133396 h 1001614"/>
                <a:gd name="connsiteX77" fmla="*/ 7666182 w 7712364"/>
                <a:gd name="connsiteY77" fmla="*/ 161105 h 1001614"/>
                <a:gd name="connsiteX78" fmla="*/ 7647709 w 7712364"/>
                <a:gd name="connsiteY78" fmla="*/ 253468 h 1001614"/>
                <a:gd name="connsiteX79" fmla="*/ 7638473 w 7712364"/>
                <a:gd name="connsiteY79" fmla="*/ 281177 h 1001614"/>
                <a:gd name="connsiteX80" fmla="*/ 7601528 w 7712364"/>
                <a:gd name="connsiteY80" fmla="*/ 336596 h 1001614"/>
                <a:gd name="connsiteX81" fmla="*/ 7583055 w 7712364"/>
                <a:gd name="connsiteY81" fmla="*/ 364305 h 1001614"/>
                <a:gd name="connsiteX82" fmla="*/ 7592291 w 7712364"/>
                <a:gd name="connsiteY82" fmla="*/ 512086 h 1001614"/>
                <a:gd name="connsiteX83" fmla="*/ 7601528 w 7712364"/>
                <a:gd name="connsiteY83" fmla="*/ 539796 h 1001614"/>
                <a:gd name="connsiteX84" fmla="*/ 7629237 w 7712364"/>
                <a:gd name="connsiteY84" fmla="*/ 567505 h 1001614"/>
                <a:gd name="connsiteX85" fmla="*/ 7666182 w 7712364"/>
                <a:gd name="connsiteY85" fmla="*/ 622923 h 1001614"/>
                <a:gd name="connsiteX86" fmla="*/ 7684655 w 7712364"/>
                <a:gd name="connsiteY86" fmla="*/ 650632 h 1001614"/>
                <a:gd name="connsiteX87" fmla="*/ 7703128 w 7712364"/>
                <a:gd name="connsiteY87" fmla="*/ 706050 h 1001614"/>
                <a:gd name="connsiteX88" fmla="*/ 7712364 w 7712364"/>
                <a:gd name="connsiteY88" fmla="*/ 733759 h 1001614"/>
                <a:gd name="connsiteX89" fmla="*/ 7703128 w 7712364"/>
                <a:gd name="connsiteY89" fmla="*/ 844596 h 1001614"/>
                <a:gd name="connsiteX90" fmla="*/ 7675418 w 7712364"/>
                <a:gd name="connsiteY90" fmla="*/ 863068 h 1001614"/>
                <a:gd name="connsiteX91" fmla="*/ 7620000 w 7712364"/>
                <a:gd name="connsiteY91" fmla="*/ 881541 h 1001614"/>
                <a:gd name="connsiteX92" fmla="*/ 7287491 w 7712364"/>
                <a:gd name="connsiteY92" fmla="*/ 881541 h 1001614"/>
                <a:gd name="connsiteX93" fmla="*/ 7232073 w 7712364"/>
                <a:gd name="connsiteY93" fmla="*/ 918486 h 1001614"/>
                <a:gd name="connsiteX94" fmla="*/ 7176655 w 7712364"/>
                <a:gd name="connsiteY94" fmla="*/ 936959 h 1001614"/>
                <a:gd name="connsiteX95" fmla="*/ 7112000 w 7712364"/>
                <a:gd name="connsiteY95" fmla="*/ 973905 h 1001614"/>
                <a:gd name="connsiteX96" fmla="*/ 7075055 w 7712364"/>
                <a:gd name="connsiteY96" fmla="*/ 983141 h 1001614"/>
                <a:gd name="connsiteX97" fmla="*/ 7010400 w 7712364"/>
                <a:gd name="connsiteY97" fmla="*/ 1001614 h 1001614"/>
                <a:gd name="connsiteX98" fmla="*/ 6788728 w 7712364"/>
                <a:gd name="connsiteY98" fmla="*/ 992377 h 1001614"/>
                <a:gd name="connsiteX99" fmla="*/ 6724073 w 7712364"/>
                <a:gd name="connsiteY99" fmla="*/ 964668 h 1001614"/>
                <a:gd name="connsiteX100" fmla="*/ 6668655 w 7712364"/>
                <a:gd name="connsiteY100" fmla="*/ 955432 h 1001614"/>
                <a:gd name="connsiteX101" fmla="*/ 6511637 w 7712364"/>
                <a:gd name="connsiteY101" fmla="*/ 936959 h 1001614"/>
                <a:gd name="connsiteX102" fmla="*/ 6437746 w 7712364"/>
                <a:gd name="connsiteY102" fmla="*/ 918486 h 1001614"/>
                <a:gd name="connsiteX103" fmla="*/ 6400800 w 7712364"/>
                <a:gd name="connsiteY103" fmla="*/ 909250 h 1001614"/>
                <a:gd name="connsiteX104" fmla="*/ 6354618 w 7712364"/>
                <a:gd name="connsiteY104" fmla="*/ 900014 h 1001614"/>
                <a:gd name="connsiteX105" fmla="*/ 6289964 w 7712364"/>
                <a:gd name="connsiteY105" fmla="*/ 881541 h 1001614"/>
                <a:gd name="connsiteX106" fmla="*/ 6197600 w 7712364"/>
                <a:gd name="connsiteY106" fmla="*/ 863068 h 1001614"/>
                <a:gd name="connsiteX107" fmla="*/ 6022109 w 7712364"/>
                <a:gd name="connsiteY107" fmla="*/ 872305 h 1001614"/>
                <a:gd name="connsiteX108" fmla="*/ 5911273 w 7712364"/>
                <a:gd name="connsiteY108" fmla="*/ 890777 h 1001614"/>
                <a:gd name="connsiteX109" fmla="*/ 5809673 w 7712364"/>
                <a:gd name="connsiteY109" fmla="*/ 900014 h 1001614"/>
                <a:gd name="connsiteX110" fmla="*/ 5772728 w 7712364"/>
                <a:gd name="connsiteY110" fmla="*/ 909250 h 1001614"/>
                <a:gd name="connsiteX111" fmla="*/ 5726546 w 7712364"/>
                <a:gd name="connsiteY111" fmla="*/ 918486 h 1001614"/>
                <a:gd name="connsiteX112" fmla="*/ 5698837 w 7712364"/>
                <a:gd name="connsiteY112" fmla="*/ 927723 h 1001614"/>
                <a:gd name="connsiteX113" fmla="*/ 5578764 w 7712364"/>
                <a:gd name="connsiteY113" fmla="*/ 946196 h 1001614"/>
                <a:gd name="connsiteX114" fmla="*/ 5541818 w 7712364"/>
                <a:gd name="connsiteY114" fmla="*/ 955432 h 1001614"/>
                <a:gd name="connsiteX115" fmla="*/ 5495637 w 7712364"/>
                <a:gd name="connsiteY115" fmla="*/ 964668 h 1001614"/>
                <a:gd name="connsiteX116" fmla="*/ 5412509 w 7712364"/>
                <a:gd name="connsiteY116" fmla="*/ 955432 h 1001614"/>
                <a:gd name="connsiteX117" fmla="*/ 5384800 w 7712364"/>
                <a:gd name="connsiteY117" fmla="*/ 927723 h 1001614"/>
                <a:gd name="connsiteX118" fmla="*/ 5357091 w 7712364"/>
                <a:gd name="connsiteY118" fmla="*/ 918486 h 1001614"/>
                <a:gd name="connsiteX119" fmla="*/ 5329382 w 7712364"/>
                <a:gd name="connsiteY119" fmla="*/ 900014 h 1001614"/>
                <a:gd name="connsiteX120" fmla="*/ 5227782 w 7712364"/>
                <a:gd name="connsiteY120" fmla="*/ 872305 h 1001614"/>
                <a:gd name="connsiteX121" fmla="*/ 5181600 w 7712364"/>
                <a:gd name="connsiteY121" fmla="*/ 853832 h 1001614"/>
                <a:gd name="connsiteX122" fmla="*/ 4895273 w 7712364"/>
                <a:gd name="connsiteY122" fmla="*/ 853832 h 1001614"/>
                <a:gd name="connsiteX123" fmla="*/ 4784437 w 7712364"/>
                <a:gd name="connsiteY123" fmla="*/ 872305 h 1001614"/>
                <a:gd name="connsiteX124" fmla="*/ 4747491 w 7712364"/>
                <a:gd name="connsiteY124" fmla="*/ 890777 h 1001614"/>
                <a:gd name="connsiteX125" fmla="*/ 4701309 w 7712364"/>
                <a:gd name="connsiteY125" fmla="*/ 900014 h 1001614"/>
                <a:gd name="connsiteX126" fmla="*/ 4645891 w 7712364"/>
                <a:gd name="connsiteY126" fmla="*/ 918486 h 1001614"/>
                <a:gd name="connsiteX127" fmla="*/ 4618182 w 7712364"/>
                <a:gd name="connsiteY127" fmla="*/ 927723 h 1001614"/>
                <a:gd name="connsiteX128" fmla="*/ 4572000 w 7712364"/>
                <a:gd name="connsiteY128" fmla="*/ 936959 h 1001614"/>
                <a:gd name="connsiteX129" fmla="*/ 4516582 w 7712364"/>
                <a:gd name="connsiteY129" fmla="*/ 946196 h 1001614"/>
                <a:gd name="connsiteX130" fmla="*/ 4488873 w 7712364"/>
                <a:gd name="connsiteY130" fmla="*/ 955432 h 1001614"/>
                <a:gd name="connsiteX131" fmla="*/ 4322618 w 7712364"/>
                <a:gd name="connsiteY131" fmla="*/ 964668 h 1001614"/>
                <a:gd name="connsiteX132" fmla="*/ 4267200 w 7712364"/>
                <a:gd name="connsiteY132" fmla="*/ 983141 h 1001614"/>
                <a:gd name="connsiteX133" fmla="*/ 4239491 w 7712364"/>
                <a:gd name="connsiteY133" fmla="*/ 992377 h 1001614"/>
                <a:gd name="connsiteX134" fmla="*/ 4147128 w 7712364"/>
                <a:gd name="connsiteY134" fmla="*/ 946196 h 1001614"/>
                <a:gd name="connsiteX135" fmla="*/ 4119418 w 7712364"/>
                <a:gd name="connsiteY135" fmla="*/ 927723 h 1001614"/>
                <a:gd name="connsiteX136" fmla="*/ 4082473 w 7712364"/>
                <a:gd name="connsiteY136" fmla="*/ 918486 h 1001614"/>
                <a:gd name="connsiteX137" fmla="*/ 4027055 w 7712364"/>
                <a:gd name="connsiteY137" fmla="*/ 909250 h 1001614"/>
                <a:gd name="connsiteX138" fmla="*/ 3980873 w 7712364"/>
                <a:gd name="connsiteY138" fmla="*/ 900014 h 1001614"/>
                <a:gd name="connsiteX139" fmla="*/ 3592946 w 7712364"/>
                <a:gd name="connsiteY139" fmla="*/ 909250 h 1001614"/>
                <a:gd name="connsiteX140" fmla="*/ 3509818 w 7712364"/>
                <a:gd name="connsiteY140" fmla="*/ 927723 h 1001614"/>
                <a:gd name="connsiteX141" fmla="*/ 3352800 w 7712364"/>
                <a:gd name="connsiteY141" fmla="*/ 946196 h 1001614"/>
                <a:gd name="connsiteX142" fmla="*/ 3251200 w 7712364"/>
                <a:gd name="connsiteY142" fmla="*/ 964668 h 1001614"/>
                <a:gd name="connsiteX143" fmla="*/ 3214255 w 7712364"/>
                <a:gd name="connsiteY143" fmla="*/ 973905 h 1001614"/>
                <a:gd name="connsiteX144" fmla="*/ 2835564 w 7712364"/>
                <a:gd name="connsiteY144" fmla="*/ 964668 h 1001614"/>
                <a:gd name="connsiteX145" fmla="*/ 2789382 w 7712364"/>
                <a:gd name="connsiteY145" fmla="*/ 955432 h 1001614"/>
                <a:gd name="connsiteX146" fmla="*/ 2669309 w 7712364"/>
                <a:gd name="connsiteY146" fmla="*/ 936959 h 1001614"/>
                <a:gd name="connsiteX147" fmla="*/ 1985818 w 7712364"/>
                <a:gd name="connsiteY147" fmla="*/ 936959 h 1001614"/>
                <a:gd name="connsiteX148" fmla="*/ 1921164 w 7712364"/>
                <a:gd name="connsiteY148" fmla="*/ 955432 h 1001614"/>
                <a:gd name="connsiteX149" fmla="*/ 1828800 w 7712364"/>
                <a:gd name="connsiteY149" fmla="*/ 964668 h 1001614"/>
                <a:gd name="connsiteX150" fmla="*/ 1644073 w 7712364"/>
                <a:gd name="connsiteY150" fmla="*/ 964668 h 1001614"/>
                <a:gd name="connsiteX151" fmla="*/ 1616364 w 7712364"/>
                <a:gd name="connsiteY151" fmla="*/ 955432 h 1001614"/>
                <a:gd name="connsiteX152" fmla="*/ 1560946 w 7712364"/>
                <a:gd name="connsiteY152" fmla="*/ 946196 h 1001614"/>
                <a:gd name="connsiteX153" fmla="*/ 1533237 w 7712364"/>
                <a:gd name="connsiteY153" fmla="*/ 936959 h 1001614"/>
                <a:gd name="connsiteX154" fmla="*/ 1422400 w 7712364"/>
                <a:gd name="connsiteY154" fmla="*/ 918486 h 1001614"/>
                <a:gd name="connsiteX155" fmla="*/ 1293091 w 7712364"/>
                <a:gd name="connsiteY155" fmla="*/ 900014 h 1001614"/>
                <a:gd name="connsiteX156" fmla="*/ 1265382 w 7712364"/>
                <a:gd name="connsiteY156" fmla="*/ 890777 h 1001614"/>
                <a:gd name="connsiteX157" fmla="*/ 942109 w 7712364"/>
                <a:gd name="connsiteY157" fmla="*/ 909250 h 1001614"/>
                <a:gd name="connsiteX158" fmla="*/ 877455 w 7712364"/>
                <a:gd name="connsiteY158" fmla="*/ 927723 h 1001614"/>
                <a:gd name="connsiteX159" fmla="*/ 822037 w 7712364"/>
                <a:gd name="connsiteY159" fmla="*/ 936959 h 1001614"/>
                <a:gd name="connsiteX160" fmla="*/ 775855 w 7712364"/>
                <a:gd name="connsiteY160" fmla="*/ 955432 h 1001614"/>
                <a:gd name="connsiteX161" fmla="*/ 665018 w 7712364"/>
                <a:gd name="connsiteY161" fmla="*/ 973905 h 1001614"/>
                <a:gd name="connsiteX162" fmla="*/ 461818 w 7712364"/>
                <a:gd name="connsiteY162" fmla="*/ 964668 h 1001614"/>
                <a:gd name="connsiteX163" fmla="*/ 434109 w 7712364"/>
                <a:gd name="connsiteY163" fmla="*/ 955432 h 1001614"/>
                <a:gd name="connsiteX164" fmla="*/ 397164 w 7712364"/>
                <a:gd name="connsiteY164" fmla="*/ 946196 h 1001614"/>
                <a:gd name="connsiteX165" fmla="*/ 369455 w 7712364"/>
                <a:gd name="connsiteY165" fmla="*/ 927723 h 1001614"/>
                <a:gd name="connsiteX166" fmla="*/ 332509 w 7712364"/>
                <a:gd name="connsiteY166" fmla="*/ 918486 h 1001614"/>
                <a:gd name="connsiteX167" fmla="*/ 304800 w 7712364"/>
                <a:gd name="connsiteY167" fmla="*/ 909250 h 1001614"/>
                <a:gd name="connsiteX168" fmla="*/ 249382 w 7712364"/>
                <a:gd name="connsiteY168" fmla="*/ 872305 h 1001614"/>
                <a:gd name="connsiteX169" fmla="*/ 166255 w 7712364"/>
                <a:gd name="connsiteY169" fmla="*/ 853832 h 1001614"/>
                <a:gd name="connsiteX170" fmla="*/ 138546 w 7712364"/>
                <a:gd name="connsiteY170" fmla="*/ 844596 h 1001614"/>
                <a:gd name="connsiteX171" fmla="*/ 55418 w 7712364"/>
                <a:gd name="connsiteY171" fmla="*/ 826123 h 1001614"/>
                <a:gd name="connsiteX172" fmla="*/ 27709 w 7712364"/>
                <a:gd name="connsiteY172" fmla="*/ 807650 h 1001614"/>
                <a:gd name="connsiteX173" fmla="*/ 18473 w 7712364"/>
                <a:gd name="connsiteY173" fmla="*/ 779941 h 1001614"/>
                <a:gd name="connsiteX174" fmla="*/ 0 w 7712364"/>
                <a:gd name="connsiteY174" fmla="*/ 752232 h 1001614"/>
                <a:gd name="connsiteX175" fmla="*/ 9237 w 7712364"/>
                <a:gd name="connsiteY175" fmla="*/ 687577 h 1001614"/>
                <a:gd name="connsiteX176" fmla="*/ 46182 w 7712364"/>
                <a:gd name="connsiteY176" fmla="*/ 632159 h 1001614"/>
                <a:gd name="connsiteX177" fmla="*/ 83128 w 7712364"/>
                <a:gd name="connsiteY177" fmla="*/ 549032 h 1001614"/>
                <a:gd name="connsiteX178" fmla="*/ 110837 w 7712364"/>
                <a:gd name="connsiteY178" fmla="*/ 456668 h 1001614"/>
                <a:gd name="connsiteX179" fmla="*/ 101600 w 7712364"/>
                <a:gd name="connsiteY179" fmla="*/ 373541 h 1001614"/>
                <a:gd name="connsiteX180" fmla="*/ 83128 w 7712364"/>
                <a:gd name="connsiteY180" fmla="*/ 318123 h 1001614"/>
                <a:gd name="connsiteX181" fmla="*/ 73891 w 7712364"/>
                <a:gd name="connsiteY181" fmla="*/ 290414 h 1001614"/>
                <a:gd name="connsiteX182" fmla="*/ 64655 w 7712364"/>
                <a:gd name="connsiteY182" fmla="*/ 253468 h 1001614"/>
                <a:gd name="connsiteX183" fmla="*/ 46182 w 7712364"/>
                <a:gd name="connsiteY183" fmla="*/ 216523 h 1001614"/>
                <a:gd name="connsiteX184" fmla="*/ 73891 w 7712364"/>
                <a:gd name="connsiteY184" fmla="*/ 50268 h 1001614"/>
                <a:gd name="connsiteX185" fmla="*/ 73891 w 7712364"/>
                <a:gd name="connsiteY185" fmla="*/ 77977 h 1001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</a:cxnLst>
              <a:rect l="l" t="t" r="r" b="b"/>
              <a:pathLst>
                <a:path w="7712364" h="1001614">
                  <a:moveTo>
                    <a:pt x="73891" y="77977"/>
                  </a:moveTo>
                  <a:lnTo>
                    <a:pt x="73891" y="77977"/>
                  </a:lnTo>
                  <a:cubicBezTo>
                    <a:pt x="93103" y="70772"/>
                    <a:pt x="154385" y="44602"/>
                    <a:pt x="184728" y="41032"/>
                  </a:cubicBezTo>
                  <a:cubicBezTo>
                    <a:pt x="224595" y="36342"/>
                    <a:pt x="264776" y="34875"/>
                    <a:pt x="304800" y="31796"/>
                  </a:cubicBezTo>
                  <a:cubicBezTo>
                    <a:pt x="439233" y="-13018"/>
                    <a:pt x="338979" y="16895"/>
                    <a:pt x="674255" y="31796"/>
                  </a:cubicBezTo>
                  <a:cubicBezTo>
                    <a:pt x="699053" y="32898"/>
                    <a:pt x="723573" y="37522"/>
                    <a:pt x="748146" y="41032"/>
                  </a:cubicBezTo>
                  <a:cubicBezTo>
                    <a:pt x="779933" y="45573"/>
                    <a:pt x="809901" y="50323"/>
                    <a:pt x="840509" y="59505"/>
                  </a:cubicBezTo>
                  <a:cubicBezTo>
                    <a:pt x="973000" y="99252"/>
                    <a:pt x="807952" y="55982"/>
                    <a:pt x="969818" y="96450"/>
                  </a:cubicBezTo>
                  <a:cubicBezTo>
                    <a:pt x="979264" y="98811"/>
                    <a:pt x="987924" y="104085"/>
                    <a:pt x="997528" y="105686"/>
                  </a:cubicBezTo>
                  <a:cubicBezTo>
                    <a:pt x="1025028" y="110269"/>
                    <a:pt x="1052946" y="111844"/>
                    <a:pt x="1080655" y="114923"/>
                  </a:cubicBezTo>
                  <a:cubicBezTo>
                    <a:pt x="1092970" y="118002"/>
                    <a:pt x="1105394" y="120672"/>
                    <a:pt x="1117600" y="124159"/>
                  </a:cubicBezTo>
                  <a:cubicBezTo>
                    <a:pt x="1126961" y="126834"/>
                    <a:pt x="1135573" y="133396"/>
                    <a:pt x="1145309" y="133396"/>
                  </a:cubicBezTo>
                  <a:cubicBezTo>
                    <a:pt x="1290045" y="133396"/>
                    <a:pt x="1434715" y="127238"/>
                    <a:pt x="1579418" y="124159"/>
                  </a:cubicBezTo>
                  <a:cubicBezTo>
                    <a:pt x="1588655" y="121080"/>
                    <a:pt x="1597682" y="117284"/>
                    <a:pt x="1607128" y="114923"/>
                  </a:cubicBezTo>
                  <a:cubicBezTo>
                    <a:pt x="1654181" y="103160"/>
                    <a:pt x="1674839" y="103930"/>
                    <a:pt x="1727200" y="96450"/>
                  </a:cubicBezTo>
                  <a:cubicBezTo>
                    <a:pt x="1745739" y="93802"/>
                    <a:pt x="1764145" y="90293"/>
                    <a:pt x="1782618" y="87214"/>
                  </a:cubicBezTo>
                  <a:cubicBezTo>
                    <a:pt x="1875734" y="56174"/>
                    <a:pt x="1731308" y="103531"/>
                    <a:pt x="1847273" y="68741"/>
                  </a:cubicBezTo>
                  <a:cubicBezTo>
                    <a:pt x="1865924" y="63146"/>
                    <a:pt x="1884218" y="56426"/>
                    <a:pt x="1902691" y="50268"/>
                  </a:cubicBezTo>
                  <a:lnTo>
                    <a:pt x="1930400" y="41032"/>
                  </a:lnTo>
                  <a:cubicBezTo>
                    <a:pt x="1948166" y="35110"/>
                    <a:pt x="1967345" y="34875"/>
                    <a:pt x="1985818" y="31796"/>
                  </a:cubicBezTo>
                  <a:lnTo>
                    <a:pt x="2456873" y="41032"/>
                  </a:lnTo>
                  <a:cubicBezTo>
                    <a:pt x="2469559" y="41493"/>
                    <a:pt x="2481252" y="48473"/>
                    <a:pt x="2493818" y="50268"/>
                  </a:cubicBezTo>
                  <a:cubicBezTo>
                    <a:pt x="2524449" y="54644"/>
                    <a:pt x="2555394" y="56426"/>
                    <a:pt x="2586182" y="59505"/>
                  </a:cubicBezTo>
                  <a:cubicBezTo>
                    <a:pt x="2692248" y="86020"/>
                    <a:pt x="2561540" y="48944"/>
                    <a:pt x="2650837" y="87214"/>
                  </a:cubicBezTo>
                  <a:cubicBezTo>
                    <a:pt x="2662505" y="92214"/>
                    <a:pt x="2675828" y="92181"/>
                    <a:pt x="2687782" y="96450"/>
                  </a:cubicBezTo>
                  <a:cubicBezTo>
                    <a:pt x="2719010" y="107603"/>
                    <a:pt x="2748688" y="122910"/>
                    <a:pt x="2780146" y="133396"/>
                  </a:cubicBezTo>
                  <a:cubicBezTo>
                    <a:pt x="2789382" y="136475"/>
                    <a:pt x="2798410" y="140271"/>
                    <a:pt x="2807855" y="142632"/>
                  </a:cubicBezTo>
                  <a:cubicBezTo>
                    <a:pt x="2843865" y="151634"/>
                    <a:pt x="2882205" y="155892"/>
                    <a:pt x="2918691" y="161105"/>
                  </a:cubicBezTo>
                  <a:lnTo>
                    <a:pt x="3297382" y="151868"/>
                  </a:lnTo>
                  <a:cubicBezTo>
                    <a:pt x="3427534" y="146209"/>
                    <a:pt x="3278823" y="147272"/>
                    <a:pt x="3371273" y="124159"/>
                  </a:cubicBezTo>
                  <a:cubicBezTo>
                    <a:pt x="3398320" y="117397"/>
                    <a:pt x="3426691" y="118002"/>
                    <a:pt x="3454400" y="114923"/>
                  </a:cubicBezTo>
                  <a:lnTo>
                    <a:pt x="3509818" y="96450"/>
                  </a:lnTo>
                  <a:cubicBezTo>
                    <a:pt x="3520349" y="92939"/>
                    <a:pt x="3526818" y="80898"/>
                    <a:pt x="3537528" y="77977"/>
                  </a:cubicBezTo>
                  <a:cubicBezTo>
                    <a:pt x="3561475" y="71446"/>
                    <a:pt x="3586788" y="71820"/>
                    <a:pt x="3611418" y="68741"/>
                  </a:cubicBezTo>
                  <a:cubicBezTo>
                    <a:pt x="3695502" y="40715"/>
                    <a:pt x="3562698" y="83707"/>
                    <a:pt x="3685309" y="50268"/>
                  </a:cubicBezTo>
                  <a:cubicBezTo>
                    <a:pt x="3704095" y="45145"/>
                    <a:pt x="3722255" y="37953"/>
                    <a:pt x="3740728" y="31796"/>
                  </a:cubicBezTo>
                  <a:cubicBezTo>
                    <a:pt x="3770082" y="22012"/>
                    <a:pt x="3802303" y="25638"/>
                    <a:pt x="3833091" y="22559"/>
                  </a:cubicBezTo>
                  <a:cubicBezTo>
                    <a:pt x="3958439" y="-19222"/>
                    <a:pt x="3869481" y="6899"/>
                    <a:pt x="4174837" y="22559"/>
                  </a:cubicBezTo>
                  <a:cubicBezTo>
                    <a:pt x="4190515" y="23363"/>
                    <a:pt x="4205502" y="29409"/>
                    <a:pt x="4221018" y="31796"/>
                  </a:cubicBezTo>
                  <a:cubicBezTo>
                    <a:pt x="4245551" y="35570"/>
                    <a:pt x="4270362" y="37350"/>
                    <a:pt x="4294909" y="41032"/>
                  </a:cubicBezTo>
                  <a:cubicBezTo>
                    <a:pt x="4331950" y="46588"/>
                    <a:pt x="4405746" y="59505"/>
                    <a:pt x="4405746" y="59505"/>
                  </a:cubicBezTo>
                  <a:cubicBezTo>
                    <a:pt x="4432174" y="72719"/>
                    <a:pt x="4443224" y="80420"/>
                    <a:pt x="4470400" y="87214"/>
                  </a:cubicBezTo>
                  <a:cubicBezTo>
                    <a:pt x="4485630" y="91022"/>
                    <a:pt x="4501066" y="94063"/>
                    <a:pt x="4516582" y="96450"/>
                  </a:cubicBezTo>
                  <a:cubicBezTo>
                    <a:pt x="4600646" y="109382"/>
                    <a:pt x="4642856" y="108960"/>
                    <a:pt x="4738255" y="114923"/>
                  </a:cubicBezTo>
                  <a:cubicBezTo>
                    <a:pt x="4839855" y="111844"/>
                    <a:pt x="4941557" y="111172"/>
                    <a:pt x="5043055" y="105686"/>
                  </a:cubicBezTo>
                  <a:cubicBezTo>
                    <a:pt x="5055730" y="105001"/>
                    <a:pt x="5067794" y="99937"/>
                    <a:pt x="5080000" y="96450"/>
                  </a:cubicBezTo>
                  <a:cubicBezTo>
                    <a:pt x="5123324" y="84072"/>
                    <a:pt x="5095392" y="89854"/>
                    <a:pt x="5144655" y="68741"/>
                  </a:cubicBezTo>
                  <a:cubicBezTo>
                    <a:pt x="5153604" y="64906"/>
                    <a:pt x="5163003" y="62180"/>
                    <a:pt x="5172364" y="59505"/>
                  </a:cubicBezTo>
                  <a:cubicBezTo>
                    <a:pt x="5223273" y="44959"/>
                    <a:pt x="5225428" y="48477"/>
                    <a:pt x="5292437" y="41032"/>
                  </a:cubicBezTo>
                  <a:cubicBezTo>
                    <a:pt x="5331346" y="31305"/>
                    <a:pt x="5360034" y="22559"/>
                    <a:pt x="5403273" y="22559"/>
                  </a:cubicBezTo>
                  <a:cubicBezTo>
                    <a:pt x="5480304" y="22559"/>
                    <a:pt x="5557212" y="28717"/>
                    <a:pt x="5634182" y="31796"/>
                  </a:cubicBezTo>
                  <a:cubicBezTo>
                    <a:pt x="5658812" y="37953"/>
                    <a:pt x="5682940" y="46677"/>
                    <a:pt x="5708073" y="50268"/>
                  </a:cubicBezTo>
                  <a:cubicBezTo>
                    <a:pt x="5729625" y="53347"/>
                    <a:pt x="5751441" y="54943"/>
                    <a:pt x="5772728" y="59505"/>
                  </a:cubicBezTo>
                  <a:cubicBezTo>
                    <a:pt x="5794644" y="64201"/>
                    <a:pt x="5815542" y="72937"/>
                    <a:pt x="5837382" y="77977"/>
                  </a:cubicBezTo>
                  <a:cubicBezTo>
                    <a:pt x="5855630" y="82188"/>
                    <a:pt x="5874436" y="83541"/>
                    <a:pt x="5892800" y="87214"/>
                  </a:cubicBezTo>
                  <a:cubicBezTo>
                    <a:pt x="5905248" y="89704"/>
                    <a:pt x="5917256" y="94179"/>
                    <a:pt x="5929746" y="96450"/>
                  </a:cubicBezTo>
                  <a:cubicBezTo>
                    <a:pt x="5951165" y="100344"/>
                    <a:pt x="5972926" y="102107"/>
                    <a:pt x="5994400" y="105686"/>
                  </a:cubicBezTo>
                  <a:cubicBezTo>
                    <a:pt x="6109191" y="124818"/>
                    <a:pt x="5949536" y="105819"/>
                    <a:pt x="6132946" y="124159"/>
                  </a:cubicBezTo>
                  <a:cubicBezTo>
                    <a:pt x="6206906" y="120943"/>
                    <a:pt x="6324429" y="122808"/>
                    <a:pt x="6410037" y="105686"/>
                  </a:cubicBezTo>
                  <a:cubicBezTo>
                    <a:pt x="6419584" y="103777"/>
                    <a:pt x="6428385" y="99125"/>
                    <a:pt x="6437746" y="96450"/>
                  </a:cubicBezTo>
                  <a:cubicBezTo>
                    <a:pt x="6535454" y="68534"/>
                    <a:pt x="6398419" y="112638"/>
                    <a:pt x="6530109" y="68741"/>
                  </a:cubicBezTo>
                  <a:cubicBezTo>
                    <a:pt x="6539345" y="65662"/>
                    <a:pt x="6548142" y="60580"/>
                    <a:pt x="6557818" y="59505"/>
                  </a:cubicBezTo>
                  <a:lnTo>
                    <a:pt x="6640946" y="50268"/>
                  </a:lnTo>
                  <a:cubicBezTo>
                    <a:pt x="6729752" y="28067"/>
                    <a:pt x="6624387" y="52217"/>
                    <a:pt x="6797964" y="31796"/>
                  </a:cubicBezTo>
                  <a:cubicBezTo>
                    <a:pt x="6810571" y="30313"/>
                    <a:pt x="6822594" y="25638"/>
                    <a:pt x="6834909" y="22559"/>
                  </a:cubicBezTo>
                  <a:cubicBezTo>
                    <a:pt x="6865697" y="25638"/>
                    <a:pt x="6896861" y="26094"/>
                    <a:pt x="6927273" y="31796"/>
                  </a:cubicBezTo>
                  <a:cubicBezTo>
                    <a:pt x="6927289" y="31799"/>
                    <a:pt x="6996538" y="54884"/>
                    <a:pt x="7010400" y="59505"/>
                  </a:cubicBezTo>
                  <a:cubicBezTo>
                    <a:pt x="7025293" y="64470"/>
                    <a:pt x="7041352" y="64934"/>
                    <a:pt x="7056582" y="68741"/>
                  </a:cubicBezTo>
                  <a:cubicBezTo>
                    <a:pt x="7066027" y="71102"/>
                    <a:pt x="7074930" y="75302"/>
                    <a:pt x="7084291" y="77977"/>
                  </a:cubicBezTo>
                  <a:cubicBezTo>
                    <a:pt x="7096497" y="81464"/>
                    <a:pt x="7108922" y="84135"/>
                    <a:pt x="7121237" y="87214"/>
                  </a:cubicBezTo>
                  <a:cubicBezTo>
                    <a:pt x="7130473" y="93371"/>
                    <a:pt x="7138802" y="101178"/>
                    <a:pt x="7148946" y="105686"/>
                  </a:cubicBezTo>
                  <a:cubicBezTo>
                    <a:pt x="7192858" y="125202"/>
                    <a:pt x="7213311" y="125650"/>
                    <a:pt x="7259782" y="133396"/>
                  </a:cubicBezTo>
                  <a:cubicBezTo>
                    <a:pt x="7293649" y="130317"/>
                    <a:pt x="7327638" y="128377"/>
                    <a:pt x="7361382" y="124159"/>
                  </a:cubicBezTo>
                  <a:cubicBezTo>
                    <a:pt x="7452646" y="112751"/>
                    <a:pt x="7370633" y="120051"/>
                    <a:pt x="7435273" y="105686"/>
                  </a:cubicBezTo>
                  <a:cubicBezTo>
                    <a:pt x="7532816" y="84009"/>
                    <a:pt x="7456018" y="108007"/>
                    <a:pt x="7518400" y="87214"/>
                  </a:cubicBezTo>
                  <a:cubicBezTo>
                    <a:pt x="7543186" y="92171"/>
                    <a:pt x="7599910" y="101529"/>
                    <a:pt x="7620000" y="114923"/>
                  </a:cubicBezTo>
                  <a:lnTo>
                    <a:pt x="7647709" y="133396"/>
                  </a:lnTo>
                  <a:cubicBezTo>
                    <a:pt x="7653867" y="142632"/>
                    <a:pt x="7666182" y="150004"/>
                    <a:pt x="7666182" y="161105"/>
                  </a:cubicBezTo>
                  <a:cubicBezTo>
                    <a:pt x="7666182" y="192502"/>
                    <a:pt x="7654769" y="222875"/>
                    <a:pt x="7647709" y="253468"/>
                  </a:cubicBezTo>
                  <a:cubicBezTo>
                    <a:pt x="7645520" y="262955"/>
                    <a:pt x="7643201" y="272666"/>
                    <a:pt x="7638473" y="281177"/>
                  </a:cubicBezTo>
                  <a:cubicBezTo>
                    <a:pt x="7627691" y="300585"/>
                    <a:pt x="7613843" y="318123"/>
                    <a:pt x="7601528" y="336596"/>
                  </a:cubicBezTo>
                  <a:lnTo>
                    <a:pt x="7583055" y="364305"/>
                  </a:lnTo>
                  <a:cubicBezTo>
                    <a:pt x="7586134" y="413565"/>
                    <a:pt x="7587124" y="463001"/>
                    <a:pt x="7592291" y="512086"/>
                  </a:cubicBezTo>
                  <a:cubicBezTo>
                    <a:pt x="7593310" y="521769"/>
                    <a:pt x="7596127" y="531695"/>
                    <a:pt x="7601528" y="539796"/>
                  </a:cubicBezTo>
                  <a:cubicBezTo>
                    <a:pt x="7608774" y="550664"/>
                    <a:pt x="7621218" y="557194"/>
                    <a:pt x="7629237" y="567505"/>
                  </a:cubicBezTo>
                  <a:cubicBezTo>
                    <a:pt x="7642867" y="585030"/>
                    <a:pt x="7653867" y="604450"/>
                    <a:pt x="7666182" y="622923"/>
                  </a:cubicBezTo>
                  <a:lnTo>
                    <a:pt x="7684655" y="650632"/>
                  </a:lnTo>
                  <a:lnTo>
                    <a:pt x="7703128" y="706050"/>
                  </a:lnTo>
                  <a:lnTo>
                    <a:pt x="7712364" y="733759"/>
                  </a:lnTo>
                  <a:cubicBezTo>
                    <a:pt x="7709285" y="770705"/>
                    <a:pt x="7713313" y="808949"/>
                    <a:pt x="7703128" y="844596"/>
                  </a:cubicBezTo>
                  <a:cubicBezTo>
                    <a:pt x="7700078" y="855270"/>
                    <a:pt x="7685562" y="858560"/>
                    <a:pt x="7675418" y="863068"/>
                  </a:cubicBezTo>
                  <a:cubicBezTo>
                    <a:pt x="7657624" y="870976"/>
                    <a:pt x="7620000" y="881541"/>
                    <a:pt x="7620000" y="881541"/>
                  </a:cubicBezTo>
                  <a:cubicBezTo>
                    <a:pt x="7560398" y="878832"/>
                    <a:pt x="7365400" y="862064"/>
                    <a:pt x="7287491" y="881541"/>
                  </a:cubicBezTo>
                  <a:cubicBezTo>
                    <a:pt x="7265953" y="886926"/>
                    <a:pt x="7250546" y="906171"/>
                    <a:pt x="7232073" y="918486"/>
                  </a:cubicBezTo>
                  <a:cubicBezTo>
                    <a:pt x="7215871" y="929287"/>
                    <a:pt x="7195128" y="930801"/>
                    <a:pt x="7176655" y="936959"/>
                  </a:cubicBezTo>
                  <a:cubicBezTo>
                    <a:pt x="7090353" y="965727"/>
                    <a:pt x="7182952" y="943497"/>
                    <a:pt x="7112000" y="973905"/>
                  </a:cubicBezTo>
                  <a:cubicBezTo>
                    <a:pt x="7100332" y="978905"/>
                    <a:pt x="7087261" y="979654"/>
                    <a:pt x="7075055" y="983141"/>
                  </a:cubicBezTo>
                  <a:cubicBezTo>
                    <a:pt x="6982271" y="1009650"/>
                    <a:pt x="7125939" y="972728"/>
                    <a:pt x="7010400" y="1001614"/>
                  </a:cubicBezTo>
                  <a:cubicBezTo>
                    <a:pt x="6936509" y="998535"/>
                    <a:pt x="6862481" y="997840"/>
                    <a:pt x="6788728" y="992377"/>
                  </a:cubicBezTo>
                  <a:cubicBezTo>
                    <a:pt x="6766159" y="990705"/>
                    <a:pt x="6743984" y="970641"/>
                    <a:pt x="6724073" y="964668"/>
                  </a:cubicBezTo>
                  <a:cubicBezTo>
                    <a:pt x="6706135" y="959287"/>
                    <a:pt x="6687194" y="958080"/>
                    <a:pt x="6668655" y="955432"/>
                  </a:cubicBezTo>
                  <a:cubicBezTo>
                    <a:pt x="6624248" y="949088"/>
                    <a:pt x="6555247" y="941805"/>
                    <a:pt x="6511637" y="936959"/>
                  </a:cubicBezTo>
                  <a:lnTo>
                    <a:pt x="6437746" y="918486"/>
                  </a:lnTo>
                  <a:cubicBezTo>
                    <a:pt x="6425431" y="915407"/>
                    <a:pt x="6413248" y="911739"/>
                    <a:pt x="6400800" y="909250"/>
                  </a:cubicBezTo>
                  <a:cubicBezTo>
                    <a:pt x="6385406" y="906171"/>
                    <a:pt x="6369848" y="903822"/>
                    <a:pt x="6354618" y="900014"/>
                  </a:cubicBezTo>
                  <a:cubicBezTo>
                    <a:pt x="6257671" y="875777"/>
                    <a:pt x="6410927" y="907462"/>
                    <a:pt x="6289964" y="881541"/>
                  </a:cubicBezTo>
                  <a:cubicBezTo>
                    <a:pt x="6259263" y="874962"/>
                    <a:pt x="6197600" y="863068"/>
                    <a:pt x="6197600" y="863068"/>
                  </a:cubicBezTo>
                  <a:cubicBezTo>
                    <a:pt x="6139103" y="866147"/>
                    <a:pt x="6080514" y="867812"/>
                    <a:pt x="6022109" y="872305"/>
                  </a:cubicBezTo>
                  <a:cubicBezTo>
                    <a:pt x="5905820" y="881250"/>
                    <a:pt x="6004830" y="879082"/>
                    <a:pt x="5911273" y="890777"/>
                  </a:cubicBezTo>
                  <a:cubicBezTo>
                    <a:pt x="5877529" y="894995"/>
                    <a:pt x="5843540" y="896935"/>
                    <a:pt x="5809673" y="900014"/>
                  </a:cubicBezTo>
                  <a:cubicBezTo>
                    <a:pt x="5797358" y="903093"/>
                    <a:pt x="5785120" y="906496"/>
                    <a:pt x="5772728" y="909250"/>
                  </a:cubicBezTo>
                  <a:cubicBezTo>
                    <a:pt x="5757403" y="912655"/>
                    <a:pt x="5741776" y="914678"/>
                    <a:pt x="5726546" y="918486"/>
                  </a:cubicBezTo>
                  <a:cubicBezTo>
                    <a:pt x="5717101" y="920847"/>
                    <a:pt x="5708341" y="925611"/>
                    <a:pt x="5698837" y="927723"/>
                  </a:cubicBezTo>
                  <a:cubicBezTo>
                    <a:pt x="5658696" y="936643"/>
                    <a:pt x="5619235" y="938838"/>
                    <a:pt x="5578764" y="946196"/>
                  </a:cubicBezTo>
                  <a:cubicBezTo>
                    <a:pt x="5566274" y="948467"/>
                    <a:pt x="5554210" y="952678"/>
                    <a:pt x="5541818" y="955432"/>
                  </a:cubicBezTo>
                  <a:cubicBezTo>
                    <a:pt x="5526493" y="958837"/>
                    <a:pt x="5511031" y="961589"/>
                    <a:pt x="5495637" y="964668"/>
                  </a:cubicBezTo>
                  <a:cubicBezTo>
                    <a:pt x="5467928" y="961589"/>
                    <a:pt x="5438958" y="964248"/>
                    <a:pt x="5412509" y="955432"/>
                  </a:cubicBezTo>
                  <a:cubicBezTo>
                    <a:pt x="5400117" y="951301"/>
                    <a:pt x="5395668" y="934969"/>
                    <a:pt x="5384800" y="927723"/>
                  </a:cubicBezTo>
                  <a:cubicBezTo>
                    <a:pt x="5376699" y="922322"/>
                    <a:pt x="5365799" y="922840"/>
                    <a:pt x="5357091" y="918486"/>
                  </a:cubicBezTo>
                  <a:cubicBezTo>
                    <a:pt x="5347162" y="913522"/>
                    <a:pt x="5339526" y="904522"/>
                    <a:pt x="5329382" y="900014"/>
                  </a:cubicBezTo>
                  <a:cubicBezTo>
                    <a:pt x="5291027" y="882967"/>
                    <a:pt x="5267294" y="880207"/>
                    <a:pt x="5227782" y="872305"/>
                  </a:cubicBezTo>
                  <a:cubicBezTo>
                    <a:pt x="5212388" y="866147"/>
                    <a:pt x="5197329" y="859075"/>
                    <a:pt x="5181600" y="853832"/>
                  </a:cubicBezTo>
                  <a:cubicBezTo>
                    <a:pt x="5090427" y="823441"/>
                    <a:pt x="4983864" y="850551"/>
                    <a:pt x="4895273" y="853832"/>
                  </a:cubicBezTo>
                  <a:cubicBezTo>
                    <a:pt x="4880619" y="855925"/>
                    <a:pt x="4804703" y="865550"/>
                    <a:pt x="4784437" y="872305"/>
                  </a:cubicBezTo>
                  <a:cubicBezTo>
                    <a:pt x="4771375" y="876659"/>
                    <a:pt x="4760553" y="886423"/>
                    <a:pt x="4747491" y="890777"/>
                  </a:cubicBezTo>
                  <a:cubicBezTo>
                    <a:pt x="4732598" y="895741"/>
                    <a:pt x="4716455" y="895883"/>
                    <a:pt x="4701309" y="900014"/>
                  </a:cubicBezTo>
                  <a:cubicBezTo>
                    <a:pt x="4682523" y="905137"/>
                    <a:pt x="4664364" y="912328"/>
                    <a:pt x="4645891" y="918486"/>
                  </a:cubicBezTo>
                  <a:cubicBezTo>
                    <a:pt x="4636655" y="921565"/>
                    <a:pt x="4627729" y="925814"/>
                    <a:pt x="4618182" y="927723"/>
                  </a:cubicBezTo>
                  <a:lnTo>
                    <a:pt x="4572000" y="936959"/>
                  </a:lnTo>
                  <a:cubicBezTo>
                    <a:pt x="4553575" y="940309"/>
                    <a:pt x="4534864" y="942133"/>
                    <a:pt x="4516582" y="946196"/>
                  </a:cubicBezTo>
                  <a:cubicBezTo>
                    <a:pt x="4507078" y="948308"/>
                    <a:pt x="4498565" y="954509"/>
                    <a:pt x="4488873" y="955432"/>
                  </a:cubicBezTo>
                  <a:cubicBezTo>
                    <a:pt x="4433619" y="960694"/>
                    <a:pt x="4378036" y="961589"/>
                    <a:pt x="4322618" y="964668"/>
                  </a:cubicBezTo>
                  <a:lnTo>
                    <a:pt x="4267200" y="983141"/>
                  </a:lnTo>
                  <a:lnTo>
                    <a:pt x="4239491" y="992377"/>
                  </a:lnTo>
                  <a:cubicBezTo>
                    <a:pt x="4181007" y="977756"/>
                    <a:pt x="4213108" y="990182"/>
                    <a:pt x="4147128" y="946196"/>
                  </a:cubicBezTo>
                  <a:cubicBezTo>
                    <a:pt x="4137891" y="940038"/>
                    <a:pt x="4130188" y="930416"/>
                    <a:pt x="4119418" y="927723"/>
                  </a:cubicBezTo>
                  <a:cubicBezTo>
                    <a:pt x="4107103" y="924644"/>
                    <a:pt x="4094921" y="920976"/>
                    <a:pt x="4082473" y="918486"/>
                  </a:cubicBezTo>
                  <a:cubicBezTo>
                    <a:pt x="4064109" y="914813"/>
                    <a:pt x="4045480" y="912600"/>
                    <a:pt x="4027055" y="909250"/>
                  </a:cubicBezTo>
                  <a:cubicBezTo>
                    <a:pt x="4011609" y="906442"/>
                    <a:pt x="3996267" y="903093"/>
                    <a:pt x="3980873" y="900014"/>
                  </a:cubicBezTo>
                  <a:lnTo>
                    <a:pt x="3592946" y="909250"/>
                  </a:lnTo>
                  <a:cubicBezTo>
                    <a:pt x="3505590" y="912890"/>
                    <a:pt x="3566906" y="916305"/>
                    <a:pt x="3509818" y="927723"/>
                  </a:cubicBezTo>
                  <a:cubicBezTo>
                    <a:pt x="3468990" y="935889"/>
                    <a:pt x="3389427" y="942533"/>
                    <a:pt x="3352800" y="946196"/>
                  </a:cubicBezTo>
                  <a:cubicBezTo>
                    <a:pt x="3293348" y="966013"/>
                    <a:pt x="3355646" y="947260"/>
                    <a:pt x="3251200" y="964668"/>
                  </a:cubicBezTo>
                  <a:cubicBezTo>
                    <a:pt x="3238679" y="966755"/>
                    <a:pt x="3226570" y="970826"/>
                    <a:pt x="3214255" y="973905"/>
                  </a:cubicBezTo>
                  <a:lnTo>
                    <a:pt x="2835564" y="964668"/>
                  </a:lnTo>
                  <a:cubicBezTo>
                    <a:pt x="2819880" y="963986"/>
                    <a:pt x="2804828" y="958240"/>
                    <a:pt x="2789382" y="955432"/>
                  </a:cubicBezTo>
                  <a:cubicBezTo>
                    <a:pt x="2742402" y="946891"/>
                    <a:pt x="2717730" y="943877"/>
                    <a:pt x="2669309" y="936959"/>
                  </a:cubicBezTo>
                  <a:cubicBezTo>
                    <a:pt x="2435238" y="858938"/>
                    <a:pt x="2628072" y="919832"/>
                    <a:pt x="1985818" y="936959"/>
                  </a:cubicBezTo>
                  <a:cubicBezTo>
                    <a:pt x="1947754" y="937974"/>
                    <a:pt x="1954530" y="950299"/>
                    <a:pt x="1921164" y="955432"/>
                  </a:cubicBezTo>
                  <a:cubicBezTo>
                    <a:pt x="1890582" y="960137"/>
                    <a:pt x="1859588" y="961589"/>
                    <a:pt x="1828800" y="964668"/>
                  </a:cubicBezTo>
                  <a:cubicBezTo>
                    <a:pt x="1748939" y="984635"/>
                    <a:pt x="1785213" y="979525"/>
                    <a:pt x="1644073" y="964668"/>
                  </a:cubicBezTo>
                  <a:cubicBezTo>
                    <a:pt x="1634391" y="963649"/>
                    <a:pt x="1625868" y="957544"/>
                    <a:pt x="1616364" y="955432"/>
                  </a:cubicBezTo>
                  <a:cubicBezTo>
                    <a:pt x="1598082" y="951370"/>
                    <a:pt x="1579419" y="949275"/>
                    <a:pt x="1560946" y="946196"/>
                  </a:cubicBezTo>
                  <a:cubicBezTo>
                    <a:pt x="1551710" y="943117"/>
                    <a:pt x="1542682" y="939320"/>
                    <a:pt x="1533237" y="936959"/>
                  </a:cubicBezTo>
                  <a:cubicBezTo>
                    <a:pt x="1494226" y="927206"/>
                    <a:pt x="1463048" y="924740"/>
                    <a:pt x="1422400" y="918486"/>
                  </a:cubicBezTo>
                  <a:cubicBezTo>
                    <a:pt x="1307016" y="900734"/>
                    <a:pt x="1432593" y="917451"/>
                    <a:pt x="1293091" y="900014"/>
                  </a:cubicBezTo>
                  <a:cubicBezTo>
                    <a:pt x="1283855" y="896935"/>
                    <a:pt x="1275118" y="890777"/>
                    <a:pt x="1265382" y="890777"/>
                  </a:cubicBezTo>
                  <a:cubicBezTo>
                    <a:pt x="1072444" y="890777"/>
                    <a:pt x="1074297" y="892727"/>
                    <a:pt x="942109" y="909250"/>
                  </a:cubicBezTo>
                  <a:cubicBezTo>
                    <a:pt x="915706" y="918051"/>
                    <a:pt x="906441" y="921926"/>
                    <a:pt x="877455" y="927723"/>
                  </a:cubicBezTo>
                  <a:cubicBezTo>
                    <a:pt x="859091" y="931396"/>
                    <a:pt x="840510" y="933880"/>
                    <a:pt x="822037" y="936959"/>
                  </a:cubicBezTo>
                  <a:cubicBezTo>
                    <a:pt x="806643" y="943117"/>
                    <a:pt x="791584" y="950189"/>
                    <a:pt x="775855" y="955432"/>
                  </a:cubicBezTo>
                  <a:cubicBezTo>
                    <a:pt x="739243" y="967636"/>
                    <a:pt x="703765" y="969061"/>
                    <a:pt x="665018" y="973905"/>
                  </a:cubicBezTo>
                  <a:cubicBezTo>
                    <a:pt x="597285" y="970826"/>
                    <a:pt x="529405" y="970075"/>
                    <a:pt x="461818" y="964668"/>
                  </a:cubicBezTo>
                  <a:cubicBezTo>
                    <a:pt x="452113" y="963892"/>
                    <a:pt x="443470" y="958107"/>
                    <a:pt x="434109" y="955432"/>
                  </a:cubicBezTo>
                  <a:cubicBezTo>
                    <a:pt x="421903" y="951945"/>
                    <a:pt x="409479" y="949275"/>
                    <a:pt x="397164" y="946196"/>
                  </a:cubicBezTo>
                  <a:cubicBezTo>
                    <a:pt x="387928" y="940038"/>
                    <a:pt x="379658" y="932096"/>
                    <a:pt x="369455" y="927723"/>
                  </a:cubicBezTo>
                  <a:cubicBezTo>
                    <a:pt x="357787" y="922722"/>
                    <a:pt x="344715" y="921973"/>
                    <a:pt x="332509" y="918486"/>
                  </a:cubicBezTo>
                  <a:cubicBezTo>
                    <a:pt x="323148" y="915811"/>
                    <a:pt x="314036" y="912329"/>
                    <a:pt x="304800" y="909250"/>
                  </a:cubicBezTo>
                  <a:lnTo>
                    <a:pt x="249382" y="872305"/>
                  </a:lnTo>
                  <a:cubicBezTo>
                    <a:pt x="233785" y="861907"/>
                    <a:pt x="173806" y="855510"/>
                    <a:pt x="166255" y="853832"/>
                  </a:cubicBezTo>
                  <a:cubicBezTo>
                    <a:pt x="156751" y="851720"/>
                    <a:pt x="148050" y="846708"/>
                    <a:pt x="138546" y="844596"/>
                  </a:cubicBezTo>
                  <a:cubicBezTo>
                    <a:pt x="41010" y="822921"/>
                    <a:pt x="117798" y="846915"/>
                    <a:pt x="55418" y="826123"/>
                  </a:cubicBezTo>
                  <a:cubicBezTo>
                    <a:pt x="46182" y="819965"/>
                    <a:pt x="34644" y="816318"/>
                    <a:pt x="27709" y="807650"/>
                  </a:cubicBezTo>
                  <a:cubicBezTo>
                    <a:pt x="21627" y="800047"/>
                    <a:pt x="22827" y="788649"/>
                    <a:pt x="18473" y="779941"/>
                  </a:cubicBezTo>
                  <a:cubicBezTo>
                    <a:pt x="13509" y="770012"/>
                    <a:pt x="6158" y="761468"/>
                    <a:pt x="0" y="752232"/>
                  </a:cubicBezTo>
                  <a:cubicBezTo>
                    <a:pt x="3079" y="730680"/>
                    <a:pt x="1422" y="707896"/>
                    <a:pt x="9237" y="687577"/>
                  </a:cubicBezTo>
                  <a:cubicBezTo>
                    <a:pt x="17207" y="666855"/>
                    <a:pt x="46182" y="632159"/>
                    <a:pt x="46182" y="632159"/>
                  </a:cubicBezTo>
                  <a:cubicBezTo>
                    <a:pt x="68165" y="566210"/>
                    <a:pt x="53854" y="592943"/>
                    <a:pt x="83128" y="549032"/>
                  </a:cubicBezTo>
                  <a:cubicBezTo>
                    <a:pt x="105614" y="481571"/>
                    <a:pt x="96877" y="512504"/>
                    <a:pt x="110837" y="456668"/>
                  </a:cubicBezTo>
                  <a:cubicBezTo>
                    <a:pt x="107758" y="428959"/>
                    <a:pt x="107068" y="400879"/>
                    <a:pt x="101600" y="373541"/>
                  </a:cubicBezTo>
                  <a:cubicBezTo>
                    <a:pt x="97781" y="354447"/>
                    <a:pt x="89286" y="336596"/>
                    <a:pt x="83128" y="318123"/>
                  </a:cubicBezTo>
                  <a:cubicBezTo>
                    <a:pt x="80049" y="308887"/>
                    <a:pt x="76252" y="299859"/>
                    <a:pt x="73891" y="290414"/>
                  </a:cubicBezTo>
                  <a:cubicBezTo>
                    <a:pt x="70812" y="278099"/>
                    <a:pt x="69112" y="265354"/>
                    <a:pt x="64655" y="253468"/>
                  </a:cubicBezTo>
                  <a:cubicBezTo>
                    <a:pt x="59821" y="240576"/>
                    <a:pt x="52340" y="228838"/>
                    <a:pt x="46182" y="216523"/>
                  </a:cubicBezTo>
                  <a:cubicBezTo>
                    <a:pt x="49583" y="165510"/>
                    <a:pt x="31320" y="92838"/>
                    <a:pt x="73891" y="50268"/>
                  </a:cubicBezTo>
                  <a:lnTo>
                    <a:pt x="73891" y="77977"/>
                  </a:lnTo>
                  <a:close/>
                </a:path>
              </a:pathLst>
            </a:custGeom>
            <a:solidFill>
              <a:srgbClr val="EFEC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971600" y="4275362"/>
              <a:ext cx="738132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altLang="fr-FR" i="1" dirty="0"/>
                <a:t>Each Member </a:t>
              </a:r>
              <a:r>
                <a:rPr lang="en-GB" altLang="fr-FR" b="1" i="1" dirty="0">
                  <a:solidFill>
                    <a:schemeClr val="tx2"/>
                  </a:solidFill>
                </a:rPr>
                <a:t>shall</a:t>
              </a:r>
              <a:r>
                <a:rPr lang="en-GB" altLang="fr-FR" i="1" dirty="0"/>
                <a:t> establish and/or maintain a national committee on trade facilitation or designate an existing mechanism to facilitate both </a:t>
              </a:r>
              <a:r>
                <a:rPr lang="en-GB" altLang="fr-FR" b="1" i="1" dirty="0">
                  <a:solidFill>
                    <a:schemeClr val="tx2"/>
                  </a:solidFill>
                </a:rPr>
                <a:t>domestic coordination and implementation of provisions </a:t>
              </a:r>
              <a:r>
                <a:rPr lang="en-GB" altLang="fr-FR" i="1" dirty="0"/>
                <a:t>of this Agreement. 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DB76DEB-1F32-6044-8661-23C3BB11B187}"/>
              </a:ext>
            </a:extLst>
          </p:cNvPr>
          <p:cNvGrpSpPr/>
          <p:nvPr/>
        </p:nvGrpSpPr>
        <p:grpSpPr>
          <a:xfrm>
            <a:off x="516731" y="3581389"/>
            <a:ext cx="11345738" cy="3000375"/>
            <a:chOff x="683568" y="3488631"/>
            <a:chExt cx="7957392" cy="3000375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ECF04B54-2577-8945-8CB1-70B46DB6B43F}"/>
                </a:ext>
              </a:extLst>
            </p:cNvPr>
            <p:cNvSpPr>
              <a:spLocks/>
            </p:cNvSpPr>
            <p:nvPr/>
          </p:nvSpPr>
          <p:spPr>
            <a:xfrm>
              <a:off x="683568" y="3488631"/>
              <a:ext cx="7957392" cy="3000375"/>
            </a:xfrm>
            <a:custGeom>
              <a:avLst/>
              <a:gdLst>
                <a:gd name="connsiteX0" fmla="*/ 73891 w 7712364"/>
                <a:gd name="connsiteY0" fmla="*/ 77977 h 1001614"/>
                <a:gd name="connsiteX1" fmla="*/ 73891 w 7712364"/>
                <a:gd name="connsiteY1" fmla="*/ 77977 h 1001614"/>
                <a:gd name="connsiteX2" fmla="*/ 184728 w 7712364"/>
                <a:gd name="connsiteY2" fmla="*/ 41032 h 1001614"/>
                <a:gd name="connsiteX3" fmla="*/ 304800 w 7712364"/>
                <a:gd name="connsiteY3" fmla="*/ 31796 h 1001614"/>
                <a:gd name="connsiteX4" fmla="*/ 674255 w 7712364"/>
                <a:gd name="connsiteY4" fmla="*/ 31796 h 1001614"/>
                <a:gd name="connsiteX5" fmla="*/ 748146 w 7712364"/>
                <a:gd name="connsiteY5" fmla="*/ 41032 h 1001614"/>
                <a:gd name="connsiteX6" fmla="*/ 840509 w 7712364"/>
                <a:gd name="connsiteY6" fmla="*/ 59505 h 1001614"/>
                <a:gd name="connsiteX7" fmla="*/ 969818 w 7712364"/>
                <a:gd name="connsiteY7" fmla="*/ 96450 h 1001614"/>
                <a:gd name="connsiteX8" fmla="*/ 997528 w 7712364"/>
                <a:gd name="connsiteY8" fmla="*/ 105686 h 1001614"/>
                <a:gd name="connsiteX9" fmla="*/ 1080655 w 7712364"/>
                <a:gd name="connsiteY9" fmla="*/ 114923 h 1001614"/>
                <a:gd name="connsiteX10" fmla="*/ 1117600 w 7712364"/>
                <a:gd name="connsiteY10" fmla="*/ 124159 h 1001614"/>
                <a:gd name="connsiteX11" fmla="*/ 1145309 w 7712364"/>
                <a:gd name="connsiteY11" fmla="*/ 133396 h 1001614"/>
                <a:gd name="connsiteX12" fmla="*/ 1579418 w 7712364"/>
                <a:gd name="connsiteY12" fmla="*/ 124159 h 1001614"/>
                <a:gd name="connsiteX13" fmla="*/ 1607128 w 7712364"/>
                <a:gd name="connsiteY13" fmla="*/ 114923 h 1001614"/>
                <a:gd name="connsiteX14" fmla="*/ 1727200 w 7712364"/>
                <a:gd name="connsiteY14" fmla="*/ 96450 h 1001614"/>
                <a:gd name="connsiteX15" fmla="*/ 1782618 w 7712364"/>
                <a:gd name="connsiteY15" fmla="*/ 87214 h 1001614"/>
                <a:gd name="connsiteX16" fmla="*/ 1847273 w 7712364"/>
                <a:gd name="connsiteY16" fmla="*/ 68741 h 1001614"/>
                <a:gd name="connsiteX17" fmla="*/ 1902691 w 7712364"/>
                <a:gd name="connsiteY17" fmla="*/ 50268 h 1001614"/>
                <a:gd name="connsiteX18" fmla="*/ 1930400 w 7712364"/>
                <a:gd name="connsiteY18" fmla="*/ 41032 h 1001614"/>
                <a:gd name="connsiteX19" fmla="*/ 1985818 w 7712364"/>
                <a:gd name="connsiteY19" fmla="*/ 31796 h 1001614"/>
                <a:gd name="connsiteX20" fmla="*/ 2456873 w 7712364"/>
                <a:gd name="connsiteY20" fmla="*/ 41032 h 1001614"/>
                <a:gd name="connsiteX21" fmla="*/ 2493818 w 7712364"/>
                <a:gd name="connsiteY21" fmla="*/ 50268 h 1001614"/>
                <a:gd name="connsiteX22" fmla="*/ 2586182 w 7712364"/>
                <a:gd name="connsiteY22" fmla="*/ 59505 h 1001614"/>
                <a:gd name="connsiteX23" fmla="*/ 2650837 w 7712364"/>
                <a:gd name="connsiteY23" fmla="*/ 87214 h 1001614"/>
                <a:gd name="connsiteX24" fmla="*/ 2687782 w 7712364"/>
                <a:gd name="connsiteY24" fmla="*/ 96450 h 1001614"/>
                <a:gd name="connsiteX25" fmla="*/ 2780146 w 7712364"/>
                <a:gd name="connsiteY25" fmla="*/ 133396 h 1001614"/>
                <a:gd name="connsiteX26" fmla="*/ 2807855 w 7712364"/>
                <a:gd name="connsiteY26" fmla="*/ 142632 h 1001614"/>
                <a:gd name="connsiteX27" fmla="*/ 2918691 w 7712364"/>
                <a:gd name="connsiteY27" fmla="*/ 161105 h 1001614"/>
                <a:gd name="connsiteX28" fmla="*/ 3297382 w 7712364"/>
                <a:gd name="connsiteY28" fmla="*/ 151868 h 1001614"/>
                <a:gd name="connsiteX29" fmla="*/ 3371273 w 7712364"/>
                <a:gd name="connsiteY29" fmla="*/ 124159 h 1001614"/>
                <a:gd name="connsiteX30" fmla="*/ 3454400 w 7712364"/>
                <a:gd name="connsiteY30" fmla="*/ 114923 h 1001614"/>
                <a:gd name="connsiteX31" fmla="*/ 3509818 w 7712364"/>
                <a:gd name="connsiteY31" fmla="*/ 96450 h 1001614"/>
                <a:gd name="connsiteX32" fmla="*/ 3537528 w 7712364"/>
                <a:gd name="connsiteY32" fmla="*/ 77977 h 1001614"/>
                <a:gd name="connsiteX33" fmla="*/ 3611418 w 7712364"/>
                <a:gd name="connsiteY33" fmla="*/ 68741 h 1001614"/>
                <a:gd name="connsiteX34" fmla="*/ 3685309 w 7712364"/>
                <a:gd name="connsiteY34" fmla="*/ 50268 h 1001614"/>
                <a:gd name="connsiteX35" fmla="*/ 3740728 w 7712364"/>
                <a:gd name="connsiteY35" fmla="*/ 31796 h 1001614"/>
                <a:gd name="connsiteX36" fmla="*/ 3833091 w 7712364"/>
                <a:gd name="connsiteY36" fmla="*/ 22559 h 1001614"/>
                <a:gd name="connsiteX37" fmla="*/ 4174837 w 7712364"/>
                <a:gd name="connsiteY37" fmla="*/ 22559 h 1001614"/>
                <a:gd name="connsiteX38" fmla="*/ 4221018 w 7712364"/>
                <a:gd name="connsiteY38" fmla="*/ 31796 h 1001614"/>
                <a:gd name="connsiteX39" fmla="*/ 4294909 w 7712364"/>
                <a:gd name="connsiteY39" fmla="*/ 41032 h 1001614"/>
                <a:gd name="connsiteX40" fmla="*/ 4405746 w 7712364"/>
                <a:gd name="connsiteY40" fmla="*/ 59505 h 1001614"/>
                <a:gd name="connsiteX41" fmla="*/ 4470400 w 7712364"/>
                <a:gd name="connsiteY41" fmla="*/ 87214 h 1001614"/>
                <a:gd name="connsiteX42" fmla="*/ 4516582 w 7712364"/>
                <a:gd name="connsiteY42" fmla="*/ 96450 h 1001614"/>
                <a:gd name="connsiteX43" fmla="*/ 4738255 w 7712364"/>
                <a:gd name="connsiteY43" fmla="*/ 114923 h 1001614"/>
                <a:gd name="connsiteX44" fmla="*/ 5043055 w 7712364"/>
                <a:gd name="connsiteY44" fmla="*/ 105686 h 1001614"/>
                <a:gd name="connsiteX45" fmla="*/ 5080000 w 7712364"/>
                <a:gd name="connsiteY45" fmla="*/ 96450 h 1001614"/>
                <a:gd name="connsiteX46" fmla="*/ 5144655 w 7712364"/>
                <a:gd name="connsiteY46" fmla="*/ 68741 h 1001614"/>
                <a:gd name="connsiteX47" fmla="*/ 5172364 w 7712364"/>
                <a:gd name="connsiteY47" fmla="*/ 59505 h 1001614"/>
                <a:gd name="connsiteX48" fmla="*/ 5292437 w 7712364"/>
                <a:gd name="connsiteY48" fmla="*/ 41032 h 1001614"/>
                <a:gd name="connsiteX49" fmla="*/ 5403273 w 7712364"/>
                <a:gd name="connsiteY49" fmla="*/ 22559 h 1001614"/>
                <a:gd name="connsiteX50" fmla="*/ 5634182 w 7712364"/>
                <a:gd name="connsiteY50" fmla="*/ 31796 h 1001614"/>
                <a:gd name="connsiteX51" fmla="*/ 5708073 w 7712364"/>
                <a:gd name="connsiteY51" fmla="*/ 50268 h 1001614"/>
                <a:gd name="connsiteX52" fmla="*/ 5772728 w 7712364"/>
                <a:gd name="connsiteY52" fmla="*/ 59505 h 1001614"/>
                <a:gd name="connsiteX53" fmla="*/ 5837382 w 7712364"/>
                <a:gd name="connsiteY53" fmla="*/ 77977 h 1001614"/>
                <a:gd name="connsiteX54" fmla="*/ 5892800 w 7712364"/>
                <a:gd name="connsiteY54" fmla="*/ 87214 h 1001614"/>
                <a:gd name="connsiteX55" fmla="*/ 5929746 w 7712364"/>
                <a:gd name="connsiteY55" fmla="*/ 96450 h 1001614"/>
                <a:gd name="connsiteX56" fmla="*/ 5994400 w 7712364"/>
                <a:gd name="connsiteY56" fmla="*/ 105686 h 1001614"/>
                <a:gd name="connsiteX57" fmla="*/ 6132946 w 7712364"/>
                <a:gd name="connsiteY57" fmla="*/ 124159 h 1001614"/>
                <a:gd name="connsiteX58" fmla="*/ 6410037 w 7712364"/>
                <a:gd name="connsiteY58" fmla="*/ 105686 h 1001614"/>
                <a:gd name="connsiteX59" fmla="*/ 6437746 w 7712364"/>
                <a:gd name="connsiteY59" fmla="*/ 96450 h 1001614"/>
                <a:gd name="connsiteX60" fmla="*/ 6530109 w 7712364"/>
                <a:gd name="connsiteY60" fmla="*/ 68741 h 1001614"/>
                <a:gd name="connsiteX61" fmla="*/ 6557818 w 7712364"/>
                <a:gd name="connsiteY61" fmla="*/ 59505 h 1001614"/>
                <a:gd name="connsiteX62" fmla="*/ 6640946 w 7712364"/>
                <a:gd name="connsiteY62" fmla="*/ 50268 h 1001614"/>
                <a:gd name="connsiteX63" fmla="*/ 6797964 w 7712364"/>
                <a:gd name="connsiteY63" fmla="*/ 31796 h 1001614"/>
                <a:gd name="connsiteX64" fmla="*/ 6834909 w 7712364"/>
                <a:gd name="connsiteY64" fmla="*/ 22559 h 1001614"/>
                <a:gd name="connsiteX65" fmla="*/ 6927273 w 7712364"/>
                <a:gd name="connsiteY65" fmla="*/ 31796 h 1001614"/>
                <a:gd name="connsiteX66" fmla="*/ 7010400 w 7712364"/>
                <a:gd name="connsiteY66" fmla="*/ 59505 h 1001614"/>
                <a:gd name="connsiteX67" fmla="*/ 7056582 w 7712364"/>
                <a:gd name="connsiteY67" fmla="*/ 68741 h 1001614"/>
                <a:gd name="connsiteX68" fmla="*/ 7084291 w 7712364"/>
                <a:gd name="connsiteY68" fmla="*/ 77977 h 1001614"/>
                <a:gd name="connsiteX69" fmla="*/ 7121237 w 7712364"/>
                <a:gd name="connsiteY69" fmla="*/ 87214 h 1001614"/>
                <a:gd name="connsiteX70" fmla="*/ 7148946 w 7712364"/>
                <a:gd name="connsiteY70" fmla="*/ 105686 h 1001614"/>
                <a:gd name="connsiteX71" fmla="*/ 7259782 w 7712364"/>
                <a:gd name="connsiteY71" fmla="*/ 133396 h 1001614"/>
                <a:gd name="connsiteX72" fmla="*/ 7361382 w 7712364"/>
                <a:gd name="connsiteY72" fmla="*/ 124159 h 1001614"/>
                <a:gd name="connsiteX73" fmla="*/ 7435273 w 7712364"/>
                <a:gd name="connsiteY73" fmla="*/ 105686 h 1001614"/>
                <a:gd name="connsiteX74" fmla="*/ 7518400 w 7712364"/>
                <a:gd name="connsiteY74" fmla="*/ 87214 h 1001614"/>
                <a:gd name="connsiteX75" fmla="*/ 7620000 w 7712364"/>
                <a:gd name="connsiteY75" fmla="*/ 114923 h 1001614"/>
                <a:gd name="connsiteX76" fmla="*/ 7647709 w 7712364"/>
                <a:gd name="connsiteY76" fmla="*/ 133396 h 1001614"/>
                <a:gd name="connsiteX77" fmla="*/ 7666182 w 7712364"/>
                <a:gd name="connsiteY77" fmla="*/ 161105 h 1001614"/>
                <a:gd name="connsiteX78" fmla="*/ 7647709 w 7712364"/>
                <a:gd name="connsiteY78" fmla="*/ 253468 h 1001614"/>
                <a:gd name="connsiteX79" fmla="*/ 7638473 w 7712364"/>
                <a:gd name="connsiteY79" fmla="*/ 281177 h 1001614"/>
                <a:gd name="connsiteX80" fmla="*/ 7601528 w 7712364"/>
                <a:gd name="connsiteY80" fmla="*/ 336596 h 1001614"/>
                <a:gd name="connsiteX81" fmla="*/ 7583055 w 7712364"/>
                <a:gd name="connsiteY81" fmla="*/ 364305 h 1001614"/>
                <a:gd name="connsiteX82" fmla="*/ 7592291 w 7712364"/>
                <a:gd name="connsiteY82" fmla="*/ 512086 h 1001614"/>
                <a:gd name="connsiteX83" fmla="*/ 7601528 w 7712364"/>
                <a:gd name="connsiteY83" fmla="*/ 539796 h 1001614"/>
                <a:gd name="connsiteX84" fmla="*/ 7629237 w 7712364"/>
                <a:gd name="connsiteY84" fmla="*/ 567505 h 1001614"/>
                <a:gd name="connsiteX85" fmla="*/ 7666182 w 7712364"/>
                <a:gd name="connsiteY85" fmla="*/ 622923 h 1001614"/>
                <a:gd name="connsiteX86" fmla="*/ 7684655 w 7712364"/>
                <a:gd name="connsiteY86" fmla="*/ 650632 h 1001614"/>
                <a:gd name="connsiteX87" fmla="*/ 7703128 w 7712364"/>
                <a:gd name="connsiteY87" fmla="*/ 706050 h 1001614"/>
                <a:gd name="connsiteX88" fmla="*/ 7712364 w 7712364"/>
                <a:gd name="connsiteY88" fmla="*/ 733759 h 1001614"/>
                <a:gd name="connsiteX89" fmla="*/ 7703128 w 7712364"/>
                <a:gd name="connsiteY89" fmla="*/ 844596 h 1001614"/>
                <a:gd name="connsiteX90" fmla="*/ 7675418 w 7712364"/>
                <a:gd name="connsiteY90" fmla="*/ 863068 h 1001614"/>
                <a:gd name="connsiteX91" fmla="*/ 7620000 w 7712364"/>
                <a:gd name="connsiteY91" fmla="*/ 881541 h 1001614"/>
                <a:gd name="connsiteX92" fmla="*/ 7287491 w 7712364"/>
                <a:gd name="connsiteY92" fmla="*/ 881541 h 1001614"/>
                <a:gd name="connsiteX93" fmla="*/ 7232073 w 7712364"/>
                <a:gd name="connsiteY93" fmla="*/ 918486 h 1001614"/>
                <a:gd name="connsiteX94" fmla="*/ 7176655 w 7712364"/>
                <a:gd name="connsiteY94" fmla="*/ 936959 h 1001614"/>
                <a:gd name="connsiteX95" fmla="*/ 7112000 w 7712364"/>
                <a:gd name="connsiteY95" fmla="*/ 973905 h 1001614"/>
                <a:gd name="connsiteX96" fmla="*/ 7075055 w 7712364"/>
                <a:gd name="connsiteY96" fmla="*/ 983141 h 1001614"/>
                <a:gd name="connsiteX97" fmla="*/ 7010400 w 7712364"/>
                <a:gd name="connsiteY97" fmla="*/ 1001614 h 1001614"/>
                <a:gd name="connsiteX98" fmla="*/ 6788728 w 7712364"/>
                <a:gd name="connsiteY98" fmla="*/ 992377 h 1001614"/>
                <a:gd name="connsiteX99" fmla="*/ 6724073 w 7712364"/>
                <a:gd name="connsiteY99" fmla="*/ 964668 h 1001614"/>
                <a:gd name="connsiteX100" fmla="*/ 6668655 w 7712364"/>
                <a:gd name="connsiteY100" fmla="*/ 955432 h 1001614"/>
                <a:gd name="connsiteX101" fmla="*/ 6511637 w 7712364"/>
                <a:gd name="connsiteY101" fmla="*/ 936959 h 1001614"/>
                <a:gd name="connsiteX102" fmla="*/ 6437746 w 7712364"/>
                <a:gd name="connsiteY102" fmla="*/ 918486 h 1001614"/>
                <a:gd name="connsiteX103" fmla="*/ 6400800 w 7712364"/>
                <a:gd name="connsiteY103" fmla="*/ 909250 h 1001614"/>
                <a:gd name="connsiteX104" fmla="*/ 6354618 w 7712364"/>
                <a:gd name="connsiteY104" fmla="*/ 900014 h 1001614"/>
                <a:gd name="connsiteX105" fmla="*/ 6289964 w 7712364"/>
                <a:gd name="connsiteY105" fmla="*/ 881541 h 1001614"/>
                <a:gd name="connsiteX106" fmla="*/ 6197600 w 7712364"/>
                <a:gd name="connsiteY106" fmla="*/ 863068 h 1001614"/>
                <a:gd name="connsiteX107" fmla="*/ 6022109 w 7712364"/>
                <a:gd name="connsiteY107" fmla="*/ 872305 h 1001614"/>
                <a:gd name="connsiteX108" fmla="*/ 5911273 w 7712364"/>
                <a:gd name="connsiteY108" fmla="*/ 890777 h 1001614"/>
                <a:gd name="connsiteX109" fmla="*/ 5809673 w 7712364"/>
                <a:gd name="connsiteY109" fmla="*/ 900014 h 1001614"/>
                <a:gd name="connsiteX110" fmla="*/ 5772728 w 7712364"/>
                <a:gd name="connsiteY110" fmla="*/ 909250 h 1001614"/>
                <a:gd name="connsiteX111" fmla="*/ 5726546 w 7712364"/>
                <a:gd name="connsiteY111" fmla="*/ 918486 h 1001614"/>
                <a:gd name="connsiteX112" fmla="*/ 5698837 w 7712364"/>
                <a:gd name="connsiteY112" fmla="*/ 927723 h 1001614"/>
                <a:gd name="connsiteX113" fmla="*/ 5578764 w 7712364"/>
                <a:gd name="connsiteY113" fmla="*/ 946196 h 1001614"/>
                <a:gd name="connsiteX114" fmla="*/ 5541818 w 7712364"/>
                <a:gd name="connsiteY114" fmla="*/ 955432 h 1001614"/>
                <a:gd name="connsiteX115" fmla="*/ 5495637 w 7712364"/>
                <a:gd name="connsiteY115" fmla="*/ 964668 h 1001614"/>
                <a:gd name="connsiteX116" fmla="*/ 5412509 w 7712364"/>
                <a:gd name="connsiteY116" fmla="*/ 955432 h 1001614"/>
                <a:gd name="connsiteX117" fmla="*/ 5384800 w 7712364"/>
                <a:gd name="connsiteY117" fmla="*/ 927723 h 1001614"/>
                <a:gd name="connsiteX118" fmla="*/ 5357091 w 7712364"/>
                <a:gd name="connsiteY118" fmla="*/ 918486 h 1001614"/>
                <a:gd name="connsiteX119" fmla="*/ 5329382 w 7712364"/>
                <a:gd name="connsiteY119" fmla="*/ 900014 h 1001614"/>
                <a:gd name="connsiteX120" fmla="*/ 5227782 w 7712364"/>
                <a:gd name="connsiteY120" fmla="*/ 872305 h 1001614"/>
                <a:gd name="connsiteX121" fmla="*/ 5181600 w 7712364"/>
                <a:gd name="connsiteY121" fmla="*/ 853832 h 1001614"/>
                <a:gd name="connsiteX122" fmla="*/ 4895273 w 7712364"/>
                <a:gd name="connsiteY122" fmla="*/ 853832 h 1001614"/>
                <a:gd name="connsiteX123" fmla="*/ 4784437 w 7712364"/>
                <a:gd name="connsiteY123" fmla="*/ 872305 h 1001614"/>
                <a:gd name="connsiteX124" fmla="*/ 4747491 w 7712364"/>
                <a:gd name="connsiteY124" fmla="*/ 890777 h 1001614"/>
                <a:gd name="connsiteX125" fmla="*/ 4701309 w 7712364"/>
                <a:gd name="connsiteY125" fmla="*/ 900014 h 1001614"/>
                <a:gd name="connsiteX126" fmla="*/ 4645891 w 7712364"/>
                <a:gd name="connsiteY126" fmla="*/ 918486 h 1001614"/>
                <a:gd name="connsiteX127" fmla="*/ 4618182 w 7712364"/>
                <a:gd name="connsiteY127" fmla="*/ 927723 h 1001614"/>
                <a:gd name="connsiteX128" fmla="*/ 4572000 w 7712364"/>
                <a:gd name="connsiteY128" fmla="*/ 936959 h 1001614"/>
                <a:gd name="connsiteX129" fmla="*/ 4516582 w 7712364"/>
                <a:gd name="connsiteY129" fmla="*/ 946196 h 1001614"/>
                <a:gd name="connsiteX130" fmla="*/ 4488873 w 7712364"/>
                <a:gd name="connsiteY130" fmla="*/ 955432 h 1001614"/>
                <a:gd name="connsiteX131" fmla="*/ 4322618 w 7712364"/>
                <a:gd name="connsiteY131" fmla="*/ 964668 h 1001614"/>
                <a:gd name="connsiteX132" fmla="*/ 4267200 w 7712364"/>
                <a:gd name="connsiteY132" fmla="*/ 983141 h 1001614"/>
                <a:gd name="connsiteX133" fmla="*/ 4239491 w 7712364"/>
                <a:gd name="connsiteY133" fmla="*/ 992377 h 1001614"/>
                <a:gd name="connsiteX134" fmla="*/ 4147128 w 7712364"/>
                <a:gd name="connsiteY134" fmla="*/ 946196 h 1001614"/>
                <a:gd name="connsiteX135" fmla="*/ 4119418 w 7712364"/>
                <a:gd name="connsiteY135" fmla="*/ 927723 h 1001614"/>
                <a:gd name="connsiteX136" fmla="*/ 4082473 w 7712364"/>
                <a:gd name="connsiteY136" fmla="*/ 918486 h 1001614"/>
                <a:gd name="connsiteX137" fmla="*/ 4027055 w 7712364"/>
                <a:gd name="connsiteY137" fmla="*/ 909250 h 1001614"/>
                <a:gd name="connsiteX138" fmla="*/ 3980873 w 7712364"/>
                <a:gd name="connsiteY138" fmla="*/ 900014 h 1001614"/>
                <a:gd name="connsiteX139" fmla="*/ 3592946 w 7712364"/>
                <a:gd name="connsiteY139" fmla="*/ 909250 h 1001614"/>
                <a:gd name="connsiteX140" fmla="*/ 3509818 w 7712364"/>
                <a:gd name="connsiteY140" fmla="*/ 927723 h 1001614"/>
                <a:gd name="connsiteX141" fmla="*/ 3352800 w 7712364"/>
                <a:gd name="connsiteY141" fmla="*/ 946196 h 1001614"/>
                <a:gd name="connsiteX142" fmla="*/ 3251200 w 7712364"/>
                <a:gd name="connsiteY142" fmla="*/ 964668 h 1001614"/>
                <a:gd name="connsiteX143" fmla="*/ 3214255 w 7712364"/>
                <a:gd name="connsiteY143" fmla="*/ 973905 h 1001614"/>
                <a:gd name="connsiteX144" fmla="*/ 2835564 w 7712364"/>
                <a:gd name="connsiteY144" fmla="*/ 964668 h 1001614"/>
                <a:gd name="connsiteX145" fmla="*/ 2789382 w 7712364"/>
                <a:gd name="connsiteY145" fmla="*/ 955432 h 1001614"/>
                <a:gd name="connsiteX146" fmla="*/ 2669309 w 7712364"/>
                <a:gd name="connsiteY146" fmla="*/ 936959 h 1001614"/>
                <a:gd name="connsiteX147" fmla="*/ 1985818 w 7712364"/>
                <a:gd name="connsiteY147" fmla="*/ 936959 h 1001614"/>
                <a:gd name="connsiteX148" fmla="*/ 1921164 w 7712364"/>
                <a:gd name="connsiteY148" fmla="*/ 955432 h 1001614"/>
                <a:gd name="connsiteX149" fmla="*/ 1828800 w 7712364"/>
                <a:gd name="connsiteY149" fmla="*/ 964668 h 1001614"/>
                <a:gd name="connsiteX150" fmla="*/ 1644073 w 7712364"/>
                <a:gd name="connsiteY150" fmla="*/ 964668 h 1001614"/>
                <a:gd name="connsiteX151" fmla="*/ 1616364 w 7712364"/>
                <a:gd name="connsiteY151" fmla="*/ 955432 h 1001614"/>
                <a:gd name="connsiteX152" fmla="*/ 1560946 w 7712364"/>
                <a:gd name="connsiteY152" fmla="*/ 946196 h 1001614"/>
                <a:gd name="connsiteX153" fmla="*/ 1533237 w 7712364"/>
                <a:gd name="connsiteY153" fmla="*/ 936959 h 1001614"/>
                <a:gd name="connsiteX154" fmla="*/ 1422400 w 7712364"/>
                <a:gd name="connsiteY154" fmla="*/ 918486 h 1001614"/>
                <a:gd name="connsiteX155" fmla="*/ 1293091 w 7712364"/>
                <a:gd name="connsiteY155" fmla="*/ 900014 h 1001614"/>
                <a:gd name="connsiteX156" fmla="*/ 1265382 w 7712364"/>
                <a:gd name="connsiteY156" fmla="*/ 890777 h 1001614"/>
                <a:gd name="connsiteX157" fmla="*/ 942109 w 7712364"/>
                <a:gd name="connsiteY157" fmla="*/ 909250 h 1001614"/>
                <a:gd name="connsiteX158" fmla="*/ 877455 w 7712364"/>
                <a:gd name="connsiteY158" fmla="*/ 927723 h 1001614"/>
                <a:gd name="connsiteX159" fmla="*/ 822037 w 7712364"/>
                <a:gd name="connsiteY159" fmla="*/ 936959 h 1001614"/>
                <a:gd name="connsiteX160" fmla="*/ 775855 w 7712364"/>
                <a:gd name="connsiteY160" fmla="*/ 955432 h 1001614"/>
                <a:gd name="connsiteX161" fmla="*/ 665018 w 7712364"/>
                <a:gd name="connsiteY161" fmla="*/ 973905 h 1001614"/>
                <a:gd name="connsiteX162" fmla="*/ 461818 w 7712364"/>
                <a:gd name="connsiteY162" fmla="*/ 964668 h 1001614"/>
                <a:gd name="connsiteX163" fmla="*/ 434109 w 7712364"/>
                <a:gd name="connsiteY163" fmla="*/ 955432 h 1001614"/>
                <a:gd name="connsiteX164" fmla="*/ 397164 w 7712364"/>
                <a:gd name="connsiteY164" fmla="*/ 946196 h 1001614"/>
                <a:gd name="connsiteX165" fmla="*/ 369455 w 7712364"/>
                <a:gd name="connsiteY165" fmla="*/ 927723 h 1001614"/>
                <a:gd name="connsiteX166" fmla="*/ 332509 w 7712364"/>
                <a:gd name="connsiteY166" fmla="*/ 918486 h 1001614"/>
                <a:gd name="connsiteX167" fmla="*/ 304800 w 7712364"/>
                <a:gd name="connsiteY167" fmla="*/ 909250 h 1001614"/>
                <a:gd name="connsiteX168" fmla="*/ 249382 w 7712364"/>
                <a:gd name="connsiteY168" fmla="*/ 872305 h 1001614"/>
                <a:gd name="connsiteX169" fmla="*/ 166255 w 7712364"/>
                <a:gd name="connsiteY169" fmla="*/ 853832 h 1001614"/>
                <a:gd name="connsiteX170" fmla="*/ 138546 w 7712364"/>
                <a:gd name="connsiteY170" fmla="*/ 844596 h 1001614"/>
                <a:gd name="connsiteX171" fmla="*/ 55418 w 7712364"/>
                <a:gd name="connsiteY171" fmla="*/ 826123 h 1001614"/>
                <a:gd name="connsiteX172" fmla="*/ 27709 w 7712364"/>
                <a:gd name="connsiteY172" fmla="*/ 807650 h 1001614"/>
                <a:gd name="connsiteX173" fmla="*/ 18473 w 7712364"/>
                <a:gd name="connsiteY173" fmla="*/ 779941 h 1001614"/>
                <a:gd name="connsiteX174" fmla="*/ 0 w 7712364"/>
                <a:gd name="connsiteY174" fmla="*/ 752232 h 1001614"/>
                <a:gd name="connsiteX175" fmla="*/ 9237 w 7712364"/>
                <a:gd name="connsiteY175" fmla="*/ 687577 h 1001614"/>
                <a:gd name="connsiteX176" fmla="*/ 46182 w 7712364"/>
                <a:gd name="connsiteY176" fmla="*/ 632159 h 1001614"/>
                <a:gd name="connsiteX177" fmla="*/ 83128 w 7712364"/>
                <a:gd name="connsiteY177" fmla="*/ 549032 h 1001614"/>
                <a:gd name="connsiteX178" fmla="*/ 110837 w 7712364"/>
                <a:gd name="connsiteY178" fmla="*/ 456668 h 1001614"/>
                <a:gd name="connsiteX179" fmla="*/ 101600 w 7712364"/>
                <a:gd name="connsiteY179" fmla="*/ 373541 h 1001614"/>
                <a:gd name="connsiteX180" fmla="*/ 83128 w 7712364"/>
                <a:gd name="connsiteY180" fmla="*/ 318123 h 1001614"/>
                <a:gd name="connsiteX181" fmla="*/ 73891 w 7712364"/>
                <a:gd name="connsiteY181" fmla="*/ 290414 h 1001614"/>
                <a:gd name="connsiteX182" fmla="*/ 64655 w 7712364"/>
                <a:gd name="connsiteY182" fmla="*/ 253468 h 1001614"/>
                <a:gd name="connsiteX183" fmla="*/ 46182 w 7712364"/>
                <a:gd name="connsiteY183" fmla="*/ 216523 h 1001614"/>
                <a:gd name="connsiteX184" fmla="*/ 73891 w 7712364"/>
                <a:gd name="connsiteY184" fmla="*/ 50268 h 1001614"/>
                <a:gd name="connsiteX185" fmla="*/ 73891 w 7712364"/>
                <a:gd name="connsiteY185" fmla="*/ 77977 h 1001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</a:cxnLst>
              <a:rect l="l" t="t" r="r" b="b"/>
              <a:pathLst>
                <a:path w="7712364" h="1001614">
                  <a:moveTo>
                    <a:pt x="73891" y="77977"/>
                  </a:moveTo>
                  <a:lnTo>
                    <a:pt x="73891" y="77977"/>
                  </a:lnTo>
                  <a:cubicBezTo>
                    <a:pt x="93103" y="70772"/>
                    <a:pt x="154385" y="44602"/>
                    <a:pt x="184728" y="41032"/>
                  </a:cubicBezTo>
                  <a:cubicBezTo>
                    <a:pt x="224595" y="36342"/>
                    <a:pt x="264776" y="34875"/>
                    <a:pt x="304800" y="31796"/>
                  </a:cubicBezTo>
                  <a:cubicBezTo>
                    <a:pt x="439233" y="-13018"/>
                    <a:pt x="338979" y="16895"/>
                    <a:pt x="674255" y="31796"/>
                  </a:cubicBezTo>
                  <a:cubicBezTo>
                    <a:pt x="699053" y="32898"/>
                    <a:pt x="723573" y="37522"/>
                    <a:pt x="748146" y="41032"/>
                  </a:cubicBezTo>
                  <a:cubicBezTo>
                    <a:pt x="779933" y="45573"/>
                    <a:pt x="809901" y="50323"/>
                    <a:pt x="840509" y="59505"/>
                  </a:cubicBezTo>
                  <a:cubicBezTo>
                    <a:pt x="973000" y="99252"/>
                    <a:pt x="807952" y="55982"/>
                    <a:pt x="969818" y="96450"/>
                  </a:cubicBezTo>
                  <a:cubicBezTo>
                    <a:pt x="979264" y="98811"/>
                    <a:pt x="987924" y="104085"/>
                    <a:pt x="997528" y="105686"/>
                  </a:cubicBezTo>
                  <a:cubicBezTo>
                    <a:pt x="1025028" y="110269"/>
                    <a:pt x="1052946" y="111844"/>
                    <a:pt x="1080655" y="114923"/>
                  </a:cubicBezTo>
                  <a:cubicBezTo>
                    <a:pt x="1092970" y="118002"/>
                    <a:pt x="1105394" y="120672"/>
                    <a:pt x="1117600" y="124159"/>
                  </a:cubicBezTo>
                  <a:cubicBezTo>
                    <a:pt x="1126961" y="126834"/>
                    <a:pt x="1135573" y="133396"/>
                    <a:pt x="1145309" y="133396"/>
                  </a:cubicBezTo>
                  <a:cubicBezTo>
                    <a:pt x="1290045" y="133396"/>
                    <a:pt x="1434715" y="127238"/>
                    <a:pt x="1579418" y="124159"/>
                  </a:cubicBezTo>
                  <a:cubicBezTo>
                    <a:pt x="1588655" y="121080"/>
                    <a:pt x="1597682" y="117284"/>
                    <a:pt x="1607128" y="114923"/>
                  </a:cubicBezTo>
                  <a:cubicBezTo>
                    <a:pt x="1654181" y="103160"/>
                    <a:pt x="1674839" y="103930"/>
                    <a:pt x="1727200" y="96450"/>
                  </a:cubicBezTo>
                  <a:cubicBezTo>
                    <a:pt x="1745739" y="93802"/>
                    <a:pt x="1764145" y="90293"/>
                    <a:pt x="1782618" y="87214"/>
                  </a:cubicBezTo>
                  <a:cubicBezTo>
                    <a:pt x="1875734" y="56174"/>
                    <a:pt x="1731308" y="103531"/>
                    <a:pt x="1847273" y="68741"/>
                  </a:cubicBezTo>
                  <a:cubicBezTo>
                    <a:pt x="1865924" y="63146"/>
                    <a:pt x="1884218" y="56426"/>
                    <a:pt x="1902691" y="50268"/>
                  </a:cubicBezTo>
                  <a:lnTo>
                    <a:pt x="1930400" y="41032"/>
                  </a:lnTo>
                  <a:cubicBezTo>
                    <a:pt x="1948166" y="35110"/>
                    <a:pt x="1967345" y="34875"/>
                    <a:pt x="1985818" y="31796"/>
                  </a:cubicBezTo>
                  <a:lnTo>
                    <a:pt x="2456873" y="41032"/>
                  </a:lnTo>
                  <a:cubicBezTo>
                    <a:pt x="2469559" y="41493"/>
                    <a:pt x="2481252" y="48473"/>
                    <a:pt x="2493818" y="50268"/>
                  </a:cubicBezTo>
                  <a:cubicBezTo>
                    <a:pt x="2524449" y="54644"/>
                    <a:pt x="2555394" y="56426"/>
                    <a:pt x="2586182" y="59505"/>
                  </a:cubicBezTo>
                  <a:cubicBezTo>
                    <a:pt x="2692248" y="86020"/>
                    <a:pt x="2561540" y="48944"/>
                    <a:pt x="2650837" y="87214"/>
                  </a:cubicBezTo>
                  <a:cubicBezTo>
                    <a:pt x="2662505" y="92214"/>
                    <a:pt x="2675828" y="92181"/>
                    <a:pt x="2687782" y="96450"/>
                  </a:cubicBezTo>
                  <a:cubicBezTo>
                    <a:pt x="2719010" y="107603"/>
                    <a:pt x="2748688" y="122910"/>
                    <a:pt x="2780146" y="133396"/>
                  </a:cubicBezTo>
                  <a:cubicBezTo>
                    <a:pt x="2789382" y="136475"/>
                    <a:pt x="2798410" y="140271"/>
                    <a:pt x="2807855" y="142632"/>
                  </a:cubicBezTo>
                  <a:cubicBezTo>
                    <a:pt x="2843865" y="151634"/>
                    <a:pt x="2882205" y="155892"/>
                    <a:pt x="2918691" y="161105"/>
                  </a:cubicBezTo>
                  <a:lnTo>
                    <a:pt x="3297382" y="151868"/>
                  </a:lnTo>
                  <a:cubicBezTo>
                    <a:pt x="3427534" y="146209"/>
                    <a:pt x="3278823" y="147272"/>
                    <a:pt x="3371273" y="124159"/>
                  </a:cubicBezTo>
                  <a:cubicBezTo>
                    <a:pt x="3398320" y="117397"/>
                    <a:pt x="3426691" y="118002"/>
                    <a:pt x="3454400" y="114923"/>
                  </a:cubicBezTo>
                  <a:lnTo>
                    <a:pt x="3509818" y="96450"/>
                  </a:lnTo>
                  <a:cubicBezTo>
                    <a:pt x="3520349" y="92939"/>
                    <a:pt x="3526818" y="80898"/>
                    <a:pt x="3537528" y="77977"/>
                  </a:cubicBezTo>
                  <a:cubicBezTo>
                    <a:pt x="3561475" y="71446"/>
                    <a:pt x="3586788" y="71820"/>
                    <a:pt x="3611418" y="68741"/>
                  </a:cubicBezTo>
                  <a:cubicBezTo>
                    <a:pt x="3695502" y="40715"/>
                    <a:pt x="3562698" y="83707"/>
                    <a:pt x="3685309" y="50268"/>
                  </a:cubicBezTo>
                  <a:cubicBezTo>
                    <a:pt x="3704095" y="45145"/>
                    <a:pt x="3722255" y="37953"/>
                    <a:pt x="3740728" y="31796"/>
                  </a:cubicBezTo>
                  <a:cubicBezTo>
                    <a:pt x="3770082" y="22012"/>
                    <a:pt x="3802303" y="25638"/>
                    <a:pt x="3833091" y="22559"/>
                  </a:cubicBezTo>
                  <a:cubicBezTo>
                    <a:pt x="3958439" y="-19222"/>
                    <a:pt x="3869481" y="6899"/>
                    <a:pt x="4174837" y="22559"/>
                  </a:cubicBezTo>
                  <a:cubicBezTo>
                    <a:pt x="4190515" y="23363"/>
                    <a:pt x="4205502" y="29409"/>
                    <a:pt x="4221018" y="31796"/>
                  </a:cubicBezTo>
                  <a:cubicBezTo>
                    <a:pt x="4245551" y="35570"/>
                    <a:pt x="4270362" y="37350"/>
                    <a:pt x="4294909" y="41032"/>
                  </a:cubicBezTo>
                  <a:cubicBezTo>
                    <a:pt x="4331950" y="46588"/>
                    <a:pt x="4405746" y="59505"/>
                    <a:pt x="4405746" y="59505"/>
                  </a:cubicBezTo>
                  <a:cubicBezTo>
                    <a:pt x="4432174" y="72719"/>
                    <a:pt x="4443224" y="80420"/>
                    <a:pt x="4470400" y="87214"/>
                  </a:cubicBezTo>
                  <a:cubicBezTo>
                    <a:pt x="4485630" y="91022"/>
                    <a:pt x="4501066" y="94063"/>
                    <a:pt x="4516582" y="96450"/>
                  </a:cubicBezTo>
                  <a:cubicBezTo>
                    <a:pt x="4600646" y="109382"/>
                    <a:pt x="4642856" y="108960"/>
                    <a:pt x="4738255" y="114923"/>
                  </a:cubicBezTo>
                  <a:cubicBezTo>
                    <a:pt x="4839855" y="111844"/>
                    <a:pt x="4941557" y="111172"/>
                    <a:pt x="5043055" y="105686"/>
                  </a:cubicBezTo>
                  <a:cubicBezTo>
                    <a:pt x="5055730" y="105001"/>
                    <a:pt x="5067794" y="99937"/>
                    <a:pt x="5080000" y="96450"/>
                  </a:cubicBezTo>
                  <a:cubicBezTo>
                    <a:pt x="5123324" y="84072"/>
                    <a:pt x="5095392" y="89854"/>
                    <a:pt x="5144655" y="68741"/>
                  </a:cubicBezTo>
                  <a:cubicBezTo>
                    <a:pt x="5153604" y="64906"/>
                    <a:pt x="5163003" y="62180"/>
                    <a:pt x="5172364" y="59505"/>
                  </a:cubicBezTo>
                  <a:cubicBezTo>
                    <a:pt x="5223273" y="44959"/>
                    <a:pt x="5225428" y="48477"/>
                    <a:pt x="5292437" y="41032"/>
                  </a:cubicBezTo>
                  <a:cubicBezTo>
                    <a:pt x="5331346" y="31305"/>
                    <a:pt x="5360034" y="22559"/>
                    <a:pt x="5403273" y="22559"/>
                  </a:cubicBezTo>
                  <a:cubicBezTo>
                    <a:pt x="5480304" y="22559"/>
                    <a:pt x="5557212" y="28717"/>
                    <a:pt x="5634182" y="31796"/>
                  </a:cubicBezTo>
                  <a:cubicBezTo>
                    <a:pt x="5658812" y="37953"/>
                    <a:pt x="5682940" y="46677"/>
                    <a:pt x="5708073" y="50268"/>
                  </a:cubicBezTo>
                  <a:cubicBezTo>
                    <a:pt x="5729625" y="53347"/>
                    <a:pt x="5751441" y="54943"/>
                    <a:pt x="5772728" y="59505"/>
                  </a:cubicBezTo>
                  <a:cubicBezTo>
                    <a:pt x="5794644" y="64201"/>
                    <a:pt x="5815542" y="72937"/>
                    <a:pt x="5837382" y="77977"/>
                  </a:cubicBezTo>
                  <a:cubicBezTo>
                    <a:pt x="5855630" y="82188"/>
                    <a:pt x="5874436" y="83541"/>
                    <a:pt x="5892800" y="87214"/>
                  </a:cubicBezTo>
                  <a:cubicBezTo>
                    <a:pt x="5905248" y="89704"/>
                    <a:pt x="5917256" y="94179"/>
                    <a:pt x="5929746" y="96450"/>
                  </a:cubicBezTo>
                  <a:cubicBezTo>
                    <a:pt x="5951165" y="100344"/>
                    <a:pt x="5972926" y="102107"/>
                    <a:pt x="5994400" y="105686"/>
                  </a:cubicBezTo>
                  <a:cubicBezTo>
                    <a:pt x="6109191" y="124818"/>
                    <a:pt x="5949536" y="105819"/>
                    <a:pt x="6132946" y="124159"/>
                  </a:cubicBezTo>
                  <a:cubicBezTo>
                    <a:pt x="6206906" y="120943"/>
                    <a:pt x="6324429" y="122808"/>
                    <a:pt x="6410037" y="105686"/>
                  </a:cubicBezTo>
                  <a:cubicBezTo>
                    <a:pt x="6419584" y="103777"/>
                    <a:pt x="6428385" y="99125"/>
                    <a:pt x="6437746" y="96450"/>
                  </a:cubicBezTo>
                  <a:cubicBezTo>
                    <a:pt x="6535454" y="68534"/>
                    <a:pt x="6398419" y="112638"/>
                    <a:pt x="6530109" y="68741"/>
                  </a:cubicBezTo>
                  <a:cubicBezTo>
                    <a:pt x="6539345" y="65662"/>
                    <a:pt x="6548142" y="60580"/>
                    <a:pt x="6557818" y="59505"/>
                  </a:cubicBezTo>
                  <a:lnTo>
                    <a:pt x="6640946" y="50268"/>
                  </a:lnTo>
                  <a:cubicBezTo>
                    <a:pt x="6729752" y="28067"/>
                    <a:pt x="6624387" y="52217"/>
                    <a:pt x="6797964" y="31796"/>
                  </a:cubicBezTo>
                  <a:cubicBezTo>
                    <a:pt x="6810571" y="30313"/>
                    <a:pt x="6822594" y="25638"/>
                    <a:pt x="6834909" y="22559"/>
                  </a:cubicBezTo>
                  <a:cubicBezTo>
                    <a:pt x="6865697" y="25638"/>
                    <a:pt x="6896861" y="26094"/>
                    <a:pt x="6927273" y="31796"/>
                  </a:cubicBezTo>
                  <a:cubicBezTo>
                    <a:pt x="6927289" y="31799"/>
                    <a:pt x="6996538" y="54884"/>
                    <a:pt x="7010400" y="59505"/>
                  </a:cubicBezTo>
                  <a:cubicBezTo>
                    <a:pt x="7025293" y="64470"/>
                    <a:pt x="7041352" y="64934"/>
                    <a:pt x="7056582" y="68741"/>
                  </a:cubicBezTo>
                  <a:cubicBezTo>
                    <a:pt x="7066027" y="71102"/>
                    <a:pt x="7074930" y="75302"/>
                    <a:pt x="7084291" y="77977"/>
                  </a:cubicBezTo>
                  <a:cubicBezTo>
                    <a:pt x="7096497" y="81464"/>
                    <a:pt x="7108922" y="84135"/>
                    <a:pt x="7121237" y="87214"/>
                  </a:cubicBezTo>
                  <a:cubicBezTo>
                    <a:pt x="7130473" y="93371"/>
                    <a:pt x="7138802" y="101178"/>
                    <a:pt x="7148946" y="105686"/>
                  </a:cubicBezTo>
                  <a:cubicBezTo>
                    <a:pt x="7192858" y="125202"/>
                    <a:pt x="7213311" y="125650"/>
                    <a:pt x="7259782" y="133396"/>
                  </a:cubicBezTo>
                  <a:cubicBezTo>
                    <a:pt x="7293649" y="130317"/>
                    <a:pt x="7327638" y="128377"/>
                    <a:pt x="7361382" y="124159"/>
                  </a:cubicBezTo>
                  <a:cubicBezTo>
                    <a:pt x="7452646" y="112751"/>
                    <a:pt x="7370633" y="120051"/>
                    <a:pt x="7435273" y="105686"/>
                  </a:cubicBezTo>
                  <a:cubicBezTo>
                    <a:pt x="7532816" y="84009"/>
                    <a:pt x="7456018" y="108007"/>
                    <a:pt x="7518400" y="87214"/>
                  </a:cubicBezTo>
                  <a:cubicBezTo>
                    <a:pt x="7543186" y="92171"/>
                    <a:pt x="7599910" y="101529"/>
                    <a:pt x="7620000" y="114923"/>
                  </a:cubicBezTo>
                  <a:lnTo>
                    <a:pt x="7647709" y="133396"/>
                  </a:lnTo>
                  <a:cubicBezTo>
                    <a:pt x="7653867" y="142632"/>
                    <a:pt x="7666182" y="150004"/>
                    <a:pt x="7666182" y="161105"/>
                  </a:cubicBezTo>
                  <a:cubicBezTo>
                    <a:pt x="7666182" y="192502"/>
                    <a:pt x="7654769" y="222875"/>
                    <a:pt x="7647709" y="253468"/>
                  </a:cubicBezTo>
                  <a:cubicBezTo>
                    <a:pt x="7645520" y="262955"/>
                    <a:pt x="7643201" y="272666"/>
                    <a:pt x="7638473" y="281177"/>
                  </a:cubicBezTo>
                  <a:cubicBezTo>
                    <a:pt x="7627691" y="300585"/>
                    <a:pt x="7613843" y="318123"/>
                    <a:pt x="7601528" y="336596"/>
                  </a:cubicBezTo>
                  <a:lnTo>
                    <a:pt x="7583055" y="364305"/>
                  </a:lnTo>
                  <a:cubicBezTo>
                    <a:pt x="7586134" y="413565"/>
                    <a:pt x="7587124" y="463001"/>
                    <a:pt x="7592291" y="512086"/>
                  </a:cubicBezTo>
                  <a:cubicBezTo>
                    <a:pt x="7593310" y="521769"/>
                    <a:pt x="7596127" y="531695"/>
                    <a:pt x="7601528" y="539796"/>
                  </a:cubicBezTo>
                  <a:cubicBezTo>
                    <a:pt x="7608774" y="550664"/>
                    <a:pt x="7621218" y="557194"/>
                    <a:pt x="7629237" y="567505"/>
                  </a:cubicBezTo>
                  <a:cubicBezTo>
                    <a:pt x="7642867" y="585030"/>
                    <a:pt x="7653867" y="604450"/>
                    <a:pt x="7666182" y="622923"/>
                  </a:cubicBezTo>
                  <a:lnTo>
                    <a:pt x="7684655" y="650632"/>
                  </a:lnTo>
                  <a:lnTo>
                    <a:pt x="7703128" y="706050"/>
                  </a:lnTo>
                  <a:lnTo>
                    <a:pt x="7712364" y="733759"/>
                  </a:lnTo>
                  <a:cubicBezTo>
                    <a:pt x="7709285" y="770705"/>
                    <a:pt x="7713313" y="808949"/>
                    <a:pt x="7703128" y="844596"/>
                  </a:cubicBezTo>
                  <a:cubicBezTo>
                    <a:pt x="7700078" y="855270"/>
                    <a:pt x="7685562" y="858560"/>
                    <a:pt x="7675418" y="863068"/>
                  </a:cubicBezTo>
                  <a:cubicBezTo>
                    <a:pt x="7657624" y="870976"/>
                    <a:pt x="7620000" y="881541"/>
                    <a:pt x="7620000" y="881541"/>
                  </a:cubicBezTo>
                  <a:cubicBezTo>
                    <a:pt x="7560398" y="878832"/>
                    <a:pt x="7365400" y="862064"/>
                    <a:pt x="7287491" y="881541"/>
                  </a:cubicBezTo>
                  <a:cubicBezTo>
                    <a:pt x="7265953" y="886926"/>
                    <a:pt x="7250546" y="906171"/>
                    <a:pt x="7232073" y="918486"/>
                  </a:cubicBezTo>
                  <a:cubicBezTo>
                    <a:pt x="7215871" y="929287"/>
                    <a:pt x="7195128" y="930801"/>
                    <a:pt x="7176655" y="936959"/>
                  </a:cubicBezTo>
                  <a:cubicBezTo>
                    <a:pt x="7090353" y="965727"/>
                    <a:pt x="7182952" y="943497"/>
                    <a:pt x="7112000" y="973905"/>
                  </a:cubicBezTo>
                  <a:cubicBezTo>
                    <a:pt x="7100332" y="978905"/>
                    <a:pt x="7087261" y="979654"/>
                    <a:pt x="7075055" y="983141"/>
                  </a:cubicBezTo>
                  <a:cubicBezTo>
                    <a:pt x="6982271" y="1009650"/>
                    <a:pt x="7125939" y="972728"/>
                    <a:pt x="7010400" y="1001614"/>
                  </a:cubicBezTo>
                  <a:cubicBezTo>
                    <a:pt x="6936509" y="998535"/>
                    <a:pt x="6862481" y="997840"/>
                    <a:pt x="6788728" y="992377"/>
                  </a:cubicBezTo>
                  <a:cubicBezTo>
                    <a:pt x="6766159" y="990705"/>
                    <a:pt x="6743984" y="970641"/>
                    <a:pt x="6724073" y="964668"/>
                  </a:cubicBezTo>
                  <a:cubicBezTo>
                    <a:pt x="6706135" y="959287"/>
                    <a:pt x="6687194" y="958080"/>
                    <a:pt x="6668655" y="955432"/>
                  </a:cubicBezTo>
                  <a:cubicBezTo>
                    <a:pt x="6624248" y="949088"/>
                    <a:pt x="6555247" y="941805"/>
                    <a:pt x="6511637" y="936959"/>
                  </a:cubicBezTo>
                  <a:lnTo>
                    <a:pt x="6437746" y="918486"/>
                  </a:lnTo>
                  <a:cubicBezTo>
                    <a:pt x="6425431" y="915407"/>
                    <a:pt x="6413248" y="911739"/>
                    <a:pt x="6400800" y="909250"/>
                  </a:cubicBezTo>
                  <a:cubicBezTo>
                    <a:pt x="6385406" y="906171"/>
                    <a:pt x="6369848" y="903822"/>
                    <a:pt x="6354618" y="900014"/>
                  </a:cubicBezTo>
                  <a:cubicBezTo>
                    <a:pt x="6257671" y="875777"/>
                    <a:pt x="6410927" y="907462"/>
                    <a:pt x="6289964" y="881541"/>
                  </a:cubicBezTo>
                  <a:cubicBezTo>
                    <a:pt x="6259263" y="874962"/>
                    <a:pt x="6197600" y="863068"/>
                    <a:pt x="6197600" y="863068"/>
                  </a:cubicBezTo>
                  <a:cubicBezTo>
                    <a:pt x="6139103" y="866147"/>
                    <a:pt x="6080514" y="867812"/>
                    <a:pt x="6022109" y="872305"/>
                  </a:cubicBezTo>
                  <a:cubicBezTo>
                    <a:pt x="5905820" y="881250"/>
                    <a:pt x="6004830" y="879082"/>
                    <a:pt x="5911273" y="890777"/>
                  </a:cubicBezTo>
                  <a:cubicBezTo>
                    <a:pt x="5877529" y="894995"/>
                    <a:pt x="5843540" y="896935"/>
                    <a:pt x="5809673" y="900014"/>
                  </a:cubicBezTo>
                  <a:cubicBezTo>
                    <a:pt x="5797358" y="903093"/>
                    <a:pt x="5785120" y="906496"/>
                    <a:pt x="5772728" y="909250"/>
                  </a:cubicBezTo>
                  <a:cubicBezTo>
                    <a:pt x="5757403" y="912655"/>
                    <a:pt x="5741776" y="914678"/>
                    <a:pt x="5726546" y="918486"/>
                  </a:cubicBezTo>
                  <a:cubicBezTo>
                    <a:pt x="5717101" y="920847"/>
                    <a:pt x="5708341" y="925611"/>
                    <a:pt x="5698837" y="927723"/>
                  </a:cubicBezTo>
                  <a:cubicBezTo>
                    <a:pt x="5658696" y="936643"/>
                    <a:pt x="5619235" y="938838"/>
                    <a:pt x="5578764" y="946196"/>
                  </a:cubicBezTo>
                  <a:cubicBezTo>
                    <a:pt x="5566274" y="948467"/>
                    <a:pt x="5554210" y="952678"/>
                    <a:pt x="5541818" y="955432"/>
                  </a:cubicBezTo>
                  <a:cubicBezTo>
                    <a:pt x="5526493" y="958837"/>
                    <a:pt x="5511031" y="961589"/>
                    <a:pt x="5495637" y="964668"/>
                  </a:cubicBezTo>
                  <a:cubicBezTo>
                    <a:pt x="5467928" y="961589"/>
                    <a:pt x="5438958" y="964248"/>
                    <a:pt x="5412509" y="955432"/>
                  </a:cubicBezTo>
                  <a:cubicBezTo>
                    <a:pt x="5400117" y="951301"/>
                    <a:pt x="5395668" y="934969"/>
                    <a:pt x="5384800" y="927723"/>
                  </a:cubicBezTo>
                  <a:cubicBezTo>
                    <a:pt x="5376699" y="922322"/>
                    <a:pt x="5365799" y="922840"/>
                    <a:pt x="5357091" y="918486"/>
                  </a:cubicBezTo>
                  <a:cubicBezTo>
                    <a:pt x="5347162" y="913522"/>
                    <a:pt x="5339526" y="904522"/>
                    <a:pt x="5329382" y="900014"/>
                  </a:cubicBezTo>
                  <a:cubicBezTo>
                    <a:pt x="5291027" y="882967"/>
                    <a:pt x="5267294" y="880207"/>
                    <a:pt x="5227782" y="872305"/>
                  </a:cubicBezTo>
                  <a:cubicBezTo>
                    <a:pt x="5212388" y="866147"/>
                    <a:pt x="5197329" y="859075"/>
                    <a:pt x="5181600" y="853832"/>
                  </a:cubicBezTo>
                  <a:cubicBezTo>
                    <a:pt x="5090427" y="823441"/>
                    <a:pt x="4983864" y="850551"/>
                    <a:pt x="4895273" y="853832"/>
                  </a:cubicBezTo>
                  <a:cubicBezTo>
                    <a:pt x="4880619" y="855925"/>
                    <a:pt x="4804703" y="865550"/>
                    <a:pt x="4784437" y="872305"/>
                  </a:cubicBezTo>
                  <a:cubicBezTo>
                    <a:pt x="4771375" y="876659"/>
                    <a:pt x="4760553" y="886423"/>
                    <a:pt x="4747491" y="890777"/>
                  </a:cubicBezTo>
                  <a:cubicBezTo>
                    <a:pt x="4732598" y="895741"/>
                    <a:pt x="4716455" y="895883"/>
                    <a:pt x="4701309" y="900014"/>
                  </a:cubicBezTo>
                  <a:cubicBezTo>
                    <a:pt x="4682523" y="905137"/>
                    <a:pt x="4664364" y="912328"/>
                    <a:pt x="4645891" y="918486"/>
                  </a:cubicBezTo>
                  <a:cubicBezTo>
                    <a:pt x="4636655" y="921565"/>
                    <a:pt x="4627729" y="925814"/>
                    <a:pt x="4618182" y="927723"/>
                  </a:cubicBezTo>
                  <a:lnTo>
                    <a:pt x="4572000" y="936959"/>
                  </a:lnTo>
                  <a:cubicBezTo>
                    <a:pt x="4553575" y="940309"/>
                    <a:pt x="4534864" y="942133"/>
                    <a:pt x="4516582" y="946196"/>
                  </a:cubicBezTo>
                  <a:cubicBezTo>
                    <a:pt x="4507078" y="948308"/>
                    <a:pt x="4498565" y="954509"/>
                    <a:pt x="4488873" y="955432"/>
                  </a:cubicBezTo>
                  <a:cubicBezTo>
                    <a:pt x="4433619" y="960694"/>
                    <a:pt x="4378036" y="961589"/>
                    <a:pt x="4322618" y="964668"/>
                  </a:cubicBezTo>
                  <a:lnTo>
                    <a:pt x="4267200" y="983141"/>
                  </a:lnTo>
                  <a:lnTo>
                    <a:pt x="4239491" y="992377"/>
                  </a:lnTo>
                  <a:cubicBezTo>
                    <a:pt x="4181007" y="977756"/>
                    <a:pt x="4213108" y="990182"/>
                    <a:pt x="4147128" y="946196"/>
                  </a:cubicBezTo>
                  <a:cubicBezTo>
                    <a:pt x="4137891" y="940038"/>
                    <a:pt x="4130188" y="930416"/>
                    <a:pt x="4119418" y="927723"/>
                  </a:cubicBezTo>
                  <a:cubicBezTo>
                    <a:pt x="4107103" y="924644"/>
                    <a:pt x="4094921" y="920976"/>
                    <a:pt x="4082473" y="918486"/>
                  </a:cubicBezTo>
                  <a:cubicBezTo>
                    <a:pt x="4064109" y="914813"/>
                    <a:pt x="4045480" y="912600"/>
                    <a:pt x="4027055" y="909250"/>
                  </a:cubicBezTo>
                  <a:cubicBezTo>
                    <a:pt x="4011609" y="906442"/>
                    <a:pt x="3996267" y="903093"/>
                    <a:pt x="3980873" y="900014"/>
                  </a:cubicBezTo>
                  <a:lnTo>
                    <a:pt x="3592946" y="909250"/>
                  </a:lnTo>
                  <a:cubicBezTo>
                    <a:pt x="3505590" y="912890"/>
                    <a:pt x="3566906" y="916305"/>
                    <a:pt x="3509818" y="927723"/>
                  </a:cubicBezTo>
                  <a:cubicBezTo>
                    <a:pt x="3468990" y="935889"/>
                    <a:pt x="3389427" y="942533"/>
                    <a:pt x="3352800" y="946196"/>
                  </a:cubicBezTo>
                  <a:cubicBezTo>
                    <a:pt x="3293348" y="966013"/>
                    <a:pt x="3355646" y="947260"/>
                    <a:pt x="3251200" y="964668"/>
                  </a:cubicBezTo>
                  <a:cubicBezTo>
                    <a:pt x="3238679" y="966755"/>
                    <a:pt x="3226570" y="970826"/>
                    <a:pt x="3214255" y="973905"/>
                  </a:cubicBezTo>
                  <a:lnTo>
                    <a:pt x="2835564" y="964668"/>
                  </a:lnTo>
                  <a:cubicBezTo>
                    <a:pt x="2819880" y="963986"/>
                    <a:pt x="2804828" y="958240"/>
                    <a:pt x="2789382" y="955432"/>
                  </a:cubicBezTo>
                  <a:cubicBezTo>
                    <a:pt x="2742402" y="946891"/>
                    <a:pt x="2717730" y="943877"/>
                    <a:pt x="2669309" y="936959"/>
                  </a:cubicBezTo>
                  <a:cubicBezTo>
                    <a:pt x="2435238" y="858938"/>
                    <a:pt x="2628072" y="919832"/>
                    <a:pt x="1985818" y="936959"/>
                  </a:cubicBezTo>
                  <a:cubicBezTo>
                    <a:pt x="1947754" y="937974"/>
                    <a:pt x="1954530" y="950299"/>
                    <a:pt x="1921164" y="955432"/>
                  </a:cubicBezTo>
                  <a:cubicBezTo>
                    <a:pt x="1890582" y="960137"/>
                    <a:pt x="1859588" y="961589"/>
                    <a:pt x="1828800" y="964668"/>
                  </a:cubicBezTo>
                  <a:cubicBezTo>
                    <a:pt x="1748939" y="984635"/>
                    <a:pt x="1785213" y="979525"/>
                    <a:pt x="1644073" y="964668"/>
                  </a:cubicBezTo>
                  <a:cubicBezTo>
                    <a:pt x="1634391" y="963649"/>
                    <a:pt x="1625868" y="957544"/>
                    <a:pt x="1616364" y="955432"/>
                  </a:cubicBezTo>
                  <a:cubicBezTo>
                    <a:pt x="1598082" y="951370"/>
                    <a:pt x="1579419" y="949275"/>
                    <a:pt x="1560946" y="946196"/>
                  </a:cubicBezTo>
                  <a:cubicBezTo>
                    <a:pt x="1551710" y="943117"/>
                    <a:pt x="1542682" y="939320"/>
                    <a:pt x="1533237" y="936959"/>
                  </a:cubicBezTo>
                  <a:cubicBezTo>
                    <a:pt x="1494226" y="927206"/>
                    <a:pt x="1463048" y="924740"/>
                    <a:pt x="1422400" y="918486"/>
                  </a:cubicBezTo>
                  <a:cubicBezTo>
                    <a:pt x="1307016" y="900734"/>
                    <a:pt x="1432593" y="917451"/>
                    <a:pt x="1293091" y="900014"/>
                  </a:cubicBezTo>
                  <a:cubicBezTo>
                    <a:pt x="1283855" y="896935"/>
                    <a:pt x="1275118" y="890777"/>
                    <a:pt x="1265382" y="890777"/>
                  </a:cubicBezTo>
                  <a:cubicBezTo>
                    <a:pt x="1072444" y="890777"/>
                    <a:pt x="1074297" y="892727"/>
                    <a:pt x="942109" y="909250"/>
                  </a:cubicBezTo>
                  <a:cubicBezTo>
                    <a:pt x="915706" y="918051"/>
                    <a:pt x="906441" y="921926"/>
                    <a:pt x="877455" y="927723"/>
                  </a:cubicBezTo>
                  <a:cubicBezTo>
                    <a:pt x="859091" y="931396"/>
                    <a:pt x="840510" y="933880"/>
                    <a:pt x="822037" y="936959"/>
                  </a:cubicBezTo>
                  <a:cubicBezTo>
                    <a:pt x="806643" y="943117"/>
                    <a:pt x="791584" y="950189"/>
                    <a:pt x="775855" y="955432"/>
                  </a:cubicBezTo>
                  <a:cubicBezTo>
                    <a:pt x="739243" y="967636"/>
                    <a:pt x="703765" y="969061"/>
                    <a:pt x="665018" y="973905"/>
                  </a:cubicBezTo>
                  <a:cubicBezTo>
                    <a:pt x="597285" y="970826"/>
                    <a:pt x="529405" y="970075"/>
                    <a:pt x="461818" y="964668"/>
                  </a:cubicBezTo>
                  <a:cubicBezTo>
                    <a:pt x="452113" y="963892"/>
                    <a:pt x="443470" y="958107"/>
                    <a:pt x="434109" y="955432"/>
                  </a:cubicBezTo>
                  <a:cubicBezTo>
                    <a:pt x="421903" y="951945"/>
                    <a:pt x="409479" y="949275"/>
                    <a:pt x="397164" y="946196"/>
                  </a:cubicBezTo>
                  <a:cubicBezTo>
                    <a:pt x="387928" y="940038"/>
                    <a:pt x="379658" y="932096"/>
                    <a:pt x="369455" y="927723"/>
                  </a:cubicBezTo>
                  <a:cubicBezTo>
                    <a:pt x="357787" y="922722"/>
                    <a:pt x="344715" y="921973"/>
                    <a:pt x="332509" y="918486"/>
                  </a:cubicBezTo>
                  <a:cubicBezTo>
                    <a:pt x="323148" y="915811"/>
                    <a:pt x="314036" y="912329"/>
                    <a:pt x="304800" y="909250"/>
                  </a:cubicBezTo>
                  <a:lnTo>
                    <a:pt x="249382" y="872305"/>
                  </a:lnTo>
                  <a:cubicBezTo>
                    <a:pt x="233785" y="861907"/>
                    <a:pt x="173806" y="855510"/>
                    <a:pt x="166255" y="853832"/>
                  </a:cubicBezTo>
                  <a:cubicBezTo>
                    <a:pt x="156751" y="851720"/>
                    <a:pt x="148050" y="846708"/>
                    <a:pt x="138546" y="844596"/>
                  </a:cubicBezTo>
                  <a:cubicBezTo>
                    <a:pt x="41010" y="822921"/>
                    <a:pt x="117798" y="846915"/>
                    <a:pt x="55418" y="826123"/>
                  </a:cubicBezTo>
                  <a:cubicBezTo>
                    <a:pt x="46182" y="819965"/>
                    <a:pt x="34644" y="816318"/>
                    <a:pt x="27709" y="807650"/>
                  </a:cubicBezTo>
                  <a:cubicBezTo>
                    <a:pt x="21627" y="800047"/>
                    <a:pt x="22827" y="788649"/>
                    <a:pt x="18473" y="779941"/>
                  </a:cubicBezTo>
                  <a:cubicBezTo>
                    <a:pt x="13509" y="770012"/>
                    <a:pt x="6158" y="761468"/>
                    <a:pt x="0" y="752232"/>
                  </a:cubicBezTo>
                  <a:cubicBezTo>
                    <a:pt x="3079" y="730680"/>
                    <a:pt x="1422" y="707896"/>
                    <a:pt x="9237" y="687577"/>
                  </a:cubicBezTo>
                  <a:cubicBezTo>
                    <a:pt x="17207" y="666855"/>
                    <a:pt x="46182" y="632159"/>
                    <a:pt x="46182" y="632159"/>
                  </a:cubicBezTo>
                  <a:cubicBezTo>
                    <a:pt x="68165" y="566210"/>
                    <a:pt x="53854" y="592943"/>
                    <a:pt x="83128" y="549032"/>
                  </a:cubicBezTo>
                  <a:cubicBezTo>
                    <a:pt x="105614" y="481571"/>
                    <a:pt x="96877" y="512504"/>
                    <a:pt x="110837" y="456668"/>
                  </a:cubicBezTo>
                  <a:cubicBezTo>
                    <a:pt x="107758" y="428959"/>
                    <a:pt x="107068" y="400879"/>
                    <a:pt x="101600" y="373541"/>
                  </a:cubicBezTo>
                  <a:cubicBezTo>
                    <a:pt x="97781" y="354447"/>
                    <a:pt x="89286" y="336596"/>
                    <a:pt x="83128" y="318123"/>
                  </a:cubicBezTo>
                  <a:cubicBezTo>
                    <a:pt x="80049" y="308887"/>
                    <a:pt x="76252" y="299859"/>
                    <a:pt x="73891" y="290414"/>
                  </a:cubicBezTo>
                  <a:cubicBezTo>
                    <a:pt x="70812" y="278099"/>
                    <a:pt x="69112" y="265354"/>
                    <a:pt x="64655" y="253468"/>
                  </a:cubicBezTo>
                  <a:cubicBezTo>
                    <a:pt x="59821" y="240576"/>
                    <a:pt x="52340" y="228838"/>
                    <a:pt x="46182" y="216523"/>
                  </a:cubicBezTo>
                  <a:cubicBezTo>
                    <a:pt x="49583" y="165510"/>
                    <a:pt x="31320" y="92838"/>
                    <a:pt x="73891" y="50268"/>
                  </a:cubicBezTo>
                  <a:lnTo>
                    <a:pt x="73891" y="77977"/>
                  </a:lnTo>
                  <a:close/>
                </a:path>
              </a:pathLst>
            </a:custGeom>
            <a:solidFill>
              <a:srgbClr val="EFEC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8C25314-5E88-D84B-BEB1-A67A08D7F7BA}"/>
                </a:ext>
              </a:extLst>
            </p:cNvPr>
            <p:cNvSpPr/>
            <p:nvPr/>
          </p:nvSpPr>
          <p:spPr>
            <a:xfrm>
              <a:off x="971600" y="4041102"/>
              <a:ext cx="7381328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altLang="fr-FR" i="1" dirty="0"/>
                <a:t>Art.2.1. </a:t>
              </a:r>
              <a:r>
                <a:rPr lang="en-US" dirty="0"/>
                <a:t> </a:t>
              </a:r>
              <a:r>
                <a:rPr lang="en-US" i="1" dirty="0"/>
                <a:t>Each Member </a:t>
              </a:r>
              <a:r>
                <a:rPr lang="en-US" b="1" i="1" dirty="0"/>
                <a:t>shall,</a:t>
              </a:r>
              <a:r>
                <a:rPr lang="en-US" i="1" dirty="0"/>
                <a:t> </a:t>
              </a:r>
              <a:r>
                <a:rPr lang="en-US" b="1" i="1" dirty="0"/>
                <a:t>to the extent practicable and in a manner consistent with its domestic law and legal system</a:t>
              </a:r>
              <a:r>
                <a:rPr lang="en-US" i="1" dirty="0"/>
                <a:t>, provide </a:t>
              </a:r>
              <a:r>
                <a:rPr lang="en-US" b="1" i="1" dirty="0"/>
                <a:t>opportunities and an appropriate time period to </a:t>
              </a:r>
              <a:r>
                <a:rPr lang="en-US" b="1" i="1" dirty="0">
                  <a:solidFill>
                    <a:srgbClr val="FF0000"/>
                  </a:solidFill>
                </a:rPr>
                <a:t>traders and other interested parties</a:t>
              </a:r>
              <a:r>
                <a:rPr lang="en-US" b="1" i="1" dirty="0"/>
                <a:t> </a:t>
              </a:r>
              <a:r>
                <a:rPr lang="en-US" b="1" i="1" dirty="0">
                  <a:solidFill>
                    <a:srgbClr val="FF0000"/>
                  </a:solidFill>
                </a:rPr>
                <a:t>to comment </a:t>
              </a:r>
              <a:r>
                <a:rPr lang="en-US" i="1" dirty="0"/>
                <a:t>on the proposed introduction or amendment of laws and regulations of general application </a:t>
              </a:r>
              <a:endParaRPr lang="en-GB" altLang="fr-FR" i="1" dirty="0"/>
            </a:p>
            <a:p>
              <a:endParaRPr lang="en-GB" altLang="fr-FR" i="1" dirty="0"/>
            </a:p>
            <a:p>
              <a:r>
                <a:rPr lang="en-GB" altLang="fr-FR" i="1" dirty="0"/>
                <a:t>Art. 2.2.</a:t>
              </a:r>
              <a:r>
                <a:rPr lang="en-US" dirty="0">
                  <a:solidFill>
                    <a:srgbClr val="333333"/>
                  </a:solidFill>
                  <a:latin typeface="Open Sans"/>
                </a:rPr>
                <a:t> </a:t>
              </a:r>
              <a:r>
                <a:rPr lang="en-US" i="1" dirty="0"/>
                <a:t>Each Member </a:t>
              </a:r>
              <a:r>
                <a:rPr lang="en-US" b="1" i="1" dirty="0"/>
                <a:t>shall,</a:t>
              </a:r>
              <a:r>
                <a:rPr lang="en-US" i="1" dirty="0"/>
                <a:t> as appropriate, provide for </a:t>
              </a:r>
              <a:r>
                <a:rPr lang="en-US" b="1" i="1" dirty="0">
                  <a:solidFill>
                    <a:srgbClr val="FF0000"/>
                  </a:solidFill>
                </a:rPr>
                <a:t>regular consultations </a:t>
              </a:r>
              <a:r>
                <a:rPr lang="en-US" i="1" dirty="0"/>
                <a:t>between its border agencies and </a:t>
              </a:r>
              <a:r>
                <a:rPr lang="en-US" b="1" i="1" dirty="0">
                  <a:solidFill>
                    <a:srgbClr val="FF0000"/>
                  </a:solidFill>
                </a:rPr>
                <a:t>traders</a:t>
              </a:r>
              <a:r>
                <a:rPr lang="en-US" i="1" dirty="0"/>
                <a:t> or other stakeholders located within its territory.</a:t>
              </a:r>
              <a:r>
                <a:rPr lang="en-GB" i="1" dirty="0"/>
                <a:t>.</a:t>
              </a:r>
              <a:endParaRPr lang="en-US" i="1" dirty="0"/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9BC354A5-A909-C840-9DA9-ABE452D039EC}"/>
              </a:ext>
            </a:extLst>
          </p:cNvPr>
          <p:cNvSpPr txBox="1">
            <a:spLocks/>
          </p:cNvSpPr>
          <p:nvPr/>
        </p:nvSpPr>
        <p:spPr>
          <a:xfrm>
            <a:off x="739261" y="3028918"/>
            <a:ext cx="8188198" cy="552471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ea typeface="ＭＳ Ｐゴシック" charset="0"/>
                <a:cs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ea typeface="ＭＳ Ｐゴシック" charset="0"/>
                <a:cs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ea typeface="ＭＳ Ｐゴシック" charset="0"/>
                <a:cs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ea typeface="ＭＳ Ｐゴシック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cs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cs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cs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cs typeface="Arial" pitchFamily="34" charset="0"/>
              </a:defRPr>
            </a:lvl9pPr>
          </a:lstStyle>
          <a:p>
            <a:r>
              <a:rPr lang="en-GB" kern="0" dirty="0"/>
              <a:t>WTO TFA Art. 2</a:t>
            </a:r>
          </a:p>
        </p:txBody>
      </p:sp>
    </p:spTree>
    <p:extLst>
      <p:ext uri="{BB962C8B-B14F-4D97-AF65-F5344CB8AC3E}">
        <p14:creationId xmlns:p14="http://schemas.microsoft.com/office/powerpoint/2010/main" val="1469273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3">
            <a:extLst>
              <a:ext uri="{FF2B5EF4-FFF2-40B4-BE49-F238E27FC236}">
                <a16:creationId xmlns:a16="http://schemas.microsoft.com/office/drawing/2014/main" id="{BF636456-3849-4117-BD4F-DFA3720CFDCC}"/>
              </a:ext>
            </a:extLst>
          </p:cNvPr>
          <p:cNvSpPr txBox="1">
            <a:spLocks/>
          </p:cNvSpPr>
          <p:nvPr/>
        </p:nvSpPr>
        <p:spPr>
          <a:xfrm>
            <a:off x="1376517" y="2147408"/>
            <a:ext cx="9509760" cy="339444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–"/>
              <a:defRPr sz="22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•"/>
              <a:defRPr sz="22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Clr>
                <a:srgbClr val="FCBC02"/>
              </a:buClr>
            </a:pPr>
            <a:endParaRPr lang="en-US" kern="0" dirty="0">
              <a:latin typeface="HelveticaNeueLT Std Cn" panose="020B0506030502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063CDB-C2FF-4755-9754-802EE8989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295" y="362368"/>
            <a:ext cx="11745311" cy="1143000"/>
          </a:xfrm>
        </p:spPr>
        <p:txBody>
          <a:bodyPr/>
          <a:lstStyle/>
          <a:p>
            <a:r>
              <a:rPr lang="en-US" sz="3200" dirty="0">
                <a:latin typeface="Arial" pitchFamily="4" charset="0"/>
                <a:ea typeface="ＭＳ Ｐゴシック" pitchFamily="4" charset="-128"/>
              </a:rPr>
              <a:t>What does the private sector want from trade facilitation? </a:t>
            </a:r>
            <a:endParaRPr lang="x-none" sz="3200" dirty="0">
              <a:latin typeface="Arial" pitchFamily="4" charset="0"/>
              <a:ea typeface="ＭＳ Ｐゴシック" pitchFamily="4" charset="-12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67148-595C-41F2-90FD-213080BA7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77" y="1417638"/>
            <a:ext cx="10702121" cy="4982354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x-none" dirty="0"/>
          </a:p>
        </p:txBody>
      </p:sp>
      <p:pic>
        <p:nvPicPr>
          <p:cNvPr id="3074" name="Picture 2" descr="Budget 2020: Cut red tape, regulate inconsistent laws to regain investor  confidence - The Week">
            <a:extLst>
              <a:ext uri="{FF2B5EF4-FFF2-40B4-BE49-F238E27FC236}">
                <a16:creationId xmlns:a16="http://schemas.microsoft.com/office/drawing/2014/main" id="{0677230E-BA20-294D-A6C2-0CC03E85D1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64" y="1781493"/>
            <a:ext cx="6254113" cy="365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3">
            <a:extLst>
              <a:ext uri="{FF2B5EF4-FFF2-40B4-BE49-F238E27FC236}">
                <a16:creationId xmlns:a16="http://schemas.microsoft.com/office/drawing/2014/main" id="{1BA6B03E-12F3-5140-9C3E-0745B51A00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75717" y="1797915"/>
            <a:ext cx="5572705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>
              <a:spcAft>
                <a:spcPts val="2400"/>
              </a:spcAft>
            </a:pPr>
            <a:r>
              <a:rPr lang="en-US" sz="2200" b="1" dirty="0"/>
              <a:t>Reform</a:t>
            </a:r>
          </a:p>
          <a:p>
            <a:pPr marL="342900" indent="-342900">
              <a:spcAft>
                <a:spcPts val="2400"/>
              </a:spcAft>
              <a:buFont typeface="Arial" pitchFamily="4" charset="0"/>
              <a:buChar char="•"/>
            </a:pPr>
            <a:r>
              <a:rPr lang="en-US" sz="2200" dirty="0"/>
              <a:t>Predictability</a:t>
            </a:r>
          </a:p>
          <a:p>
            <a:pPr marL="342900" indent="-342900">
              <a:spcAft>
                <a:spcPts val="2400"/>
              </a:spcAft>
              <a:buFont typeface="Arial" pitchFamily="4" charset="0"/>
              <a:buChar char="•"/>
            </a:pPr>
            <a:r>
              <a:rPr lang="en-US" sz="2200" dirty="0"/>
              <a:t>Reduced cost</a:t>
            </a:r>
          </a:p>
          <a:p>
            <a:pPr marL="342900" indent="-342900">
              <a:spcAft>
                <a:spcPts val="2400"/>
              </a:spcAft>
              <a:buFont typeface="Arial" pitchFamily="4" charset="0"/>
              <a:buChar char="•"/>
            </a:pPr>
            <a:r>
              <a:rPr lang="en-US" sz="2200" dirty="0"/>
              <a:t>Facilitated connectivity</a:t>
            </a:r>
          </a:p>
          <a:p>
            <a:pPr marL="342900" indent="-342900">
              <a:spcAft>
                <a:spcPts val="2400"/>
              </a:spcAft>
              <a:buFont typeface="Arial" pitchFamily="4" charset="0"/>
              <a:buChar char="•"/>
            </a:pPr>
            <a:r>
              <a:rPr lang="en-US" sz="2200" dirty="0"/>
              <a:t>Have a say</a:t>
            </a:r>
          </a:p>
          <a:p>
            <a:pPr marL="342900" indent="-342900">
              <a:spcAft>
                <a:spcPts val="2400"/>
              </a:spcAft>
              <a:buFont typeface="Arial" pitchFamily="4" charset="0"/>
              <a:buChar char="•"/>
            </a:pPr>
            <a:r>
              <a:rPr lang="en-US" sz="2200" dirty="0"/>
              <a:t>Results</a:t>
            </a:r>
          </a:p>
          <a:p>
            <a:pPr marL="342900" indent="-342900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70860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2">
            <a:extLst>
              <a:ext uri="{FF2B5EF4-FFF2-40B4-BE49-F238E27FC236}">
                <a16:creationId xmlns:a16="http://schemas.microsoft.com/office/drawing/2014/main" id="{0086F9D9-EF5C-4722-9C55-DA8A1ADC06E6}"/>
              </a:ext>
            </a:extLst>
          </p:cNvPr>
          <p:cNvSpPr txBox="1">
            <a:spLocks/>
          </p:cNvSpPr>
          <p:nvPr/>
        </p:nvSpPr>
        <p:spPr>
          <a:xfrm>
            <a:off x="1341120" y="1178971"/>
            <a:ext cx="9509760" cy="83093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ea typeface="ＭＳ Ｐゴシック" charset="0"/>
                <a:cs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ea typeface="ＭＳ Ｐゴシック" charset="0"/>
                <a:cs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ea typeface="ＭＳ Ｐゴシック" charset="0"/>
                <a:cs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ea typeface="ＭＳ Ｐゴシック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cs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cs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cs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cs typeface="Arial" pitchFamily="34" charset="0"/>
              </a:defRPr>
            </a:lvl9pPr>
          </a:lstStyle>
          <a:p>
            <a:endParaRPr lang="en-US" sz="4400" b="0" kern="0" cap="all" dirty="0">
              <a:solidFill>
                <a:srgbClr val="E63736"/>
              </a:solidFill>
              <a:latin typeface="HelveticaNeueLT Std Cn" panose="020B0506030502030204" pitchFamily="34" charset="0"/>
            </a:endParaRPr>
          </a:p>
        </p:txBody>
      </p:sp>
      <p:sp>
        <p:nvSpPr>
          <p:cNvPr id="15" name="Content Placeholder 13">
            <a:extLst>
              <a:ext uri="{FF2B5EF4-FFF2-40B4-BE49-F238E27FC236}">
                <a16:creationId xmlns:a16="http://schemas.microsoft.com/office/drawing/2014/main" id="{BF636456-3849-4117-BD4F-DFA3720CFDCC}"/>
              </a:ext>
            </a:extLst>
          </p:cNvPr>
          <p:cNvSpPr txBox="1">
            <a:spLocks/>
          </p:cNvSpPr>
          <p:nvPr/>
        </p:nvSpPr>
        <p:spPr>
          <a:xfrm>
            <a:off x="1376517" y="2147408"/>
            <a:ext cx="9509760" cy="339444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–"/>
              <a:defRPr sz="22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•"/>
              <a:defRPr sz="22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Clr>
                <a:srgbClr val="FCBC02"/>
              </a:buClr>
            </a:pPr>
            <a:endParaRPr lang="en-US" kern="0" dirty="0">
              <a:latin typeface="HelveticaNeueLT Std Cn" panose="020B0506030502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063CDB-C2FF-4755-9754-802EE8989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295" y="362368"/>
            <a:ext cx="11745311" cy="1143000"/>
          </a:xfrm>
        </p:spPr>
        <p:txBody>
          <a:bodyPr/>
          <a:lstStyle/>
          <a:p>
            <a:r>
              <a:rPr lang="en-US" sz="3200" dirty="0">
                <a:latin typeface="Arial" pitchFamily="4" charset="0"/>
                <a:ea typeface="ＭＳ Ｐゴシック" pitchFamily="4" charset="-128"/>
              </a:rPr>
              <a:t>How to achieve trade facilitation reform? </a:t>
            </a:r>
            <a:endParaRPr lang="x-none" sz="3200" dirty="0">
              <a:latin typeface="Arial" pitchFamily="4" charset="0"/>
              <a:ea typeface="ＭＳ Ｐゴシック" pitchFamily="4" charset="-12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67148-595C-41F2-90FD-213080BA7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77" y="1417638"/>
            <a:ext cx="10702121" cy="4982354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x-none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A259779-20AC-3B4B-A13F-1ED32306E66A}"/>
              </a:ext>
            </a:extLst>
          </p:cNvPr>
          <p:cNvGrpSpPr/>
          <p:nvPr/>
        </p:nvGrpSpPr>
        <p:grpSpPr>
          <a:xfrm>
            <a:off x="1957388" y="1125538"/>
            <a:ext cx="7658100" cy="5370094"/>
            <a:chOff x="2676505" y="1125538"/>
            <a:chExt cx="6838990" cy="4590417"/>
          </a:xfrm>
        </p:grpSpPr>
        <p:sp>
          <p:nvSpPr>
            <p:cNvPr id="10" name="Rechthoek 155">
              <a:extLst>
                <a:ext uri="{FF2B5EF4-FFF2-40B4-BE49-F238E27FC236}">
                  <a16:creationId xmlns:a16="http://schemas.microsoft.com/office/drawing/2014/main" id="{BBA434B8-CCED-7744-9331-0B8C0A425482}"/>
                </a:ext>
              </a:extLst>
            </p:cNvPr>
            <p:cNvSpPr/>
            <p:nvPr/>
          </p:nvSpPr>
          <p:spPr>
            <a:xfrm>
              <a:off x="6349258" y="4254853"/>
              <a:ext cx="1497526" cy="3509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2700" marR="5080">
                <a:lnSpc>
                  <a:spcPts val="2200"/>
                </a:lnSpc>
                <a:spcBef>
                  <a:spcPts val="80"/>
                </a:spcBef>
              </a:pPr>
              <a:r>
                <a:rPr lang="en-US" sz="1600" spc="-5" dirty="0">
                  <a:cs typeface="Trebuchet MS"/>
                </a:rPr>
                <a:t>Modernization</a:t>
              </a:r>
            </a:p>
          </p:txBody>
        </p:sp>
        <p:sp>
          <p:nvSpPr>
            <p:cNvPr id="11" name="Rechthoek 156">
              <a:extLst>
                <a:ext uri="{FF2B5EF4-FFF2-40B4-BE49-F238E27FC236}">
                  <a16:creationId xmlns:a16="http://schemas.microsoft.com/office/drawing/2014/main" id="{EFB27E05-CD93-3142-B7BE-290B217C71A2}"/>
                </a:ext>
              </a:extLst>
            </p:cNvPr>
            <p:cNvSpPr/>
            <p:nvPr/>
          </p:nvSpPr>
          <p:spPr>
            <a:xfrm>
              <a:off x="6345200" y="5082833"/>
              <a:ext cx="2637902" cy="6331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2700" marR="5080">
                <a:lnSpc>
                  <a:spcPts val="2200"/>
                </a:lnSpc>
                <a:spcBef>
                  <a:spcPts val="80"/>
                </a:spcBef>
              </a:pPr>
              <a:r>
                <a:rPr lang="en" sz="1600" spc="-5" dirty="0">
                  <a:cs typeface="Trebuchet MS"/>
                </a:rPr>
                <a:t>Collaboration between </a:t>
              </a:r>
              <a:br>
                <a:rPr lang="en" sz="1600" spc="-5" dirty="0">
                  <a:cs typeface="Trebuchet MS"/>
                </a:rPr>
              </a:br>
              <a:r>
                <a:rPr lang="en" sz="1600" spc="-5" dirty="0">
                  <a:cs typeface="Trebuchet MS"/>
                </a:rPr>
                <a:t>public and private sectors </a:t>
              </a:r>
              <a:endParaRPr lang="en-US" sz="1600" spc="-5" dirty="0">
                <a:cs typeface="Trebuchet MS"/>
              </a:endParaRPr>
            </a:p>
          </p:txBody>
        </p:sp>
        <p:sp>
          <p:nvSpPr>
            <p:cNvPr id="13" name="Rounded Rectangle 78">
              <a:extLst>
                <a:ext uri="{FF2B5EF4-FFF2-40B4-BE49-F238E27FC236}">
                  <a16:creationId xmlns:a16="http://schemas.microsoft.com/office/drawing/2014/main" id="{82EFFFC2-925C-204F-B084-F94A9CF9F631}"/>
                </a:ext>
              </a:extLst>
            </p:cNvPr>
            <p:cNvSpPr/>
            <p:nvPr/>
          </p:nvSpPr>
          <p:spPr>
            <a:xfrm rot="10800000" flipV="1">
              <a:off x="2765385" y="1125538"/>
              <a:ext cx="6661230" cy="456400"/>
            </a:xfrm>
            <a:prstGeom prst="roundRect">
              <a:avLst>
                <a:gd name="adj" fmla="val 50000"/>
              </a:avLst>
            </a:prstGeom>
            <a:solidFill>
              <a:srgbClr val="FFB8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200"/>
                </a:lnSpc>
                <a:spcAft>
                  <a:spcPts val="200"/>
                </a:spcAft>
              </a:pPr>
              <a:r>
                <a:rPr lang="en-US" b="1" dirty="0">
                  <a:solidFill>
                    <a:schemeClr val="tx1"/>
                  </a:solidFill>
                  <a:latin typeface="Trebuchet MS" panose="020B0703020202090204" pitchFamily="34" charset="0"/>
                </a:rPr>
                <a:t>Trade facilitation approaches</a:t>
              </a:r>
            </a:p>
          </p:txBody>
        </p:sp>
        <p:sp>
          <p:nvSpPr>
            <p:cNvPr id="14" name="object 8">
              <a:extLst>
                <a:ext uri="{FF2B5EF4-FFF2-40B4-BE49-F238E27FC236}">
                  <a16:creationId xmlns:a16="http://schemas.microsoft.com/office/drawing/2014/main" id="{EE5E2A70-F666-9E4F-9B9D-038FD7744539}"/>
                </a:ext>
              </a:extLst>
            </p:cNvPr>
            <p:cNvSpPr txBox="1"/>
            <p:nvPr/>
          </p:nvSpPr>
          <p:spPr>
            <a:xfrm>
              <a:off x="6257975" y="2586994"/>
              <a:ext cx="1466786" cy="268984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 algn="ctr">
                <a:lnSpc>
                  <a:spcPts val="2200"/>
                </a:lnSpc>
                <a:spcBef>
                  <a:spcPts val="80"/>
                </a:spcBef>
              </a:pPr>
              <a:r>
                <a:rPr lang="en-US" sz="1600" spc="-35" dirty="0">
                  <a:cs typeface="Trebuchet MS"/>
                </a:rPr>
                <a:t>Standardization</a:t>
              </a:r>
            </a:p>
          </p:txBody>
        </p:sp>
        <p:sp>
          <p:nvSpPr>
            <p:cNvPr id="16" name="object 15">
              <a:extLst>
                <a:ext uri="{FF2B5EF4-FFF2-40B4-BE49-F238E27FC236}">
                  <a16:creationId xmlns:a16="http://schemas.microsoft.com/office/drawing/2014/main" id="{A3A78FA3-2567-814D-AEC1-83F34A917B2E}"/>
                </a:ext>
              </a:extLst>
            </p:cNvPr>
            <p:cNvSpPr/>
            <p:nvPr/>
          </p:nvSpPr>
          <p:spPr>
            <a:xfrm>
              <a:off x="6743083" y="2017031"/>
              <a:ext cx="496570" cy="532130"/>
            </a:xfrm>
            <a:custGeom>
              <a:avLst/>
              <a:gdLst/>
              <a:ahLst/>
              <a:cxnLst/>
              <a:rect l="l" t="t" r="r" b="b"/>
              <a:pathLst>
                <a:path w="496569" h="532129">
                  <a:moveTo>
                    <a:pt x="221462" y="0"/>
                  </a:moveTo>
                  <a:lnTo>
                    <a:pt x="173923" y="4424"/>
                  </a:lnTo>
                  <a:lnTo>
                    <a:pt x="132349" y="17182"/>
                  </a:lnTo>
                  <a:lnTo>
                    <a:pt x="96640" y="37496"/>
                  </a:lnTo>
                  <a:lnTo>
                    <a:pt x="66697" y="64590"/>
                  </a:lnTo>
                  <a:lnTo>
                    <a:pt x="42421" y="97690"/>
                  </a:lnTo>
                  <a:lnTo>
                    <a:pt x="23713" y="136019"/>
                  </a:lnTo>
                  <a:lnTo>
                    <a:pt x="10473" y="178802"/>
                  </a:lnTo>
                  <a:lnTo>
                    <a:pt x="2601" y="225262"/>
                  </a:lnTo>
                  <a:lnTo>
                    <a:pt x="0" y="274624"/>
                  </a:lnTo>
                  <a:lnTo>
                    <a:pt x="3295" y="329207"/>
                  </a:lnTo>
                  <a:lnTo>
                    <a:pt x="13275" y="378749"/>
                  </a:lnTo>
                  <a:lnTo>
                    <a:pt x="30082" y="422561"/>
                  </a:lnTo>
                  <a:lnTo>
                    <a:pt x="53857" y="459952"/>
                  </a:lnTo>
                  <a:lnTo>
                    <a:pt x="84741" y="490235"/>
                  </a:lnTo>
                  <a:lnTo>
                    <a:pt x="122876" y="512718"/>
                  </a:lnTo>
                  <a:lnTo>
                    <a:pt x="168402" y="526714"/>
                  </a:lnTo>
                  <a:lnTo>
                    <a:pt x="221462" y="531533"/>
                  </a:lnTo>
                  <a:lnTo>
                    <a:pt x="270828" y="527715"/>
                  </a:lnTo>
                  <a:lnTo>
                    <a:pt x="317290" y="516586"/>
                  </a:lnTo>
                  <a:lnTo>
                    <a:pt x="360073" y="498630"/>
                  </a:lnTo>
                  <a:lnTo>
                    <a:pt x="398401" y="474330"/>
                  </a:lnTo>
                  <a:lnTo>
                    <a:pt x="431500" y="444170"/>
                  </a:lnTo>
                  <a:lnTo>
                    <a:pt x="458594" y="408636"/>
                  </a:lnTo>
                  <a:lnTo>
                    <a:pt x="478906" y="368211"/>
                  </a:lnTo>
                  <a:lnTo>
                    <a:pt x="491662" y="323379"/>
                  </a:lnTo>
                  <a:lnTo>
                    <a:pt x="496087" y="274624"/>
                  </a:lnTo>
                  <a:lnTo>
                    <a:pt x="491662" y="225262"/>
                  </a:lnTo>
                  <a:lnTo>
                    <a:pt x="478906" y="178802"/>
                  </a:lnTo>
                  <a:lnTo>
                    <a:pt x="458594" y="136019"/>
                  </a:lnTo>
                  <a:lnTo>
                    <a:pt x="431500" y="97690"/>
                  </a:lnTo>
                  <a:lnTo>
                    <a:pt x="398401" y="64590"/>
                  </a:lnTo>
                  <a:lnTo>
                    <a:pt x="360073" y="37496"/>
                  </a:lnTo>
                  <a:lnTo>
                    <a:pt x="317290" y="17182"/>
                  </a:lnTo>
                  <a:lnTo>
                    <a:pt x="270828" y="4424"/>
                  </a:lnTo>
                  <a:lnTo>
                    <a:pt x="221462" y="0"/>
                  </a:lnTo>
                  <a:close/>
                </a:path>
              </a:pathLst>
            </a:custGeom>
            <a:solidFill>
              <a:srgbClr val="FFB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B2CBD1F1-444E-2C44-B579-9F4F2EBCAB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777207" y="2063659"/>
              <a:ext cx="428322" cy="437064"/>
            </a:xfrm>
            <a:prstGeom prst="rect">
              <a:avLst/>
            </a:prstGeom>
          </p:spPr>
        </p:pic>
        <p:cxnSp>
          <p:nvCxnSpPr>
            <p:cNvPr id="18" name="Rechte verbindingslijn 132">
              <a:extLst>
                <a:ext uri="{FF2B5EF4-FFF2-40B4-BE49-F238E27FC236}">
                  <a16:creationId xmlns:a16="http://schemas.microsoft.com/office/drawing/2014/main" id="{860284FA-8E15-BB47-84B1-2E33F0C0BD1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91368" y="1598925"/>
              <a:ext cx="0" cy="349955"/>
            </a:xfrm>
            <a:prstGeom prst="line">
              <a:avLst/>
            </a:prstGeom>
            <a:ln w="38100" cap="rnd">
              <a:solidFill>
                <a:srgbClr val="FFB8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ounded Rectangle 78">
              <a:extLst>
                <a:ext uri="{FF2B5EF4-FFF2-40B4-BE49-F238E27FC236}">
                  <a16:creationId xmlns:a16="http://schemas.microsoft.com/office/drawing/2014/main" id="{00B50353-6DD3-1842-B361-ABA279908B14}"/>
                </a:ext>
              </a:extLst>
            </p:cNvPr>
            <p:cNvSpPr/>
            <p:nvPr/>
          </p:nvSpPr>
          <p:spPr>
            <a:xfrm rot="10800000" flipV="1">
              <a:off x="2765385" y="3278477"/>
              <a:ext cx="6661230" cy="456400"/>
            </a:xfrm>
            <a:prstGeom prst="roundRect">
              <a:avLst>
                <a:gd name="adj" fmla="val 50000"/>
              </a:avLst>
            </a:prstGeom>
            <a:solidFill>
              <a:srgbClr val="8BC4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200"/>
                </a:lnSpc>
                <a:spcAft>
                  <a:spcPts val="200"/>
                </a:spcAft>
              </a:pPr>
              <a:r>
                <a:rPr lang="en-US" b="1" dirty="0">
                  <a:solidFill>
                    <a:schemeClr val="tx1"/>
                  </a:solidFill>
                  <a:latin typeface="Trebuchet MS" panose="020B0703020202090204" pitchFamily="34" charset="0"/>
                </a:rPr>
                <a:t>Key principles for implementation</a:t>
              </a:r>
            </a:p>
          </p:txBody>
        </p:sp>
        <p:sp>
          <p:nvSpPr>
            <p:cNvPr id="20" name="object 15">
              <a:extLst>
                <a:ext uri="{FF2B5EF4-FFF2-40B4-BE49-F238E27FC236}">
                  <a16:creationId xmlns:a16="http://schemas.microsoft.com/office/drawing/2014/main" id="{C8610222-7045-7C48-82F1-0D49378D93EE}"/>
                </a:ext>
              </a:extLst>
            </p:cNvPr>
            <p:cNvSpPr/>
            <p:nvPr/>
          </p:nvSpPr>
          <p:spPr>
            <a:xfrm>
              <a:off x="5854442" y="4173049"/>
              <a:ext cx="496570" cy="532130"/>
            </a:xfrm>
            <a:custGeom>
              <a:avLst/>
              <a:gdLst/>
              <a:ahLst/>
              <a:cxnLst/>
              <a:rect l="l" t="t" r="r" b="b"/>
              <a:pathLst>
                <a:path w="496569" h="532129">
                  <a:moveTo>
                    <a:pt x="221462" y="0"/>
                  </a:moveTo>
                  <a:lnTo>
                    <a:pt x="173923" y="4424"/>
                  </a:lnTo>
                  <a:lnTo>
                    <a:pt x="132349" y="17182"/>
                  </a:lnTo>
                  <a:lnTo>
                    <a:pt x="96640" y="37496"/>
                  </a:lnTo>
                  <a:lnTo>
                    <a:pt x="66697" y="64590"/>
                  </a:lnTo>
                  <a:lnTo>
                    <a:pt x="42421" y="97690"/>
                  </a:lnTo>
                  <a:lnTo>
                    <a:pt x="23713" y="136019"/>
                  </a:lnTo>
                  <a:lnTo>
                    <a:pt x="10473" y="178802"/>
                  </a:lnTo>
                  <a:lnTo>
                    <a:pt x="2601" y="225262"/>
                  </a:lnTo>
                  <a:lnTo>
                    <a:pt x="0" y="274624"/>
                  </a:lnTo>
                  <a:lnTo>
                    <a:pt x="3295" y="329207"/>
                  </a:lnTo>
                  <a:lnTo>
                    <a:pt x="13275" y="378749"/>
                  </a:lnTo>
                  <a:lnTo>
                    <a:pt x="30082" y="422561"/>
                  </a:lnTo>
                  <a:lnTo>
                    <a:pt x="53857" y="459952"/>
                  </a:lnTo>
                  <a:lnTo>
                    <a:pt x="84741" y="490235"/>
                  </a:lnTo>
                  <a:lnTo>
                    <a:pt x="122876" y="512718"/>
                  </a:lnTo>
                  <a:lnTo>
                    <a:pt x="168402" y="526714"/>
                  </a:lnTo>
                  <a:lnTo>
                    <a:pt x="221462" y="531533"/>
                  </a:lnTo>
                  <a:lnTo>
                    <a:pt x="270828" y="527715"/>
                  </a:lnTo>
                  <a:lnTo>
                    <a:pt x="317290" y="516586"/>
                  </a:lnTo>
                  <a:lnTo>
                    <a:pt x="360073" y="498630"/>
                  </a:lnTo>
                  <a:lnTo>
                    <a:pt x="398401" y="474330"/>
                  </a:lnTo>
                  <a:lnTo>
                    <a:pt x="431500" y="444170"/>
                  </a:lnTo>
                  <a:lnTo>
                    <a:pt x="458594" y="408636"/>
                  </a:lnTo>
                  <a:lnTo>
                    <a:pt x="478906" y="368211"/>
                  </a:lnTo>
                  <a:lnTo>
                    <a:pt x="491662" y="323379"/>
                  </a:lnTo>
                  <a:lnTo>
                    <a:pt x="496087" y="274624"/>
                  </a:lnTo>
                  <a:lnTo>
                    <a:pt x="491662" y="225262"/>
                  </a:lnTo>
                  <a:lnTo>
                    <a:pt x="478906" y="178802"/>
                  </a:lnTo>
                  <a:lnTo>
                    <a:pt x="458594" y="136019"/>
                  </a:lnTo>
                  <a:lnTo>
                    <a:pt x="431500" y="97690"/>
                  </a:lnTo>
                  <a:lnTo>
                    <a:pt x="398401" y="64590"/>
                  </a:lnTo>
                  <a:lnTo>
                    <a:pt x="360073" y="37496"/>
                  </a:lnTo>
                  <a:lnTo>
                    <a:pt x="317290" y="17182"/>
                  </a:lnTo>
                  <a:lnTo>
                    <a:pt x="270828" y="4424"/>
                  </a:lnTo>
                  <a:lnTo>
                    <a:pt x="221462" y="0"/>
                  </a:lnTo>
                  <a:close/>
                </a:path>
              </a:pathLst>
            </a:custGeom>
            <a:solidFill>
              <a:srgbClr val="8BC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4E2B0DB7-D28A-364C-9787-786DD22990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901989" y="4226650"/>
              <a:ext cx="406386" cy="414682"/>
            </a:xfrm>
            <a:prstGeom prst="rect">
              <a:avLst/>
            </a:prstGeom>
          </p:spPr>
        </p:pic>
        <p:sp>
          <p:nvSpPr>
            <p:cNvPr id="22" name="object 15">
              <a:extLst>
                <a:ext uri="{FF2B5EF4-FFF2-40B4-BE49-F238E27FC236}">
                  <a16:creationId xmlns:a16="http://schemas.microsoft.com/office/drawing/2014/main" id="{1A37EC14-979C-5147-B893-378B71CFE6DC}"/>
                </a:ext>
              </a:extLst>
            </p:cNvPr>
            <p:cNvSpPr/>
            <p:nvPr/>
          </p:nvSpPr>
          <p:spPr>
            <a:xfrm>
              <a:off x="5848630" y="4990627"/>
              <a:ext cx="496570" cy="532130"/>
            </a:xfrm>
            <a:custGeom>
              <a:avLst/>
              <a:gdLst/>
              <a:ahLst/>
              <a:cxnLst/>
              <a:rect l="l" t="t" r="r" b="b"/>
              <a:pathLst>
                <a:path w="496569" h="532129">
                  <a:moveTo>
                    <a:pt x="221462" y="0"/>
                  </a:moveTo>
                  <a:lnTo>
                    <a:pt x="173923" y="4424"/>
                  </a:lnTo>
                  <a:lnTo>
                    <a:pt x="132349" y="17182"/>
                  </a:lnTo>
                  <a:lnTo>
                    <a:pt x="96640" y="37496"/>
                  </a:lnTo>
                  <a:lnTo>
                    <a:pt x="66697" y="64590"/>
                  </a:lnTo>
                  <a:lnTo>
                    <a:pt x="42421" y="97690"/>
                  </a:lnTo>
                  <a:lnTo>
                    <a:pt x="23713" y="136019"/>
                  </a:lnTo>
                  <a:lnTo>
                    <a:pt x="10473" y="178802"/>
                  </a:lnTo>
                  <a:lnTo>
                    <a:pt x="2601" y="225262"/>
                  </a:lnTo>
                  <a:lnTo>
                    <a:pt x="0" y="274624"/>
                  </a:lnTo>
                  <a:lnTo>
                    <a:pt x="3295" y="329207"/>
                  </a:lnTo>
                  <a:lnTo>
                    <a:pt x="13275" y="378749"/>
                  </a:lnTo>
                  <a:lnTo>
                    <a:pt x="30082" y="422561"/>
                  </a:lnTo>
                  <a:lnTo>
                    <a:pt x="53857" y="459952"/>
                  </a:lnTo>
                  <a:lnTo>
                    <a:pt x="84741" y="490235"/>
                  </a:lnTo>
                  <a:lnTo>
                    <a:pt x="122876" y="512718"/>
                  </a:lnTo>
                  <a:lnTo>
                    <a:pt x="168402" y="526714"/>
                  </a:lnTo>
                  <a:lnTo>
                    <a:pt x="221462" y="531533"/>
                  </a:lnTo>
                  <a:lnTo>
                    <a:pt x="270828" y="527715"/>
                  </a:lnTo>
                  <a:lnTo>
                    <a:pt x="317290" y="516586"/>
                  </a:lnTo>
                  <a:lnTo>
                    <a:pt x="360073" y="498630"/>
                  </a:lnTo>
                  <a:lnTo>
                    <a:pt x="398401" y="474330"/>
                  </a:lnTo>
                  <a:lnTo>
                    <a:pt x="431500" y="444170"/>
                  </a:lnTo>
                  <a:lnTo>
                    <a:pt x="458594" y="408636"/>
                  </a:lnTo>
                  <a:lnTo>
                    <a:pt x="478906" y="368211"/>
                  </a:lnTo>
                  <a:lnTo>
                    <a:pt x="491662" y="323379"/>
                  </a:lnTo>
                  <a:lnTo>
                    <a:pt x="496087" y="274624"/>
                  </a:lnTo>
                  <a:lnTo>
                    <a:pt x="491662" y="225262"/>
                  </a:lnTo>
                  <a:lnTo>
                    <a:pt x="478906" y="178802"/>
                  </a:lnTo>
                  <a:lnTo>
                    <a:pt x="458594" y="136019"/>
                  </a:lnTo>
                  <a:lnTo>
                    <a:pt x="431500" y="97690"/>
                  </a:lnTo>
                  <a:lnTo>
                    <a:pt x="398401" y="64590"/>
                  </a:lnTo>
                  <a:lnTo>
                    <a:pt x="360073" y="37496"/>
                  </a:lnTo>
                  <a:lnTo>
                    <a:pt x="317290" y="17182"/>
                  </a:lnTo>
                  <a:lnTo>
                    <a:pt x="270828" y="4424"/>
                  </a:lnTo>
                  <a:lnTo>
                    <a:pt x="221462" y="0"/>
                  </a:lnTo>
                  <a:close/>
                </a:path>
              </a:pathLst>
            </a:custGeom>
            <a:solidFill>
              <a:srgbClr val="8BC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01C96857-A228-F24C-AE1A-D6AC3E1FF9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t="21676" b="24684"/>
            <a:stretch/>
          </p:blipFill>
          <p:spPr>
            <a:xfrm>
              <a:off x="5845648" y="5114992"/>
              <a:ext cx="514297" cy="281503"/>
            </a:xfrm>
            <a:prstGeom prst="rect">
              <a:avLst/>
            </a:prstGeom>
          </p:spPr>
        </p:pic>
        <p:sp>
          <p:nvSpPr>
            <p:cNvPr id="24" name="object 8">
              <a:extLst>
                <a:ext uri="{FF2B5EF4-FFF2-40B4-BE49-F238E27FC236}">
                  <a16:creationId xmlns:a16="http://schemas.microsoft.com/office/drawing/2014/main" id="{44A57ACF-4754-8F4F-A0A0-509FE20012AC}"/>
                </a:ext>
              </a:extLst>
            </p:cNvPr>
            <p:cNvSpPr txBox="1"/>
            <p:nvPr/>
          </p:nvSpPr>
          <p:spPr>
            <a:xfrm>
              <a:off x="2676505" y="2586994"/>
              <a:ext cx="1466786" cy="268984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 algn="ctr">
                <a:lnSpc>
                  <a:spcPts val="2200"/>
                </a:lnSpc>
                <a:spcBef>
                  <a:spcPts val="80"/>
                </a:spcBef>
              </a:pPr>
              <a:r>
                <a:rPr lang="en-US" sz="1600" spc="-5" dirty="0">
                  <a:cs typeface="Trebuchet MS"/>
                </a:rPr>
                <a:t>Transparency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87BF0A41-780B-364F-955F-A57F868C03BA}"/>
                </a:ext>
              </a:extLst>
            </p:cNvPr>
            <p:cNvGrpSpPr/>
            <p:nvPr/>
          </p:nvGrpSpPr>
          <p:grpSpPr>
            <a:xfrm>
              <a:off x="3161613" y="2029973"/>
              <a:ext cx="496570" cy="532130"/>
              <a:chOff x="3161613" y="2029973"/>
              <a:chExt cx="496570" cy="532130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E44EEFF6-4F13-0A4E-BF55-9C2221395B05}"/>
                  </a:ext>
                </a:extLst>
              </p:cNvPr>
              <p:cNvSpPr/>
              <p:nvPr/>
            </p:nvSpPr>
            <p:spPr>
              <a:xfrm>
                <a:off x="3357000" y="2270369"/>
                <a:ext cx="101009" cy="101009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5" name="object 15">
                <a:extLst>
                  <a:ext uri="{FF2B5EF4-FFF2-40B4-BE49-F238E27FC236}">
                    <a16:creationId xmlns:a16="http://schemas.microsoft.com/office/drawing/2014/main" id="{C25E24B4-3222-784C-9792-E8BD2C689810}"/>
                  </a:ext>
                </a:extLst>
              </p:cNvPr>
              <p:cNvSpPr/>
              <p:nvPr/>
            </p:nvSpPr>
            <p:spPr>
              <a:xfrm>
                <a:off x="3161613" y="2029973"/>
                <a:ext cx="496570" cy="532130"/>
              </a:xfrm>
              <a:custGeom>
                <a:avLst/>
                <a:gdLst/>
                <a:ahLst/>
                <a:cxnLst/>
                <a:rect l="l" t="t" r="r" b="b"/>
                <a:pathLst>
                  <a:path w="496569" h="532129">
                    <a:moveTo>
                      <a:pt x="221462" y="0"/>
                    </a:moveTo>
                    <a:lnTo>
                      <a:pt x="173923" y="4424"/>
                    </a:lnTo>
                    <a:lnTo>
                      <a:pt x="132349" y="17182"/>
                    </a:lnTo>
                    <a:lnTo>
                      <a:pt x="96640" y="37496"/>
                    </a:lnTo>
                    <a:lnTo>
                      <a:pt x="66697" y="64590"/>
                    </a:lnTo>
                    <a:lnTo>
                      <a:pt x="42421" y="97690"/>
                    </a:lnTo>
                    <a:lnTo>
                      <a:pt x="23713" y="136019"/>
                    </a:lnTo>
                    <a:lnTo>
                      <a:pt x="10473" y="178802"/>
                    </a:lnTo>
                    <a:lnTo>
                      <a:pt x="2601" y="225262"/>
                    </a:lnTo>
                    <a:lnTo>
                      <a:pt x="0" y="274624"/>
                    </a:lnTo>
                    <a:lnTo>
                      <a:pt x="3295" y="329207"/>
                    </a:lnTo>
                    <a:lnTo>
                      <a:pt x="13275" y="378749"/>
                    </a:lnTo>
                    <a:lnTo>
                      <a:pt x="30082" y="422561"/>
                    </a:lnTo>
                    <a:lnTo>
                      <a:pt x="53857" y="459952"/>
                    </a:lnTo>
                    <a:lnTo>
                      <a:pt x="84741" y="490235"/>
                    </a:lnTo>
                    <a:lnTo>
                      <a:pt x="122876" y="512718"/>
                    </a:lnTo>
                    <a:lnTo>
                      <a:pt x="168402" y="526714"/>
                    </a:lnTo>
                    <a:lnTo>
                      <a:pt x="221462" y="531533"/>
                    </a:lnTo>
                    <a:lnTo>
                      <a:pt x="270828" y="527715"/>
                    </a:lnTo>
                    <a:lnTo>
                      <a:pt x="317290" y="516586"/>
                    </a:lnTo>
                    <a:lnTo>
                      <a:pt x="360073" y="498630"/>
                    </a:lnTo>
                    <a:lnTo>
                      <a:pt x="398401" y="474330"/>
                    </a:lnTo>
                    <a:lnTo>
                      <a:pt x="431500" y="444170"/>
                    </a:lnTo>
                    <a:lnTo>
                      <a:pt x="458594" y="408636"/>
                    </a:lnTo>
                    <a:lnTo>
                      <a:pt x="478906" y="368211"/>
                    </a:lnTo>
                    <a:lnTo>
                      <a:pt x="491662" y="323379"/>
                    </a:lnTo>
                    <a:lnTo>
                      <a:pt x="496087" y="274624"/>
                    </a:lnTo>
                    <a:lnTo>
                      <a:pt x="491662" y="225262"/>
                    </a:lnTo>
                    <a:lnTo>
                      <a:pt x="478906" y="178802"/>
                    </a:lnTo>
                    <a:lnTo>
                      <a:pt x="458594" y="136019"/>
                    </a:lnTo>
                    <a:lnTo>
                      <a:pt x="431500" y="97690"/>
                    </a:lnTo>
                    <a:lnTo>
                      <a:pt x="398401" y="64590"/>
                    </a:lnTo>
                    <a:lnTo>
                      <a:pt x="360073" y="37496"/>
                    </a:lnTo>
                    <a:lnTo>
                      <a:pt x="317290" y="17182"/>
                    </a:lnTo>
                    <a:lnTo>
                      <a:pt x="270828" y="4424"/>
                    </a:lnTo>
                    <a:lnTo>
                      <a:pt x="221462" y="0"/>
                    </a:lnTo>
                    <a:close/>
                  </a:path>
                </a:pathLst>
              </a:custGeom>
              <a:solidFill>
                <a:srgbClr val="FFB800"/>
              </a:solidFill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</p:grpSp>
        <p:cxnSp>
          <p:nvCxnSpPr>
            <p:cNvPr id="26" name="Rechte verbindingslijn 132">
              <a:extLst>
                <a:ext uri="{FF2B5EF4-FFF2-40B4-BE49-F238E27FC236}">
                  <a16:creationId xmlns:a16="http://schemas.microsoft.com/office/drawing/2014/main" id="{5FEBEC33-7672-3746-AC74-7F0CE013F9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09898" y="1598925"/>
              <a:ext cx="0" cy="349955"/>
            </a:xfrm>
            <a:prstGeom prst="line">
              <a:avLst/>
            </a:prstGeom>
            <a:ln w="38100" cap="rnd">
              <a:solidFill>
                <a:srgbClr val="FFB8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878FF95E-8043-EE43-9F73-D0284BF5BD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 l="9926" t="12460" r="9009" b="9319"/>
            <a:stretch/>
          </p:blipFill>
          <p:spPr>
            <a:xfrm>
              <a:off x="3241482" y="2117698"/>
              <a:ext cx="344556" cy="339256"/>
            </a:xfrm>
            <a:prstGeom prst="rect">
              <a:avLst/>
            </a:prstGeom>
          </p:spPr>
        </p:pic>
        <p:sp>
          <p:nvSpPr>
            <p:cNvPr id="28" name="object 8">
              <a:extLst>
                <a:ext uri="{FF2B5EF4-FFF2-40B4-BE49-F238E27FC236}">
                  <a16:creationId xmlns:a16="http://schemas.microsoft.com/office/drawing/2014/main" id="{17751A15-8D6F-F845-96B6-7589D658E8B7}"/>
                </a:ext>
              </a:extLst>
            </p:cNvPr>
            <p:cNvSpPr txBox="1"/>
            <p:nvPr/>
          </p:nvSpPr>
          <p:spPr>
            <a:xfrm>
              <a:off x="4467240" y="2586994"/>
              <a:ext cx="1466786" cy="268984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 algn="ctr">
                <a:lnSpc>
                  <a:spcPts val="2200"/>
                </a:lnSpc>
                <a:spcBef>
                  <a:spcPts val="80"/>
                </a:spcBef>
              </a:pPr>
              <a:r>
                <a:rPr lang="en-US" sz="1600" dirty="0">
                  <a:cs typeface="Trebuchet MS"/>
                </a:rPr>
                <a:t>Simplification</a:t>
              </a:r>
            </a:p>
          </p:txBody>
        </p:sp>
        <p:sp>
          <p:nvSpPr>
            <p:cNvPr id="29" name="object 15">
              <a:extLst>
                <a:ext uri="{FF2B5EF4-FFF2-40B4-BE49-F238E27FC236}">
                  <a16:creationId xmlns:a16="http://schemas.microsoft.com/office/drawing/2014/main" id="{12ADE181-C525-C74B-88C1-5D7402A79AC5}"/>
                </a:ext>
              </a:extLst>
            </p:cNvPr>
            <p:cNvSpPr/>
            <p:nvPr/>
          </p:nvSpPr>
          <p:spPr>
            <a:xfrm>
              <a:off x="4952348" y="2017031"/>
              <a:ext cx="496570" cy="532130"/>
            </a:xfrm>
            <a:custGeom>
              <a:avLst/>
              <a:gdLst/>
              <a:ahLst/>
              <a:cxnLst/>
              <a:rect l="l" t="t" r="r" b="b"/>
              <a:pathLst>
                <a:path w="496569" h="532129">
                  <a:moveTo>
                    <a:pt x="221462" y="0"/>
                  </a:moveTo>
                  <a:lnTo>
                    <a:pt x="173923" y="4424"/>
                  </a:lnTo>
                  <a:lnTo>
                    <a:pt x="132349" y="17182"/>
                  </a:lnTo>
                  <a:lnTo>
                    <a:pt x="96640" y="37496"/>
                  </a:lnTo>
                  <a:lnTo>
                    <a:pt x="66697" y="64590"/>
                  </a:lnTo>
                  <a:lnTo>
                    <a:pt x="42421" y="97690"/>
                  </a:lnTo>
                  <a:lnTo>
                    <a:pt x="23713" y="136019"/>
                  </a:lnTo>
                  <a:lnTo>
                    <a:pt x="10473" y="178802"/>
                  </a:lnTo>
                  <a:lnTo>
                    <a:pt x="2601" y="225262"/>
                  </a:lnTo>
                  <a:lnTo>
                    <a:pt x="0" y="274624"/>
                  </a:lnTo>
                  <a:lnTo>
                    <a:pt x="3295" y="329207"/>
                  </a:lnTo>
                  <a:lnTo>
                    <a:pt x="13275" y="378749"/>
                  </a:lnTo>
                  <a:lnTo>
                    <a:pt x="30082" y="422561"/>
                  </a:lnTo>
                  <a:lnTo>
                    <a:pt x="53857" y="459952"/>
                  </a:lnTo>
                  <a:lnTo>
                    <a:pt x="84741" y="490235"/>
                  </a:lnTo>
                  <a:lnTo>
                    <a:pt x="122876" y="512718"/>
                  </a:lnTo>
                  <a:lnTo>
                    <a:pt x="168402" y="526714"/>
                  </a:lnTo>
                  <a:lnTo>
                    <a:pt x="221462" y="531533"/>
                  </a:lnTo>
                  <a:lnTo>
                    <a:pt x="270828" y="527715"/>
                  </a:lnTo>
                  <a:lnTo>
                    <a:pt x="317290" y="516586"/>
                  </a:lnTo>
                  <a:lnTo>
                    <a:pt x="360073" y="498630"/>
                  </a:lnTo>
                  <a:lnTo>
                    <a:pt x="398401" y="474330"/>
                  </a:lnTo>
                  <a:lnTo>
                    <a:pt x="431500" y="444170"/>
                  </a:lnTo>
                  <a:lnTo>
                    <a:pt x="458594" y="408636"/>
                  </a:lnTo>
                  <a:lnTo>
                    <a:pt x="478906" y="368211"/>
                  </a:lnTo>
                  <a:lnTo>
                    <a:pt x="491662" y="323379"/>
                  </a:lnTo>
                  <a:lnTo>
                    <a:pt x="496087" y="274624"/>
                  </a:lnTo>
                  <a:lnTo>
                    <a:pt x="491662" y="225262"/>
                  </a:lnTo>
                  <a:lnTo>
                    <a:pt x="478906" y="178802"/>
                  </a:lnTo>
                  <a:lnTo>
                    <a:pt x="458594" y="136019"/>
                  </a:lnTo>
                  <a:lnTo>
                    <a:pt x="431500" y="97690"/>
                  </a:lnTo>
                  <a:lnTo>
                    <a:pt x="398401" y="64590"/>
                  </a:lnTo>
                  <a:lnTo>
                    <a:pt x="360073" y="37496"/>
                  </a:lnTo>
                  <a:lnTo>
                    <a:pt x="317290" y="17182"/>
                  </a:lnTo>
                  <a:lnTo>
                    <a:pt x="270828" y="4424"/>
                  </a:lnTo>
                  <a:lnTo>
                    <a:pt x="221462" y="0"/>
                  </a:lnTo>
                  <a:close/>
                </a:path>
              </a:pathLst>
            </a:custGeom>
            <a:solidFill>
              <a:srgbClr val="FFB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cxnSp>
          <p:nvCxnSpPr>
            <p:cNvPr id="30" name="Rechte verbindingslijn 132">
              <a:extLst>
                <a:ext uri="{FF2B5EF4-FFF2-40B4-BE49-F238E27FC236}">
                  <a16:creationId xmlns:a16="http://schemas.microsoft.com/office/drawing/2014/main" id="{E4DB67C7-39A6-214E-A6D9-4F6F047D96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00633" y="1598925"/>
              <a:ext cx="0" cy="349955"/>
            </a:xfrm>
            <a:prstGeom prst="line">
              <a:avLst/>
            </a:prstGeom>
            <a:ln w="38100" cap="rnd">
              <a:solidFill>
                <a:srgbClr val="FFB8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B490B476-CDDA-964D-AE0A-6C09940D42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 t="5040" b="13596"/>
            <a:stretch/>
          </p:blipFill>
          <p:spPr>
            <a:xfrm>
              <a:off x="4993871" y="2085517"/>
              <a:ext cx="425036" cy="352883"/>
            </a:xfrm>
            <a:prstGeom prst="rect">
              <a:avLst/>
            </a:prstGeom>
          </p:spPr>
        </p:pic>
        <p:sp>
          <p:nvSpPr>
            <p:cNvPr id="32" name="object 8">
              <a:extLst>
                <a:ext uri="{FF2B5EF4-FFF2-40B4-BE49-F238E27FC236}">
                  <a16:creationId xmlns:a16="http://schemas.microsoft.com/office/drawing/2014/main" id="{F313B189-7394-744C-8251-DDE14BB2E798}"/>
                </a:ext>
              </a:extLst>
            </p:cNvPr>
            <p:cNvSpPr txBox="1"/>
            <p:nvPr/>
          </p:nvSpPr>
          <p:spPr>
            <a:xfrm>
              <a:off x="8048709" y="2586994"/>
              <a:ext cx="1466786" cy="268984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algn="ctr">
                <a:lnSpc>
                  <a:spcPts val="2200"/>
                </a:lnSpc>
                <a:spcBef>
                  <a:spcPts val="100"/>
                </a:spcBef>
              </a:pPr>
              <a:r>
                <a:rPr lang="en-US" sz="1600" spc="-10" dirty="0">
                  <a:cs typeface="Trebuchet MS"/>
                </a:rPr>
                <a:t>Harmonization</a:t>
              </a:r>
            </a:p>
          </p:txBody>
        </p:sp>
        <p:sp>
          <p:nvSpPr>
            <p:cNvPr id="33" name="object 15">
              <a:extLst>
                <a:ext uri="{FF2B5EF4-FFF2-40B4-BE49-F238E27FC236}">
                  <a16:creationId xmlns:a16="http://schemas.microsoft.com/office/drawing/2014/main" id="{4CF67539-89F8-8548-B7EA-F004BC6A1269}"/>
                </a:ext>
              </a:extLst>
            </p:cNvPr>
            <p:cNvSpPr/>
            <p:nvPr/>
          </p:nvSpPr>
          <p:spPr>
            <a:xfrm>
              <a:off x="8533817" y="2017031"/>
              <a:ext cx="496570" cy="532130"/>
            </a:xfrm>
            <a:custGeom>
              <a:avLst/>
              <a:gdLst/>
              <a:ahLst/>
              <a:cxnLst/>
              <a:rect l="l" t="t" r="r" b="b"/>
              <a:pathLst>
                <a:path w="496569" h="532129">
                  <a:moveTo>
                    <a:pt x="221462" y="0"/>
                  </a:moveTo>
                  <a:lnTo>
                    <a:pt x="173923" y="4424"/>
                  </a:lnTo>
                  <a:lnTo>
                    <a:pt x="132349" y="17182"/>
                  </a:lnTo>
                  <a:lnTo>
                    <a:pt x="96640" y="37496"/>
                  </a:lnTo>
                  <a:lnTo>
                    <a:pt x="66697" y="64590"/>
                  </a:lnTo>
                  <a:lnTo>
                    <a:pt x="42421" y="97690"/>
                  </a:lnTo>
                  <a:lnTo>
                    <a:pt x="23713" y="136019"/>
                  </a:lnTo>
                  <a:lnTo>
                    <a:pt x="10473" y="178802"/>
                  </a:lnTo>
                  <a:lnTo>
                    <a:pt x="2601" y="225262"/>
                  </a:lnTo>
                  <a:lnTo>
                    <a:pt x="0" y="274624"/>
                  </a:lnTo>
                  <a:lnTo>
                    <a:pt x="3295" y="329207"/>
                  </a:lnTo>
                  <a:lnTo>
                    <a:pt x="13275" y="378749"/>
                  </a:lnTo>
                  <a:lnTo>
                    <a:pt x="30082" y="422561"/>
                  </a:lnTo>
                  <a:lnTo>
                    <a:pt x="53857" y="459952"/>
                  </a:lnTo>
                  <a:lnTo>
                    <a:pt x="84741" y="490235"/>
                  </a:lnTo>
                  <a:lnTo>
                    <a:pt x="122876" y="512718"/>
                  </a:lnTo>
                  <a:lnTo>
                    <a:pt x="168402" y="526714"/>
                  </a:lnTo>
                  <a:lnTo>
                    <a:pt x="221462" y="531533"/>
                  </a:lnTo>
                  <a:lnTo>
                    <a:pt x="270828" y="527715"/>
                  </a:lnTo>
                  <a:lnTo>
                    <a:pt x="317290" y="516586"/>
                  </a:lnTo>
                  <a:lnTo>
                    <a:pt x="360073" y="498630"/>
                  </a:lnTo>
                  <a:lnTo>
                    <a:pt x="398401" y="474330"/>
                  </a:lnTo>
                  <a:lnTo>
                    <a:pt x="431500" y="444170"/>
                  </a:lnTo>
                  <a:lnTo>
                    <a:pt x="458594" y="408636"/>
                  </a:lnTo>
                  <a:lnTo>
                    <a:pt x="478906" y="368211"/>
                  </a:lnTo>
                  <a:lnTo>
                    <a:pt x="491662" y="323379"/>
                  </a:lnTo>
                  <a:lnTo>
                    <a:pt x="496087" y="274624"/>
                  </a:lnTo>
                  <a:lnTo>
                    <a:pt x="491662" y="225262"/>
                  </a:lnTo>
                  <a:lnTo>
                    <a:pt x="478906" y="178802"/>
                  </a:lnTo>
                  <a:lnTo>
                    <a:pt x="458594" y="136019"/>
                  </a:lnTo>
                  <a:lnTo>
                    <a:pt x="431500" y="97690"/>
                  </a:lnTo>
                  <a:lnTo>
                    <a:pt x="398401" y="64590"/>
                  </a:lnTo>
                  <a:lnTo>
                    <a:pt x="360073" y="37496"/>
                  </a:lnTo>
                  <a:lnTo>
                    <a:pt x="317290" y="17182"/>
                  </a:lnTo>
                  <a:lnTo>
                    <a:pt x="270828" y="4424"/>
                  </a:lnTo>
                  <a:lnTo>
                    <a:pt x="221462" y="0"/>
                  </a:lnTo>
                  <a:close/>
                </a:path>
              </a:pathLst>
            </a:custGeom>
            <a:solidFill>
              <a:srgbClr val="FFB8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cxnSp>
          <p:nvCxnSpPr>
            <p:cNvPr id="34" name="Rechte verbindingslijn 132">
              <a:extLst>
                <a:ext uri="{FF2B5EF4-FFF2-40B4-BE49-F238E27FC236}">
                  <a16:creationId xmlns:a16="http://schemas.microsoft.com/office/drawing/2014/main" id="{2DD2D839-64C7-9C44-991F-82142EF8C8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82102" y="1598925"/>
              <a:ext cx="0" cy="349955"/>
            </a:xfrm>
            <a:prstGeom prst="line">
              <a:avLst/>
            </a:prstGeom>
            <a:ln w="38100" cap="rnd">
              <a:solidFill>
                <a:srgbClr val="FFB8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Graphic 34">
              <a:extLst>
                <a:ext uri="{FF2B5EF4-FFF2-40B4-BE49-F238E27FC236}">
                  <a16:creationId xmlns:a16="http://schemas.microsoft.com/office/drawing/2014/main" id="{7F7D12A4-C24B-0745-A929-D17CDFAE3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8569583" y="2062104"/>
              <a:ext cx="425037" cy="433711"/>
            </a:xfrm>
            <a:prstGeom prst="rect">
              <a:avLst/>
            </a:prstGeom>
          </p:spPr>
        </p:pic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78D8AE4E-0B90-604C-84C2-84A206DB85D2}"/>
                </a:ext>
              </a:extLst>
            </p:cNvPr>
            <p:cNvGrpSpPr/>
            <p:nvPr/>
          </p:nvGrpSpPr>
          <p:grpSpPr>
            <a:xfrm>
              <a:off x="6096000" y="2317698"/>
              <a:ext cx="2626" cy="2605136"/>
              <a:chOff x="6096000" y="2317698"/>
              <a:chExt cx="2626" cy="2605136"/>
            </a:xfrm>
          </p:grpSpPr>
          <p:cxnSp>
            <p:nvCxnSpPr>
              <p:cNvPr id="41" name="Rechte verbindingslijn 132">
                <a:extLst>
                  <a:ext uri="{FF2B5EF4-FFF2-40B4-BE49-F238E27FC236}">
                    <a16:creationId xmlns:a16="http://schemas.microsoft.com/office/drawing/2014/main" id="{110DEEDC-FC80-D646-923A-D9C5BE9A851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96000" y="2317698"/>
                <a:ext cx="0" cy="881569"/>
              </a:xfrm>
              <a:prstGeom prst="line">
                <a:avLst/>
              </a:prstGeom>
              <a:ln w="38100" cap="rnd">
                <a:solidFill>
                  <a:srgbClr val="8BC4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Rechte verbindingslijn 132">
                <a:extLst>
                  <a:ext uri="{FF2B5EF4-FFF2-40B4-BE49-F238E27FC236}">
                    <a16:creationId xmlns:a16="http://schemas.microsoft.com/office/drawing/2014/main" id="{B58CF2B7-E582-C941-A873-3CB76D1B296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96000" y="3759768"/>
                <a:ext cx="0" cy="349955"/>
              </a:xfrm>
              <a:prstGeom prst="line">
                <a:avLst/>
              </a:prstGeom>
              <a:ln w="38100" cap="rnd">
                <a:solidFill>
                  <a:srgbClr val="8BC4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Rechte verbindingslijn 74">
                <a:extLst>
                  <a:ext uri="{FF2B5EF4-FFF2-40B4-BE49-F238E27FC236}">
                    <a16:creationId xmlns:a16="http://schemas.microsoft.com/office/drawing/2014/main" id="{6945A949-23CA-D045-83F4-DDE434F279D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98626" y="4744625"/>
                <a:ext cx="0" cy="178209"/>
              </a:xfrm>
              <a:prstGeom prst="line">
                <a:avLst/>
              </a:prstGeom>
              <a:ln w="38100" cap="rnd">
                <a:solidFill>
                  <a:srgbClr val="8BC4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7062845-DA2E-A848-BCC3-82E95AE2046B}"/>
                </a:ext>
              </a:extLst>
            </p:cNvPr>
            <p:cNvGrpSpPr/>
            <p:nvPr/>
          </p:nvGrpSpPr>
          <p:grpSpPr>
            <a:xfrm>
              <a:off x="3714356" y="2276475"/>
              <a:ext cx="4790149" cy="0"/>
              <a:chOff x="3714356" y="2276475"/>
              <a:chExt cx="4790149" cy="0"/>
            </a:xfrm>
          </p:grpSpPr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8A23EB68-BCC3-8F4E-B588-F56DC9664E86}"/>
                  </a:ext>
                </a:extLst>
              </p:cNvPr>
              <p:cNvCxnSpPr/>
              <p:nvPr/>
            </p:nvCxnSpPr>
            <p:spPr>
              <a:xfrm>
                <a:off x="3714356" y="2276475"/>
                <a:ext cx="1191873" cy="0"/>
              </a:xfrm>
              <a:prstGeom prst="line">
                <a:avLst/>
              </a:prstGeom>
              <a:ln w="38100" cap="rnd">
                <a:solidFill>
                  <a:srgbClr val="8BC4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FABB27D8-A7C8-F742-8614-04ABA74DF372}"/>
                  </a:ext>
                </a:extLst>
              </p:cNvPr>
              <p:cNvCxnSpPr/>
              <p:nvPr/>
            </p:nvCxnSpPr>
            <p:spPr>
              <a:xfrm>
                <a:off x="5513374" y="2276475"/>
                <a:ext cx="1191873" cy="0"/>
              </a:xfrm>
              <a:prstGeom prst="line">
                <a:avLst/>
              </a:prstGeom>
              <a:ln w="38100" cap="rnd">
                <a:solidFill>
                  <a:srgbClr val="8BC4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3B2EFA81-3836-6440-9992-E074C2768FBF}"/>
                  </a:ext>
                </a:extLst>
              </p:cNvPr>
              <p:cNvCxnSpPr/>
              <p:nvPr/>
            </p:nvCxnSpPr>
            <p:spPr>
              <a:xfrm>
                <a:off x="7312632" y="2276475"/>
                <a:ext cx="1191873" cy="0"/>
              </a:xfrm>
              <a:prstGeom prst="line">
                <a:avLst/>
              </a:prstGeom>
              <a:ln w="38100" cap="rnd">
                <a:solidFill>
                  <a:srgbClr val="8BC4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8144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2">
            <a:extLst>
              <a:ext uri="{FF2B5EF4-FFF2-40B4-BE49-F238E27FC236}">
                <a16:creationId xmlns:a16="http://schemas.microsoft.com/office/drawing/2014/main" id="{0086F9D9-EF5C-4722-9C55-DA8A1ADC06E6}"/>
              </a:ext>
            </a:extLst>
          </p:cNvPr>
          <p:cNvSpPr txBox="1">
            <a:spLocks/>
          </p:cNvSpPr>
          <p:nvPr/>
        </p:nvSpPr>
        <p:spPr>
          <a:xfrm>
            <a:off x="1341120" y="1178971"/>
            <a:ext cx="9509760" cy="83093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ea typeface="ＭＳ Ｐゴシック" charset="0"/>
                <a:cs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ea typeface="ＭＳ Ｐゴシック" charset="0"/>
                <a:cs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ea typeface="ＭＳ Ｐゴシック" charset="0"/>
                <a:cs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ea typeface="ＭＳ Ｐゴシック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cs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cs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cs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cs typeface="Arial" pitchFamily="34" charset="0"/>
              </a:defRPr>
            </a:lvl9pPr>
          </a:lstStyle>
          <a:p>
            <a:endParaRPr lang="en-US" sz="4400" b="0" kern="0" cap="all" dirty="0">
              <a:solidFill>
                <a:srgbClr val="E63736"/>
              </a:solidFill>
              <a:latin typeface="HelveticaNeueLT Std Cn" panose="020B0506030502030204" pitchFamily="34" charset="0"/>
            </a:endParaRPr>
          </a:p>
        </p:txBody>
      </p:sp>
      <p:sp>
        <p:nvSpPr>
          <p:cNvPr id="15" name="Content Placeholder 13">
            <a:extLst>
              <a:ext uri="{FF2B5EF4-FFF2-40B4-BE49-F238E27FC236}">
                <a16:creationId xmlns:a16="http://schemas.microsoft.com/office/drawing/2014/main" id="{BF636456-3849-4117-BD4F-DFA3720CFDCC}"/>
              </a:ext>
            </a:extLst>
          </p:cNvPr>
          <p:cNvSpPr txBox="1">
            <a:spLocks/>
          </p:cNvSpPr>
          <p:nvPr/>
        </p:nvSpPr>
        <p:spPr>
          <a:xfrm>
            <a:off x="1376517" y="2147408"/>
            <a:ext cx="9509760" cy="339444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–"/>
              <a:defRPr sz="22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•"/>
              <a:defRPr sz="22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Clr>
                <a:srgbClr val="FCBC02"/>
              </a:buClr>
            </a:pPr>
            <a:endParaRPr lang="en-US" kern="0" dirty="0">
              <a:latin typeface="HelveticaNeueLT Std Cn" panose="020B0506030502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063CDB-C2FF-4755-9754-802EE8989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7" y="160252"/>
            <a:ext cx="11745311" cy="1143000"/>
          </a:xfrm>
        </p:spPr>
        <p:txBody>
          <a:bodyPr/>
          <a:lstStyle/>
          <a:p>
            <a:r>
              <a:rPr lang="en-US" sz="3200" dirty="0">
                <a:latin typeface="Arial" pitchFamily="4" charset="0"/>
                <a:ea typeface="ＭＳ Ｐゴシック" pitchFamily="4" charset="-128"/>
              </a:rPr>
              <a:t>NTFC, structure and organization </a:t>
            </a:r>
            <a:endParaRPr lang="x-none" sz="3200" dirty="0">
              <a:latin typeface="Arial" pitchFamily="4" charset="0"/>
              <a:ea typeface="ＭＳ Ｐゴシック" pitchFamily="4" charset="-12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67148-595C-41F2-90FD-213080BA7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77" y="1417638"/>
            <a:ext cx="10702121" cy="4982354"/>
          </a:xfrm>
        </p:spPr>
        <p:txBody>
          <a:bodyPr/>
          <a:lstStyle/>
          <a:p>
            <a:pPr marL="361950" lvl="1" indent="-276225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en-US" sz="32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x-none" dirty="0"/>
          </a:p>
        </p:txBody>
      </p:sp>
      <p:pic>
        <p:nvPicPr>
          <p:cNvPr id="10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03594" y="1316150"/>
            <a:ext cx="6875044" cy="4867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3">
            <a:extLst>
              <a:ext uri="{FF2B5EF4-FFF2-40B4-BE49-F238E27FC236}">
                <a16:creationId xmlns:a16="http://schemas.microsoft.com/office/drawing/2014/main" id="{6BA63DFF-EC87-9442-9E36-AB2215D75A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160" y="572308"/>
            <a:ext cx="5129802" cy="701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>
              <a:spcAft>
                <a:spcPts val="2400"/>
              </a:spcAft>
            </a:pPr>
            <a:endParaRPr lang="en-US" sz="2200" b="1" dirty="0"/>
          </a:p>
          <a:p>
            <a:pPr marL="342900" indent="-342900">
              <a:spcAft>
                <a:spcPts val="2400"/>
              </a:spcAft>
              <a:buFont typeface="Arial" pitchFamily="4" charset="0"/>
              <a:buChar char="•"/>
            </a:pPr>
            <a:r>
              <a:rPr lang="en-US" sz="2200" dirty="0"/>
              <a:t>Political leadership and champion</a:t>
            </a:r>
          </a:p>
          <a:p>
            <a:pPr marL="342900" indent="-342900">
              <a:spcAft>
                <a:spcPts val="2400"/>
              </a:spcAft>
              <a:buFont typeface="Arial" pitchFamily="4" charset="0"/>
              <a:buChar char="•"/>
            </a:pPr>
            <a:r>
              <a:rPr lang="en-US" sz="2200" dirty="0"/>
              <a:t>Private sector involvement</a:t>
            </a:r>
          </a:p>
          <a:p>
            <a:pPr marL="342900" indent="-342900">
              <a:spcAft>
                <a:spcPts val="2400"/>
              </a:spcAft>
              <a:buFont typeface="Arial" pitchFamily="4" charset="0"/>
              <a:buChar char="•"/>
            </a:pPr>
            <a:r>
              <a:rPr lang="en-US" sz="2200" dirty="0"/>
              <a:t>Joint chair</a:t>
            </a:r>
          </a:p>
          <a:p>
            <a:pPr marL="342900" indent="-342900">
              <a:spcAft>
                <a:spcPts val="2400"/>
              </a:spcAft>
              <a:buFont typeface="Arial" pitchFamily="4" charset="0"/>
              <a:buChar char="•"/>
            </a:pPr>
            <a:r>
              <a:rPr lang="en-US" sz="2200" dirty="0"/>
              <a:t>Structure and committee alignment</a:t>
            </a:r>
          </a:p>
          <a:p>
            <a:pPr marL="342900" indent="-342900">
              <a:spcAft>
                <a:spcPts val="2400"/>
              </a:spcAft>
              <a:buFont typeface="Arial" pitchFamily="4" charset="0"/>
              <a:buChar char="•"/>
            </a:pPr>
            <a:r>
              <a:rPr lang="en-US" sz="2200" dirty="0"/>
              <a:t>Sustainable secretariat</a:t>
            </a:r>
          </a:p>
          <a:p>
            <a:pPr marL="342900" indent="-342900">
              <a:spcAft>
                <a:spcPts val="2400"/>
              </a:spcAft>
              <a:buFont typeface="Arial" pitchFamily="4" charset="0"/>
              <a:buChar char="•"/>
            </a:pPr>
            <a:r>
              <a:rPr lang="en-US" sz="2200" dirty="0"/>
              <a:t>Private sector contribution and commitment, all levels</a:t>
            </a:r>
          </a:p>
          <a:p>
            <a:pPr marL="342900" indent="-342900">
              <a:spcAft>
                <a:spcPts val="2400"/>
              </a:spcAft>
              <a:buFont typeface="Arial" pitchFamily="4" charset="0"/>
              <a:buChar char="•"/>
            </a:pPr>
            <a:r>
              <a:rPr lang="en-US" sz="2200" dirty="0"/>
              <a:t>Result oriented, work plans etc.</a:t>
            </a:r>
          </a:p>
          <a:p>
            <a:pPr marL="342900" indent="-342900">
              <a:spcAft>
                <a:spcPts val="2400"/>
              </a:spcAft>
              <a:buFont typeface="Arial" pitchFamily="4" charset="0"/>
              <a:buChar char="•"/>
            </a:pPr>
            <a:r>
              <a:rPr lang="en-US" sz="2200" dirty="0"/>
              <a:t>Consultation, validation</a:t>
            </a:r>
          </a:p>
          <a:p>
            <a:pPr>
              <a:spcAft>
                <a:spcPts val="2400"/>
              </a:spcAft>
            </a:pPr>
            <a:endParaRPr lang="en-US" sz="2200" dirty="0"/>
          </a:p>
          <a:p>
            <a:pPr marL="342900" indent="-342900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08668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2">
            <a:extLst>
              <a:ext uri="{FF2B5EF4-FFF2-40B4-BE49-F238E27FC236}">
                <a16:creationId xmlns:a16="http://schemas.microsoft.com/office/drawing/2014/main" id="{0086F9D9-EF5C-4722-9C55-DA8A1ADC06E6}"/>
              </a:ext>
            </a:extLst>
          </p:cNvPr>
          <p:cNvSpPr txBox="1">
            <a:spLocks/>
          </p:cNvSpPr>
          <p:nvPr/>
        </p:nvSpPr>
        <p:spPr>
          <a:xfrm>
            <a:off x="1341120" y="1178971"/>
            <a:ext cx="9509760" cy="83093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ea typeface="ＭＳ Ｐゴシック" charset="0"/>
                <a:cs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ea typeface="ＭＳ Ｐゴシック" charset="0"/>
                <a:cs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ea typeface="ＭＳ Ｐゴシック" charset="0"/>
                <a:cs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ea typeface="ＭＳ Ｐゴシック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cs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cs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cs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cs typeface="Arial" pitchFamily="34" charset="0"/>
              </a:defRPr>
            </a:lvl9pPr>
          </a:lstStyle>
          <a:p>
            <a:endParaRPr lang="en-US" sz="4400" b="0" kern="0" cap="all" dirty="0">
              <a:solidFill>
                <a:srgbClr val="E63736"/>
              </a:solidFill>
              <a:latin typeface="HelveticaNeueLT Std Cn" panose="020B0506030502030204" pitchFamily="34" charset="0"/>
            </a:endParaRPr>
          </a:p>
        </p:txBody>
      </p:sp>
      <p:sp>
        <p:nvSpPr>
          <p:cNvPr id="15" name="Content Placeholder 13">
            <a:extLst>
              <a:ext uri="{FF2B5EF4-FFF2-40B4-BE49-F238E27FC236}">
                <a16:creationId xmlns:a16="http://schemas.microsoft.com/office/drawing/2014/main" id="{BF636456-3849-4117-BD4F-DFA3720CFDCC}"/>
              </a:ext>
            </a:extLst>
          </p:cNvPr>
          <p:cNvSpPr txBox="1">
            <a:spLocks/>
          </p:cNvSpPr>
          <p:nvPr/>
        </p:nvSpPr>
        <p:spPr>
          <a:xfrm>
            <a:off x="1376517" y="2147408"/>
            <a:ext cx="9509760" cy="339444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–"/>
              <a:defRPr sz="22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•"/>
              <a:defRPr sz="22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Clr>
                <a:srgbClr val="FCBC02"/>
              </a:buClr>
            </a:pPr>
            <a:endParaRPr lang="en-US" kern="0" dirty="0">
              <a:latin typeface="HelveticaNeueLT Std Cn" panose="020B0506030502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063CDB-C2FF-4755-9754-802EE8989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894" y="26260"/>
            <a:ext cx="11703794" cy="1184763"/>
          </a:xfrm>
        </p:spPr>
        <p:txBody>
          <a:bodyPr/>
          <a:lstStyle/>
          <a:p>
            <a:r>
              <a:rPr lang="en-US" sz="3200" dirty="0">
                <a:latin typeface="Arial" pitchFamily="4" charset="0"/>
                <a:ea typeface="ＭＳ Ｐゴシック" pitchFamily="4" charset="-128"/>
              </a:rPr>
              <a:t>Private sector in NTFC, how to engage?</a:t>
            </a:r>
            <a:endParaRPr lang="x-none" sz="3200" dirty="0">
              <a:latin typeface="Arial" pitchFamily="4" charset="0"/>
              <a:ea typeface="ＭＳ Ｐゴシック" pitchFamily="4" charset="-12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67148-595C-41F2-90FD-213080BA7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77" y="1417638"/>
            <a:ext cx="10702121" cy="4982354"/>
          </a:xfrm>
        </p:spPr>
        <p:txBody>
          <a:bodyPr/>
          <a:lstStyle/>
          <a:p>
            <a:pPr marL="361950" lvl="1" indent="-276225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en-US" sz="32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x-none" dirty="0"/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6BA63DFF-EC87-9442-9E36-AB2215D75A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377" y="763803"/>
            <a:ext cx="11144248" cy="732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342900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Speak a with unified voice, be organized </a:t>
            </a:r>
          </a:p>
          <a:p>
            <a:pPr marL="342900" indent="-342900">
              <a:spcAft>
                <a:spcPts val="2400"/>
              </a:spcAft>
              <a:buFont typeface="Arial" pitchFamily="4" charset="0"/>
              <a:buChar char="•"/>
            </a:pPr>
            <a:r>
              <a:rPr lang="en-US" sz="2200" dirty="0"/>
              <a:t>Cover all areas of the private sector, represent sub-sectors views</a:t>
            </a:r>
          </a:p>
          <a:p>
            <a:pPr marL="342900" indent="-342900">
              <a:spcAft>
                <a:spcPts val="2400"/>
              </a:spcAft>
              <a:buFont typeface="Arial" pitchFamily="4" charset="0"/>
              <a:buChar char="•"/>
            </a:pPr>
            <a:r>
              <a:rPr lang="en-US" sz="2200" dirty="0"/>
              <a:t>Focus on policy and process issues, not individual cases</a:t>
            </a:r>
          </a:p>
          <a:p>
            <a:pPr marL="342900" indent="-342900">
              <a:spcAft>
                <a:spcPts val="2400"/>
              </a:spcAft>
              <a:buFont typeface="Arial" pitchFamily="4" charset="0"/>
              <a:buChar char="•"/>
            </a:pPr>
            <a:r>
              <a:rPr lang="en-US" sz="2200" dirty="0"/>
              <a:t>Be ambitious, but realistic</a:t>
            </a:r>
          </a:p>
          <a:p>
            <a:pPr marL="342900" indent="-342900">
              <a:spcAft>
                <a:spcPts val="2400"/>
              </a:spcAft>
              <a:buFont typeface="Arial" pitchFamily="4" charset="0"/>
              <a:buChar char="•"/>
            </a:pPr>
            <a:r>
              <a:rPr lang="en-US" sz="2200" dirty="0"/>
              <a:t>Be constructive and engaged, provide solutions, don’t only complain</a:t>
            </a:r>
          </a:p>
          <a:p>
            <a:pPr marL="342900" indent="-342900">
              <a:spcAft>
                <a:spcPts val="2400"/>
              </a:spcAft>
              <a:buFont typeface="Arial" pitchFamily="4" charset="0"/>
              <a:buChar char="•"/>
            </a:pPr>
            <a:r>
              <a:rPr lang="en-US" sz="2200" dirty="0"/>
              <a:t>Select representatives that are respected, assertive, collaborative and knowledgeable</a:t>
            </a:r>
          </a:p>
          <a:p>
            <a:pPr marL="342900" indent="-342900">
              <a:spcAft>
                <a:spcPts val="2400"/>
              </a:spcAft>
              <a:buFont typeface="Arial" pitchFamily="4" charset="0"/>
              <a:buChar char="•"/>
            </a:pPr>
            <a:r>
              <a:rPr lang="en-US" sz="2200" dirty="0"/>
              <a:t>Provide facts and data, not hearsay </a:t>
            </a:r>
          </a:p>
          <a:p>
            <a:pPr marL="342900" indent="-342900">
              <a:spcAft>
                <a:spcPts val="2400"/>
              </a:spcAft>
              <a:buFont typeface="Arial" pitchFamily="4" charset="0"/>
              <a:buChar char="•"/>
            </a:pPr>
            <a:r>
              <a:rPr lang="en-US" sz="2200" dirty="0"/>
              <a:t>Adopt a Public-Private-Partnership approach, support the NTFC Secretariat,  </a:t>
            </a:r>
          </a:p>
          <a:p>
            <a:pPr marL="342900" indent="-342900">
              <a:spcAft>
                <a:spcPts val="2400"/>
              </a:spcAft>
              <a:buFont typeface="Arial" pitchFamily="4" charset="0"/>
              <a:buChar char="•"/>
            </a:pPr>
            <a:r>
              <a:rPr lang="en-US" sz="2200" dirty="0"/>
              <a:t>Sustain participation and support</a:t>
            </a:r>
          </a:p>
          <a:p>
            <a:pPr marL="342900" indent="-342900">
              <a:spcAft>
                <a:spcPts val="2400"/>
              </a:spcAft>
              <a:buFont typeface="Arial" pitchFamily="4" charset="0"/>
              <a:buChar char="•"/>
            </a:pPr>
            <a:r>
              <a:rPr lang="en-US" sz="2200" dirty="0"/>
              <a:t>Make use of resources and good practices from the international business sector</a:t>
            </a:r>
          </a:p>
          <a:p>
            <a:pPr>
              <a:spcAft>
                <a:spcPts val="2400"/>
              </a:spcAft>
            </a:pPr>
            <a:endParaRPr lang="en-US" sz="2200" dirty="0"/>
          </a:p>
          <a:p>
            <a:pPr marL="342900" indent="-342900"/>
            <a:r>
              <a:rPr lang="en-US" sz="1400" dirty="0"/>
              <a:t>?</a:t>
            </a:r>
          </a:p>
        </p:txBody>
      </p:sp>
      <p:pic>
        <p:nvPicPr>
          <p:cNvPr id="8194" name="Picture 2" descr="Public-private partnership policies: Legal framework and competition  requirements | ITCILO">
            <a:extLst>
              <a:ext uri="{FF2B5EF4-FFF2-40B4-BE49-F238E27FC236}">
                <a16:creationId xmlns:a16="http://schemas.microsoft.com/office/drawing/2014/main" id="{432BE11E-ABBE-CC45-90DA-C58D9E9549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800" y="278362"/>
            <a:ext cx="3203342" cy="107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346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2">
            <a:extLst>
              <a:ext uri="{FF2B5EF4-FFF2-40B4-BE49-F238E27FC236}">
                <a16:creationId xmlns:a16="http://schemas.microsoft.com/office/drawing/2014/main" id="{0086F9D9-EF5C-4722-9C55-DA8A1ADC06E6}"/>
              </a:ext>
            </a:extLst>
          </p:cNvPr>
          <p:cNvSpPr txBox="1">
            <a:spLocks/>
          </p:cNvSpPr>
          <p:nvPr/>
        </p:nvSpPr>
        <p:spPr>
          <a:xfrm>
            <a:off x="1341120" y="1178971"/>
            <a:ext cx="9509760" cy="83093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ea typeface="ＭＳ Ｐゴシック" charset="0"/>
                <a:cs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ea typeface="ＭＳ Ｐゴシック" charset="0"/>
                <a:cs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ea typeface="ＭＳ Ｐゴシック" charset="0"/>
                <a:cs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ea typeface="ＭＳ Ｐゴシック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cs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cs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cs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F91CD"/>
                </a:solidFill>
                <a:latin typeface="Eurostile LT Std Bold"/>
                <a:cs typeface="Arial" pitchFamily="34" charset="0"/>
              </a:defRPr>
            </a:lvl9pPr>
          </a:lstStyle>
          <a:p>
            <a:endParaRPr lang="en-US" sz="4400" b="0" kern="0" cap="all" dirty="0">
              <a:solidFill>
                <a:srgbClr val="E63736"/>
              </a:solidFill>
              <a:latin typeface="HelveticaNeueLT Std Cn" panose="020B0506030502030204" pitchFamily="34" charset="0"/>
            </a:endParaRPr>
          </a:p>
        </p:txBody>
      </p:sp>
      <p:sp>
        <p:nvSpPr>
          <p:cNvPr id="15" name="Content Placeholder 13">
            <a:extLst>
              <a:ext uri="{FF2B5EF4-FFF2-40B4-BE49-F238E27FC236}">
                <a16:creationId xmlns:a16="http://schemas.microsoft.com/office/drawing/2014/main" id="{BF636456-3849-4117-BD4F-DFA3720CFDCC}"/>
              </a:ext>
            </a:extLst>
          </p:cNvPr>
          <p:cNvSpPr txBox="1">
            <a:spLocks/>
          </p:cNvSpPr>
          <p:nvPr/>
        </p:nvSpPr>
        <p:spPr>
          <a:xfrm>
            <a:off x="1376517" y="2147408"/>
            <a:ext cx="9509760" cy="339444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–"/>
              <a:defRPr sz="22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•"/>
              <a:defRPr sz="22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DB87E"/>
              </a:buClr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Clr>
                <a:srgbClr val="FCBC02"/>
              </a:buClr>
            </a:pPr>
            <a:endParaRPr lang="en-US" kern="0" dirty="0">
              <a:latin typeface="HelveticaNeueLT Std Cn" panose="020B0506030502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063CDB-C2FF-4755-9754-802EE8989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7" y="68023"/>
            <a:ext cx="11745311" cy="1143000"/>
          </a:xfrm>
        </p:spPr>
        <p:txBody>
          <a:bodyPr/>
          <a:lstStyle/>
          <a:p>
            <a:r>
              <a:rPr lang="en-US" sz="3200">
                <a:latin typeface="Arial" pitchFamily="4" charset="0"/>
                <a:ea typeface="ＭＳ Ｐゴシック" pitchFamily="4" charset="-128"/>
              </a:rPr>
              <a:t>UNCTAD support for NTFC</a:t>
            </a:r>
            <a:endParaRPr lang="x-none" sz="3200" dirty="0">
              <a:latin typeface="Arial" pitchFamily="4" charset="0"/>
              <a:ea typeface="ＭＳ Ｐゴシック" pitchFamily="4" charset="-12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67148-595C-41F2-90FD-213080BA7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77" y="1417638"/>
            <a:ext cx="10702121" cy="4982354"/>
          </a:xfrm>
        </p:spPr>
        <p:txBody>
          <a:bodyPr/>
          <a:lstStyle/>
          <a:p>
            <a:pPr marL="361950" lvl="1" indent="-276225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en-US" sz="3200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x-none" dirty="0"/>
          </a:p>
        </p:txBody>
      </p:sp>
      <p:pic>
        <p:nvPicPr>
          <p:cNvPr id="8" name="Picture 7" descr="A picture containing text&#10;&#10;Description generated with high confidence">
            <a:extLst>
              <a:ext uri="{FF2B5EF4-FFF2-40B4-BE49-F238E27FC236}">
                <a16:creationId xmlns:a16="http://schemas.microsoft.com/office/drawing/2014/main" id="{054E5F3B-4FB6-ED40-B5D4-491AC3C1702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04" y="1245578"/>
            <a:ext cx="4006614" cy="14941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B8C4080-652F-0B43-A911-094F7802DF52}"/>
              </a:ext>
            </a:extLst>
          </p:cNvPr>
          <p:cNvSpPr txBox="1"/>
          <p:nvPr/>
        </p:nvSpPr>
        <p:spPr>
          <a:xfrm>
            <a:off x="434003" y="3120856"/>
            <a:ext cx="4013615" cy="374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Rockwell"/>
                <a:ea typeface="+mn-ea"/>
                <a:cs typeface="+mn-cs"/>
                <a:hlinkClick r:id="rId4"/>
              </a:rPr>
              <a:t>http://unctad.org/tfcommittees</a:t>
            </a:r>
            <a:r>
              <a:rPr kumimoji="0" lang="es-ES_tradnl" sz="18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Rockwell"/>
                <a:ea typeface="+mn-ea"/>
                <a:cs typeface="+mn-cs"/>
              </a:rPr>
              <a:t> </a:t>
            </a:r>
            <a:endParaRPr kumimoji="0" lang="es-ES_tradnl" sz="18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F4CE9C-13CD-AD4F-9895-D72F736C12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4130" y="1523670"/>
            <a:ext cx="3942368" cy="35369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E416FC3-2700-9E4D-8536-D465314EAD4C}"/>
              </a:ext>
            </a:extLst>
          </p:cNvPr>
          <p:cNvSpPr txBox="1"/>
          <p:nvPr/>
        </p:nvSpPr>
        <p:spPr>
          <a:xfrm>
            <a:off x="7474130" y="5379133"/>
            <a:ext cx="4274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Rockwell"/>
                <a:ea typeface="+mn-ea"/>
                <a:cs typeface="+mn-cs"/>
                <a:hlinkClick r:id="rId6"/>
              </a:rPr>
              <a:t>http://tradeportal.eregulations.org</a:t>
            </a:r>
            <a:r>
              <a:rPr kumimoji="0" lang="es-ES_tradnl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Rockwell"/>
                <a:ea typeface="+mn-ea"/>
                <a:cs typeface="+mn-cs"/>
              </a:rPr>
              <a:t> </a:t>
            </a:r>
          </a:p>
        </p:txBody>
      </p:sp>
      <p:pic>
        <p:nvPicPr>
          <p:cNvPr id="7170" name="Picture 2" descr="ASYCUDA Logo">
            <a:extLst>
              <a:ext uri="{FF2B5EF4-FFF2-40B4-BE49-F238E27FC236}">
                <a16:creationId xmlns:a16="http://schemas.microsoft.com/office/drawing/2014/main" id="{DA5B8178-C71C-FD47-80F0-39934430E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96" y="4157378"/>
            <a:ext cx="4557713" cy="98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71F3B1E-FC1B-F548-BC8A-63884369AA6B}"/>
              </a:ext>
            </a:extLst>
          </p:cNvPr>
          <p:cNvSpPr txBox="1"/>
          <p:nvPr/>
        </p:nvSpPr>
        <p:spPr>
          <a:xfrm>
            <a:off x="922241" y="5586287"/>
            <a:ext cx="4274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s-ES_tradnl" b="1" dirty="0">
                <a:solidFill>
                  <a:srgbClr val="00B0F0"/>
                </a:solidFill>
                <a:latin typeface="Rockwell"/>
              </a:rPr>
              <a:t>https://</a:t>
            </a:r>
            <a:r>
              <a:rPr lang="es-ES_tradnl" b="1" dirty="0" err="1">
                <a:solidFill>
                  <a:srgbClr val="00B0F0"/>
                </a:solidFill>
                <a:latin typeface="Rockwell"/>
              </a:rPr>
              <a:t>asycuda.org</a:t>
            </a:r>
            <a:r>
              <a:rPr lang="es-ES_tradnl" b="1" dirty="0">
                <a:solidFill>
                  <a:srgbClr val="00B0F0"/>
                </a:solidFill>
                <a:latin typeface="Rockwell"/>
              </a:rPr>
              <a:t>/en/ </a:t>
            </a:r>
            <a:endParaRPr kumimoji="0" lang="es-ES_tradnl" sz="18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7963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912284" y="2997200"/>
            <a:ext cx="10752667" cy="552450"/>
          </a:xfrm>
        </p:spPr>
        <p:txBody>
          <a:bodyPr/>
          <a:lstStyle/>
          <a:p>
            <a:pPr eaLnBrk="1" hangingPunct="1"/>
            <a:r>
              <a:rPr lang="en-US" sz="4400" b="1" dirty="0">
                <a:latin typeface="Arial" pitchFamily="4" charset="0"/>
                <a:ea typeface="ＭＳ Ｐゴシック" pitchFamily="4" charset="-128"/>
              </a:rPr>
              <a:t>Thank you for your attention</a:t>
            </a:r>
            <a:br>
              <a:rPr lang="en-US" sz="4400" b="1" dirty="0">
                <a:latin typeface="Arial" pitchFamily="4" charset="0"/>
                <a:ea typeface="ＭＳ Ｐゴシック" pitchFamily="4" charset="-128"/>
              </a:rPr>
            </a:br>
            <a:br>
              <a:rPr lang="en-US" sz="4400" dirty="0">
                <a:latin typeface="Arial" pitchFamily="4" charset="0"/>
                <a:ea typeface="ＭＳ Ｐゴシック" pitchFamily="4" charset="-128"/>
              </a:rPr>
            </a:br>
            <a:endParaRPr lang="en-US" sz="4400" b="1" dirty="0">
              <a:latin typeface="Arial" pitchFamily="4" charset="0"/>
              <a:ea typeface="ＭＳ Ｐゴシック" pitchFamily="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2758" y="3913582"/>
            <a:ext cx="8820294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4F91CD"/>
                </a:solidFill>
                <a:latin typeface="Arial" pitchFamily="4" charset="0"/>
                <a:ea typeface="ＭＳ Ｐゴシック" pitchFamily="4" charset="-128"/>
                <a:cs typeface="+mj-cs"/>
                <a:hlinkClick r:id="rId2"/>
              </a:rPr>
              <a:t>https://unctad.org/en/Pages/DTL/TTL/Trade-Facilitation.asp</a:t>
            </a:r>
            <a:endParaRPr lang="en-US" sz="2400" b="1" dirty="0">
              <a:solidFill>
                <a:srgbClr val="4F91CD"/>
              </a:solidFill>
              <a:latin typeface="Arial" pitchFamily="4" charset="0"/>
              <a:ea typeface="ＭＳ Ｐゴシック" pitchFamily="4" charset="-128"/>
              <a:cs typeface="+mj-cs"/>
            </a:endParaRPr>
          </a:p>
          <a:p>
            <a:endParaRPr lang="en-US" sz="2400" b="1" dirty="0">
              <a:solidFill>
                <a:srgbClr val="4F91CD"/>
              </a:solidFill>
              <a:latin typeface="Arial" pitchFamily="4" charset="0"/>
              <a:ea typeface="ＭＳ Ｐゴシック" pitchFamily="4" charset="-128"/>
              <a:cs typeface="+mj-cs"/>
            </a:endParaRPr>
          </a:p>
          <a:p>
            <a:r>
              <a:rPr lang="en-US" sz="2400" b="1" dirty="0" err="1">
                <a:solidFill>
                  <a:srgbClr val="4F91CD"/>
                </a:solidFill>
                <a:latin typeface="Arial" pitchFamily="4" charset="0"/>
                <a:ea typeface="ＭＳ Ｐゴシック" pitchFamily="4" charset="-128"/>
                <a:cs typeface="+mj-cs"/>
              </a:rPr>
              <a:t>Poul.Hansen@unctad.org</a:t>
            </a:r>
            <a:endParaRPr lang="en-US" sz="2400" b="1" dirty="0">
              <a:solidFill>
                <a:srgbClr val="4F91CD"/>
              </a:solidFill>
              <a:latin typeface="Arial" pitchFamily="4" charset="0"/>
              <a:ea typeface="ＭＳ Ｐゴシック" pitchFamily="4" charset="-128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367" y="423072"/>
            <a:ext cx="4610100" cy="17653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Eurostile LT Std Bold"/>
        <a:ea typeface=""/>
        <a:cs typeface="Arial"/>
      </a:majorFont>
      <a:minorFont>
        <a:latin typeface="HelveticaNeueLT Std Me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F105956561A4478721C42B1170DC93" ma:contentTypeVersion="8" ma:contentTypeDescription="Create a new document." ma:contentTypeScope="" ma:versionID="820b707e9f8e4110327d5993ca390ecd">
  <xsd:schema xmlns:xsd="http://www.w3.org/2001/XMLSchema" xmlns:xs="http://www.w3.org/2001/XMLSchema" xmlns:p="http://schemas.microsoft.com/office/2006/metadata/properties" xmlns:ns2="f61f126d-1093-4162-999a-d34905c84581" xmlns:ns3="16fbb88f-79d8-4d78-998c-a26123b89dee" targetNamespace="http://schemas.microsoft.com/office/2006/metadata/properties" ma:root="true" ma:fieldsID="472ac349dbef393446993f2c93e74035" ns2:_="" ns3:_="">
    <xsd:import namespace="f61f126d-1093-4162-999a-d34905c84581"/>
    <xsd:import namespace="16fbb88f-79d8-4d78-998c-a26123b89de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1f126d-1093-4162-999a-d34905c8458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fbb88f-79d8-4d78-998c-a26123b89d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4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C2AB27D-CEF8-4AD6-96DF-4B86080369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1f126d-1093-4162-999a-d34905c84581"/>
    <ds:schemaRef ds:uri="16fbb88f-79d8-4d78-998c-a26123b89de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EAA1393-E539-426F-97F4-5831BDAB47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00A42B-9D4A-4E31-9669-6300AC22EA28}">
  <ds:schemaRefs>
    <ds:schemaRef ds:uri="http://purl.org/dc/elements/1.1/"/>
    <ds:schemaRef ds:uri="f61f126d-1093-4162-999a-d34905c84581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16fbb88f-79d8-4d78-998c-a26123b89dee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3498</TotalTime>
  <Words>409</Words>
  <Application>Microsoft Macintosh PowerPoint</Application>
  <PresentationFormat>Widescreen</PresentationFormat>
  <Paragraphs>96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Calibri</vt:lpstr>
      <vt:lpstr>Eurostile LT Std Bold</vt:lpstr>
      <vt:lpstr>HelveticaNeueLT Std Cn</vt:lpstr>
      <vt:lpstr>HelveticaNeueLT Std Med</vt:lpstr>
      <vt:lpstr>Open Sans</vt:lpstr>
      <vt:lpstr>Rockwell</vt:lpstr>
      <vt:lpstr>Trebuchet MS</vt:lpstr>
      <vt:lpstr>Wingdings</vt:lpstr>
      <vt:lpstr>Default Design</vt:lpstr>
      <vt:lpstr>UN-CEFACT 35th Forum   Webinar: Engaging private sector in National Trade Facilitation Bodies   What works and what does not work?  </vt:lpstr>
      <vt:lpstr>WTO TFA Art. 23.2 </vt:lpstr>
      <vt:lpstr>What does the private sector want from trade facilitation? </vt:lpstr>
      <vt:lpstr>How to achieve trade facilitation reform? </vt:lpstr>
      <vt:lpstr>NTFC, structure and organization </vt:lpstr>
      <vt:lpstr>Private sector in NTFC, how to engage?</vt:lpstr>
      <vt:lpstr>UNCTAD support for NTFC</vt:lpstr>
      <vt:lpstr>Thank you for your attention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Carlos Razo</dc:creator>
  <cp:lastModifiedBy>Birgit Viohl</cp:lastModifiedBy>
  <cp:revision>130</cp:revision>
  <cp:lastPrinted>2019-09-10T04:41:54Z</cp:lastPrinted>
  <dcterms:created xsi:type="dcterms:W3CDTF">2019-09-10T10:19:40Z</dcterms:created>
  <dcterms:modified xsi:type="dcterms:W3CDTF">2020-10-06T10:28:51Z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0x010100CEF105956561A4478721C42B1170DC93</vt:lpwstr>
  </property>
</Properties>
</file>