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57" r:id="rId4"/>
    <p:sldId id="266" r:id="rId5"/>
    <p:sldId id="258" r:id="rId6"/>
    <p:sldId id="268" r:id="rId7"/>
    <p:sldId id="264" r:id="rId8"/>
    <p:sldId id="263" r:id="rId9"/>
    <p:sldId id="262" r:id="rId10"/>
    <p:sldId id="260" r:id="rId11"/>
    <p:sldId id="261" r:id="rId12"/>
    <p:sldId id="265"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9B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8" autoAdjust="0"/>
  </p:normalViewPr>
  <p:slideViewPr>
    <p:cSldViewPr>
      <p:cViewPr varScale="1">
        <p:scale>
          <a:sx n="62" d="100"/>
          <a:sy n="62" d="100"/>
        </p:scale>
        <p:origin x="-96"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11/4/2015</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BAFED-CE08-417F-95C6-8C004FB55BB7}"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6BAFED-CE08-417F-95C6-8C004FB55BB7}" type="datetimeFigureOut">
              <a:rPr lang="en-US" smtClean="0"/>
              <a:pPr/>
              <a:t>11/4/2015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6BAFED-CE08-417F-95C6-8C004FB55BB7}" type="datetimeFigureOut">
              <a:rPr lang="en-US" smtClean="0"/>
              <a:pPr/>
              <a:t>11/4/2015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6BAFED-CE08-417F-95C6-8C004FB55BB7}" type="datetimeFigureOut">
              <a:rPr lang="en-US" smtClean="0"/>
              <a:pPr/>
              <a:t>11/4/2015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BAFED-CE08-417F-95C6-8C004FB55BB7}" type="datetimeFigureOut">
              <a:rPr lang="en-US" smtClean="0"/>
              <a:pPr/>
              <a:t>11/4/2015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BAFED-CE08-417F-95C6-8C004FB55BB7}" type="datetimeFigureOut">
              <a:rPr lang="en-US" smtClean="0"/>
              <a:pPr/>
              <a:t>11/4/2015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BAFED-CE08-417F-95C6-8C004FB55BB7}" type="datetimeFigureOut">
              <a:rPr lang="en-US" smtClean="0"/>
              <a:pPr/>
              <a:t>11/4/2015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5050904" cy="1143000"/>
          </a:xfrm>
          <a:prstGeom prst="rect">
            <a:avLst/>
          </a:prstGeom>
        </p:spPr>
        <p:txBody>
          <a:bodyPr vert="horz" lIns="91440" tIns="45720" rIns="91440" bIns="45720" rtlCol="0" anchor="ctr">
            <a:normAutofit/>
          </a:bodyPr>
          <a:lstStyle/>
          <a:p>
            <a:r>
              <a:rPr lang="en-US" dirty="0" smtClean="0"/>
              <a:t>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BAFED-CE08-417F-95C6-8C004FB55BB7}" type="datetimeFigureOut">
              <a:rPr lang="en-US" smtClean="0"/>
              <a:pPr/>
              <a:t>11/4/2015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95062-90BA-4DB5-924F-2F045447EC78}" type="slidenum">
              <a:rPr lang="en-US" smtClean="0"/>
              <a:pPr/>
              <a:t>‹#›</a:t>
            </a:fld>
            <a:endParaRPr lang="en-US"/>
          </a:p>
        </p:txBody>
      </p:sp>
      <p:pic>
        <p:nvPicPr>
          <p:cNvPr id="7" name="Picture 7" descr="smdg logo ll2"/>
          <p:cNvPicPr>
            <a:picLocks noChangeAspect="1" noChangeArrowheads="1"/>
          </p:cNvPicPr>
          <p:nvPr userDrawn="1"/>
        </p:nvPicPr>
        <p:blipFill>
          <a:blip r:embed="rId13" cstate="print"/>
          <a:srcRect/>
          <a:stretch>
            <a:fillRect/>
          </a:stretch>
        </p:blipFill>
        <p:spPr bwMode="auto">
          <a:xfrm>
            <a:off x="5651500" y="44450"/>
            <a:ext cx="3457575" cy="720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hyperlink" Target="http://www.smdg.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971600" y="2276872"/>
            <a:ext cx="7488832"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800" b="1" dirty="0" smtClean="0">
                <a:solidFill>
                  <a:schemeClr val="bg1"/>
                </a:solidFill>
              </a:rPr>
              <a:t>Welcome </a:t>
            </a:r>
            <a:r>
              <a:rPr lang="de-DE" sz="4800" b="1" dirty="0" err="1" smtClean="0">
                <a:solidFill>
                  <a:schemeClr val="bg1"/>
                </a:solidFill>
              </a:rPr>
              <a:t>to</a:t>
            </a:r>
            <a:r>
              <a:rPr lang="de-DE" sz="4800" b="1" dirty="0" smtClean="0">
                <a:solidFill>
                  <a:schemeClr val="bg1"/>
                </a:solidFill>
              </a:rPr>
              <a:t> SMDG</a:t>
            </a:r>
            <a:endParaRPr lang="en-US" sz="4800" b="1" dirty="0">
              <a:solidFill>
                <a:schemeClr val="bg1"/>
              </a:solidFill>
            </a:endParaRPr>
          </a:p>
        </p:txBody>
      </p:sp>
      <p:sp>
        <p:nvSpPr>
          <p:cNvPr id="8" name="Rounded Rectangle 7"/>
          <p:cNvSpPr/>
          <p:nvPr/>
        </p:nvSpPr>
        <p:spPr>
          <a:xfrm>
            <a:off x="1043608" y="5013176"/>
            <a:ext cx="7056784" cy="1584176"/>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endParaRPr lang="en-US" sz="2400" b="1" dirty="0" smtClean="0"/>
          </a:p>
          <a:p>
            <a:pPr lvl="0"/>
            <a:r>
              <a:rPr lang="en-US" sz="2400" b="1" dirty="0" smtClean="0">
                <a:solidFill>
                  <a:schemeClr val="accent6">
                    <a:lumMod val="75000"/>
                  </a:schemeClr>
                </a:solidFill>
              </a:rPr>
              <a:t>Michael Schröder</a:t>
            </a:r>
          </a:p>
          <a:p>
            <a:pPr lvl="0"/>
            <a:r>
              <a:rPr lang="en-US" sz="2400" b="1" dirty="0" smtClean="0">
                <a:solidFill>
                  <a:schemeClr val="accent6">
                    <a:lumMod val="75000"/>
                  </a:schemeClr>
                </a:solidFill>
              </a:rPr>
              <a:t>Hapag-Lloyd </a:t>
            </a:r>
            <a:r>
              <a:rPr lang="en-US" sz="2400" b="1" dirty="0" smtClean="0">
                <a:solidFill>
                  <a:schemeClr val="accent6">
                    <a:lumMod val="75000"/>
                  </a:schemeClr>
                </a:solidFill>
              </a:rPr>
              <a:t>AG, Hamburg </a:t>
            </a:r>
            <a:r>
              <a:rPr lang="en-US" sz="2400" b="1" dirty="0" smtClean="0">
                <a:solidFill>
                  <a:schemeClr val="accent6">
                    <a:lumMod val="75000"/>
                  </a:schemeClr>
                </a:solidFill>
              </a:rPr>
              <a:t/>
            </a:r>
            <a:br>
              <a:rPr lang="en-US" sz="2400" b="1" dirty="0" smtClean="0">
                <a:solidFill>
                  <a:schemeClr val="accent6">
                    <a:lumMod val="75000"/>
                  </a:schemeClr>
                </a:solidFill>
              </a:rPr>
            </a:br>
            <a:r>
              <a:rPr lang="en-US" sz="1200" b="1" dirty="0" smtClean="0">
                <a:solidFill>
                  <a:schemeClr val="accent6">
                    <a:lumMod val="75000"/>
                  </a:schemeClr>
                </a:solidFill>
              </a:rPr>
              <a:t/>
            </a:r>
            <a:br>
              <a:rPr lang="en-US" sz="1200" b="1" dirty="0" smtClean="0">
                <a:solidFill>
                  <a:schemeClr val="accent6">
                    <a:lumMod val="75000"/>
                  </a:schemeClr>
                </a:solidFill>
              </a:rPr>
            </a:br>
            <a:r>
              <a:rPr lang="en-US" sz="1200" b="1" dirty="0" smtClean="0">
                <a:solidFill>
                  <a:schemeClr val="accent6">
                    <a:lumMod val="75000"/>
                  </a:schemeClr>
                </a:solidFill>
              </a:rPr>
              <a:t>michael.schroeder@hlag.com</a:t>
            </a:r>
            <a:endParaRPr lang="en-US" sz="2400" b="1" dirty="0" smtClean="0">
              <a:solidFill>
                <a:schemeClr val="accent6">
                  <a:lumMod val="75000"/>
                </a:schemeClr>
              </a:solidFill>
            </a:endParaRPr>
          </a:p>
          <a:p>
            <a:endParaRPr lang="en-US"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250825" y="1046202"/>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fontAlgn="t">
              <a:lnSpc>
                <a:spcPct val="125000"/>
              </a:lnSpc>
            </a:pPr>
            <a:r>
              <a:rPr lang="it-IT" b="1" dirty="0" err="1" smtClean="0"/>
              <a:t>Recent</a:t>
            </a:r>
            <a:r>
              <a:rPr lang="it-IT" b="1" dirty="0" smtClean="0"/>
              <a:t> </a:t>
            </a:r>
            <a:r>
              <a:rPr lang="it-IT" b="1" dirty="0" err="1" smtClean="0"/>
              <a:t>standardisation</a:t>
            </a:r>
            <a:r>
              <a:rPr lang="it-IT" b="1" dirty="0" smtClean="0"/>
              <a:t> </a:t>
            </a:r>
            <a:r>
              <a:rPr lang="it-IT" b="1" dirty="0" err="1" smtClean="0"/>
              <a:t>projects</a:t>
            </a:r>
            <a:endParaRPr lang="it-IT" b="1" dirty="0" smtClean="0"/>
          </a:p>
        </p:txBody>
      </p:sp>
      <p:sp>
        <p:nvSpPr>
          <p:cNvPr id="5" name="Text Box 2"/>
          <p:cNvSpPr txBox="1">
            <a:spLocks noChangeArrowheads="1"/>
          </p:cNvSpPr>
          <p:nvPr/>
        </p:nvSpPr>
        <p:spPr bwMode="auto">
          <a:xfrm>
            <a:off x="323528" y="1916832"/>
            <a:ext cx="8352928" cy="3862596"/>
          </a:xfrm>
          <a:prstGeom prst="rect">
            <a:avLst/>
          </a:prstGeom>
          <a:noFill/>
          <a:ln w="9525">
            <a:noFill/>
            <a:miter lim="800000"/>
            <a:headEnd/>
            <a:tailEnd/>
          </a:ln>
          <a:effectLst/>
        </p:spPr>
        <p:txBody>
          <a:bodyPr wrap="square">
            <a:spAutoFit/>
          </a:bodyPr>
          <a:lstStyle/>
          <a:p>
            <a:pPr fontAlgn="t">
              <a:lnSpc>
                <a:spcPct val="125000"/>
              </a:lnSpc>
              <a:buFont typeface="Arial" pitchFamily="34" charset="0"/>
              <a:buChar char="•"/>
            </a:pPr>
            <a:r>
              <a:rPr lang="en-US" sz="1400" b="1" smtClean="0"/>
              <a:t> BAPLIE 3.0</a:t>
            </a:r>
            <a:br>
              <a:rPr lang="en-US" sz="1400" b="1" smtClean="0"/>
            </a:br>
            <a:r>
              <a:rPr lang="en-US" sz="1400" smtClean="0"/>
              <a:t>Major redesign for the “flagship message” incorporating all the open requirements of the past 15 years.</a:t>
            </a:r>
            <a:r>
              <a:rPr lang="en-US" sz="1400" b="1" smtClean="0"/>
              <a:t/>
            </a:r>
            <a:br>
              <a:rPr lang="en-US" sz="1400" b="1" smtClean="0"/>
            </a:br>
            <a:endParaRPr lang="en-US" sz="1400" b="1" smtClean="0"/>
          </a:p>
          <a:p>
            <a:pPr fontAlgn="t">
              <a:lnSpc>
                <a:spcPct val="125000"/>
              </a:lnSpc>
              <a:buFont typeface="Arial" pitchFamily="34" charset="0"/>
              <a:buChar char="•"/>
            </a:pPr>
            <a:r>
              <a:rPr lang="en-US" sz="1400" b="1" smtClean="0"/>
              <a:t> VGM and VERMAS</a:t>
            </a:r>
            <a:br>
              <a:rPr lang="en-US" sz="1400" b="1" smtClean="0"/>
            </a:br>
            <a:r>
              <a:rPr lang="en-US" sz="1400" smtClean="0"/>
              <a:t>Upgrade the BAPLIE and all Coxxxx Container Messages (old and new versions) for VGM reporting . In addition develop a completely new message type VERMAS.</a:t>
            </a:r>
            <a:br>
              <a:rPr lang="en-US" sz="1400" smtClean="0"/>
            </a:br>
            <a:r>
              <a:rPr lang="en-US" sz="1400" smtClean="0"/>
              <a:t> </a:t>
            </a:r>
          </a:p>
          <a:p>
            <a:pPr fontAlgn="t">
              <a:lnSpc>
                <a:spcPct val="125000"/>
              </a:lnSpc>
              <a:buFont typeface="Arial" pitchFamily="34" charset="0"/>
              <a:buChar char="•"/>
            </a:pPr>
            <a:r>
              <a:rPr lang="en-US" sz="1400" b="1" smtClean="0"/>
              <a:t> IFTSAI Vessel Schedule</a:t>
            </a:r>
            <a:br>
              <a:rPr lang="en-US" sz="1400" b="1" smtClean="0"/>
            </a:br>
            <a:r>
              <a:rPr lang="en-US" sz="1400" smtClean="0"/>
              <a:t>Enhancements for reporting from Barge operator to terminal</a:t>
            </a:r>
            <a:br>
              <a:rPr lang="en-US" sz="1400" smtClean="0"/>
            </a:br>
            <a:r>
              <a:rPr lang="en-US" sz="1400" smtClean="0"/>
              <a:t> </a:t>
            </a:r>
          </a:p>
          <a:p>
            <a:pPr fontAlgn="t">
              <a:lnSpc>
                <a:spcPct val="125000"/>
              </a:lnSpc>
              <a:buFont typeface="Arial" pitchFamily="34" charset="0"/>
              <a:buChar char="•"/>
            </a:pPr>
            <a:r>
              <a:rPr lang="en-US" sz="1400" b="1" smtClean="0"/>
              <a:t> IFTMBF for exchange of DG bookings between shipping lines</a:t>
            </a:r>
            <a:br>
              <a:rPr lang="en-US" sz="1400" b="1" smtClean="0"/>
            </a:br>
            <a:r>
              <a:rPr lang="en-US" sz="1400" smtClean="0"/>
              <a:t>SMDG has assumed responsibility for this special variant of the IFTMBF and published the MIG on our website</a:t>
            </a:r>
            <a:r>
              <a:rPr lang="en-US" sz="1400" b="1" smtClean="0"/>
              <a:t/>
            </a:r>
            <a:br>
              <a:rPr lang="en-US" sz="1400" b="1" smtClean="0"/>
            </a:br>
            <a:r>
              <a:rPr lang="en-US" sz="1400" b="1" smtClean="0"/>
              <a:t/>
            </a:r>
            <a:br>
              <a:rPr lang="en-US" sz="1400" b="1" smtClean="0"/>
            </a:br>
            <a:endParaRPr lang="en-US" sz="1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23528" y="1916832"/>
            <a:ext cx="8352928" cy="4670509"/>
          </a:xfrm>
          <a:prstGeom prst="rect">
            <a:avLst/>
          </a:prstGeom>
          <a:noFill/>
          <a:ln w="9525">
            <a:noFill/>
            <a:miter lim="800000"/>
            <a:headEnd/>
            <a:tailEnd/>
          </a:ln>
          <a:effectLst/>
        </p:spPr>
        <p:txBody>
          <a:bodyPr wrap="square">
            <a:spAutoFit/>
          </a:bodyPr>
          <a:lstStyle/>
          <a:p>
            <a:pPr fontAlgn="t">
              <a:lnSpc>
                <a:spcPct val="125000"/>
              </a:lnSpc>
              <a:buFont typeface="Arial" pitchFamily="34" charset="0"/>
              <a:buChar char="•"/>
            </a:pPr>
            <a:r>
              <a:rPr lang="it-IT" sz="1400" b="1" dirty="0" smtClean="0"/>
              <a:t> </a:t>
            </a:r>
            <a:r>
              <a:rPr lang="it-IT" sz="1400" b="1" dirty="0" err="1" smtClean="0"/>
              <a:t>Message</a:t>
            </a:r>
            <a:r>
              <a:rPr lang="it-IT" sz="1400" b="1" dirty="0" smtClean="0"/>
              <a:t> </a:t>
            </a:r>
            <a:r>
              <a:rPr lang="it-IT" sz="1400" b="1" dirty="0" err="1" smtClean="0"/>
              <a:t>Validation</a:t>
            </a:r>
            <a:r>
              <a:rPr lang="it-IT" sz="1400" b="1" dirty="0" smtClean="0"/>
              <a:t> </a:t>
            </a:r>
            <a:r>
              <a:rPr lang="it-IT" sz="1400" b="1" dirty="0" err="1" smtClean="0"/>
              <a:t>Portal</a:t>
            </a:r>
            <a:r>
              <a:rPr lang="it-IT" sz="1400" b="1" dirty="0" smtClean="0"/>
              <a:t/>
            </a:r>
            <a:br>
              <a:rPr lang="it-IT" sz="1400" b="1" dirty="0" smtClean="0"/>
            </a:br>
            <a:r>
              <a:rPr lang="it-IT" sz="1400" dirty="0" err="1" smtClean="0"/>
              <a:t>Offer</a:t>
            </a:r>
            <a:r>
              <a:rPr lang="it-IT" sz="1400" dirty="0" smtClean="0"/>
              <a:t> </a:t>
            </a:r>
            <a:r>
              <a:rPr lang="it-IT" sz="1400" dirty="0" err="1" smtClean="0"/>
              <a:t>an</a:t>
            </a:r>
            <a:r>
              <a:rPr lang="it-IT" sz="1400" dirty="0" smtClean="0"/>
              <a:t> online </a:t>
            </a:r>
            <a:r>
              <a:rPr lang="it-IT" sz="1400" dirty="0" err="1" smtClean="0"/>
              <a:t>tool</a:t>
            </a:r>
            <a:r>
              <a:rPr lang="it-IT" sz="1400" dirty="0" smtClean="0"/>
              <a:t> </a:t>
            </a:r>
            <a:r>
              <a:rPr lang="it-IT" sz="1400" dirty="0" err="1" smtClean="0"/>
              <a:t>for</a:t>
            </a:r>
            <a:r>
              <a:rPr lang="it-IT" sz="1400" dirty="0" smtClean="0"/>
              <a:t> </a:t>
            </a:r>
            <a:r>
              <a:rPr lang="it-IT" sz="1400" dirty="0" err="1" smtClean="0"/>
              <a:t>validation</a:t>
            </a:r>
            <a:r>
              <a:rPr lang="it-IT" sz="1400" dirty="0" smtClean="0"/>
              <a:t> of </a:t>
            </a:r>
            <a:r>
              <a:rPr lang="it-IT" sz="1400" dirty="0" err="1" smtClean="0"/>
              <a:t>an</a:t>
            </a:r>
            <a:r>
              <a:rPr lang="it-IT" sz="1400" dirty="0" smtClean="0"/>
              <a:t> Edifact </a:t>
            </a:r>
            <a:r>
              <a:rPr lang="it-IT" sz="1400" dirty="0" err="1" smtClean="0"/>
              <a:t>message</a:t>
            </a:r>
            <a:r>
              <a:rPr lang="it-IT" sz="1400" dirty="0" smtClean="0"/>
              <a:t> </a:t>
            </a:r>
            <a:r>
              <a:rPr lang="it-IT" sz="1400" dirty="0" err="1" smtClean="0"/>
              <a:t>with</a:t>
            </a:r>
            <a:r>
              <a:rPr lang="it-IT" sz="1400" dirty="0" smtClean="0"/>
              <a:t> immediate </a:t>
            </a:r>
            <a:br>
              <a:rPr lang="it-IT" sz="1400" dirty="0" smtClean="0"/>
            </a:br>
            <a:r>
              <a:rPr lang="it-IT" sz="1400" dirty="0" err="1" smtClean="0"/>
              <a:t>error</a:t>
            </a:r>
            <a:r>
              <a:rPr lang="it-IT" sz="1400" dirty="0" smtClean="0"/>
              <a:t> report. Service </a:t>
            </a:r>
            <a:r>
              <a:rPr lang="it-IT" sz="1400" dirty="0" err="1" smtClean="0"/>
              <a:t>development</a:t>
            </a:r>
            <a:r>
              <a:rPr lang="it-IT" sz="1400" dirty="0" smtClean="0"/>
              <a:t>  in </a:t>
            </a:r>
            <a:r>
              <a:rPr lang="it-IT" sz="1400" dirty="0" err="1" smtClean="0"/>
              <a:t>cooperatoin</a:t>
            </a:r>
            <a:r>
              <a:rPr lang="it-IT" sz="1400" dirty="0" smtClean="0"/>
              <a:t> </a:t>
            </a:r>
            <a:r>
              <a:rPr lang="it-IT" sz="1400" dirty="0" err="1" smtClean="0"/>
              <a:t>with</a:t>
            </a:r>
            <a:r>
              <a:rPr lang="it-IT" sz="1400" dirty="0" smtClean="0"/>
              <a:t> </a:t>
            </a:r>
            <a:r>
              <a:rPr lang="it-IT" sz="1400" dirty="0" err="1" smtClean="0"/>
              <a:t>Gefeg</a:t>
            </a:r>
            <a:r>
              <a:rPr lang="it-IT" sz="1400" dirty="0" smtClean="0"/>
              <a:t>.</a:t>
            </a:r>
            <a:br>
              <a:rPr lang="it-IT" sz="1400" dirty="0" smtClean="0"/>
            </a:br>
            <a:endParaRPr lang="it-IT" sz="1400" dirty="0" smtClean="0"/>
          </a:p>
          <a:p>
            <a:pPr fontAlgn="t">
              <a:lnSpc>
                <a:spcPct val="125000"/>
              </a:lnSpc>
              <a:buFont typeface="Arial" pitchFamily="34" charset="0"/>
              <a:buChar char="•"/>
            </a:pPr>
            <a:r>
              <a:rPr lang="it-IT" sz="1400" b="1" dirty="0" smtClean="0"/>
              <a:t> MOVINS (</a:t>
            </a:r>
            <a:r>
              <a:rPr lang="it-IT" sz="1400" b="1" dirty="0" err="1" smtClean="0"/>
              <a:t>Stowage</a:t>
            </a:r>
            <a:r>
              <a:rPr lang="it-IT" sz="1400" b="1" dirty="0" smtClean="0"/>
              <a:t> </a:t>
            </a:r>
            <a:r>
              <a:rPr lang="it-IT" sz="1400" b="1" dirty="0" err="1" smtClean="0"/>
              <a:t>Move</a:t>
            </a:r>
            <a:r>
              <a:rPr lang="it-IT" sz="1400" b="1" dirty="0" smtClean="0"/>
              <a:t> </a:t>
            </a:r>
            <a:r>
              <a:rPr lang="it-IT" sz="1400" b="1" dirty="0" err="1" smtClean="0"/>
              <a:t>Instruction</a:t>
            </a:r>
            <a:r>
              <a:rPr lang="it-IT" sz="1400" b="1" dirty="0" smtClean="0"/>
              <a:t>)</a:t>
            </a:r>
            <a:br>
              <a:rPr lang="it-IT" sz="1400" b="1" dirty="0" smtClean="0"/>
            </a:br>
            <a:r>
              <a:rPr lang="it-IT" sz="1400" dirty="0" smtClean="0"/>
              <a:t>Major </a:t>
            </a:r>
            <a:r>
              <a:rPr lang="it-IT" sz="1400" dirty="0" err="1" smtClean="0"/>
              <a:t>redesign</a:t>
            </a:r>
            <a:r>
              <a:rPr lang="it-IT" sz="1400" dirty="0" smtClean="0"/>
              <a:t>, in </a:t>
            </a:r>
            <a:r>
              <a:rPr lang="it-IT" sz="1400" dirty="0" err="1" smtClean="0"/>
              <a:t>line</a:t>
            </a:r>
            <a:r>
              <a:rPr lang="it-IT" sz="1400" dirty="0" smtClean="0"/>
              <a:t> </a:t>
            </a:r>
            <a:r>
              <a:rPr lang="it-IT" sz="1400" dirty="0" err="1" smtClean="0"/>
              <a:t>with</a:t>
            </a:r>
            <a:r>
              <a:rPr lang="it-IT" sz="1400" dirty="0" smtClean="0"/>
              <a:t> BAPLIE 3.0  -  MOVINS and BAPLIE go </a:t>
            </a:r>
            <a:r>
              <a:rPr lang="it-IT" sz="1400" dirty="0" err="1" smtClean="0"/>
              <a:t>hand</a:t>
            </a:r>
            <a:r>
              <a:rPr lang="it-IT" sz="1400" dirty="0" smtClean="0"/>
              <a:t> in </a:t>
            </a:r>
            <a:r>
              <a:rPr lang="it-IT" sz="1400" dirty="0" err="1" smtClean="0"/>
              <a:t>hand</a:t>
            </a:r>
            <a:r>
              <a:rPr lang="it-IT" sz="1400" dirty="0" smtClean="0"/>
              <a:t> in the </a:t>
            </a:r>
            <a:r>
              <a:rPr lang="it-IT" sz="1400" dirty="0" err="1" smtClean="0"/>
              <a:t>stowage</a:t>
            </a:r>
            <a:r>
              <a:rPr lang="it-IT" sz="1400" dirty="0" smtClean="0"/>
              <a:t> planning </a:t>
            </a:r>
            <a:r>
              <a:rPr lang="it-IT" sz="1400" dirty="0" err="1" smtClean="0"/>
              <a:t>process</a:t>
            </a:r>
            <a:r>
              <a:rPr lang="it-IT" sz="1400" b="1" dirty="0" smtClean="0"/>
              <a:t/>
            </a:r>
            <a:br>
              <a:rPr lang="it-IT" sz="1400" b="1" dirty="0" smtClean="0"/>
            </a:br>
            <a:endParaRPr lang="it-IT" sz="1400" b="1" dirty="0" smtClean="0"/>
          </a:p>
          <a:p>
            <a:pPr fontAlgn="t">
              <a:lnSpc>
                <a:spcPct val="125000"/>
              </a:lnSpc>
              <a:buFont typeface="Arial" pitchFamily="34" charset="0"/>
              <a:buChar char="•"/>
            </a:pPr>
            <a:r>
              <a:rPr lang="it-IT" sz="1400" b="1" dirty="0" smtClean="0"/>
              <a:t> TANSTA (Tank Status </a:t>
            </a:r>
            <a:r>
              <a:rPr lang="it-IT" sz="1400" b="1" dirty="0" err="1" smtClean="0"/>
              <a:t>Message</a:t>
            </a:r>
            <a:r>
              <a:rPr lang="it-IT" sz="1400" b="1" dirty="0" smtClean="0"/>
              <a:t>)</a:t>
            </a:r>
            <a:br>
              <a:rPr lang="it-IT" sz="1400" b="1" dirty="0" smtClean="0"/>
            </a:br>
            <a:r>
              <a:rPr lang="it-IT" sz="1400" dirty="0" err="1" smtClean="0"/>
              <a:t>Redesign</a:t>
            </a:r>
            <a:r>
              <a:rPr lang="it-IT" sz="1400" dirty="0" smtClean="0"/>
              <a:t> </a:t>
            </a:r>
            <a:r>
              <a:rPr lang="it-IT" sz="1400" dirty="0" err="1" smtClean="0"/>
              <a:t>is</a:t>
            </a:r>
            <a:r>
              <a:rPr lang="it-IT" sz="1400" dirty="0" smtClean="0"/>
              <a:t> </a:t>
            </a:r>
            <a:r>
              <a:rPr lang="it-IT" sz="1400" dirty="0" err="1" smtClean="0"/>
              <a:t>required</a:t>
            </a:r>
            <a:r>
              <a:rPr lang="it-IT" sz="1400" dirty="0" smtClean="0"/>
              <a:t> </a:t>
            </a:r>
            <a:r>
              <a:rPr lang="it-IT" sz="1400" dirty="0" err="1" smtClean="0"/>
              <a:t>by</a:t>
            </a:r>
            <a:r>
              <a:rPr lang="it-IT" sz="1400" dirty="0" smtClean="0"/>
              <a:t> </a:t>
            </a:r>
            <a:r>
              <a:rPr lang="it-IT" sz="1400" dirty="0" err="1" smtClean="0"/>
              <a:t>shipping</a:t>
            </a:r>
            <a:r>
              <a:rPr lang="it-IT" sz="1400" dirty="0" smtClean="0"/>
              <a:t> </a:t>
            </a:r>
            <a:r>
              <a:rPr lang="it-IT" sz="1400" dirty="0" err="1" smtClean="0"/>
              <a:t>lines</a:t>
            </a:r>
            <a:r>
              <a:rPr lang="it-IT" sz="1400" dirty="0" smtClean="0"/>
              <a:t> and software </a:t>
            </a:r>
            <a:r>
              <a:rPr lang="it-IT" sz="1400" dirty="0" err="1" smtClean="0"/>
              <a:t>vendors</a:t>
            </a:r>
            <a:r>
              <a:rPr lang="it-IT" sz="1400" dirty="0" smtClean="0"/>
              <a:t>.</a:t>
            </a:r>
            <a:r>
              <a:rPr lang="it-IT" sz="1400" b="1" dirty="0" smtClean="0"/>
              <a:t/>
            </a:r>
            <a:br>
              <a:rPr lang="it-IT" sz="1400" b="1" dirty="0" smtClean="0"/>
            </a:br>
            <a:endParaRPr lang="it-IT" sz="1400" b="1" dirty="0" smtClean="0"/>
          </a:p>
          <a:p>
            <a:pPr fontAlgn="t">
              <a:lnSpc>
                <a:spcPct val="125000"/>
              </a:lnSpc>
              <a:buFont typeface="Arial" pitchFamily="34" charset="0"/>
              <a:buChar char="•"/>
            </a:pPr>
            <a:r>
              <a:rPr lang="it-IT" sz="1400" b="1" dirty="0" smtClean="0"/>
              <a:t> TPFREP (Terminal Performance Report)</a:t>
            </a:r>
            <a:br>
              <a:rPr lang="it-IT" sz="1400" b="1" dirty="0" smtClean="0"/>
            </a:br>
            <a:r>
              <a:rPr lang="it-IT" sz="1400" dirty="0" smtClean="0"/>
              <a:t>Long </a:t>
            </a:r>
            <a:r>
              <a:rPr lang="it-IT" sz="1400" dirty="0" err="1" smtClean="0"/>
              <a:t>wish</a:t>
            </a:r>
            <a:r>
              <a:rPr lang="it-IT" sz="1400" dirty="0" smtClean="0"/>
              <a:t> </a:t>
            </a:r>
            <a:r>
              <a:rPr lang="it-IT" sz="1400" dirty="0" err="1" smtClean="0"/>
              <a:t>list</a:t>
            </a:r>
            <a:r>
              <a:rPr lang="it-IT" sz="1400" dirty="0" smtClean="0"/>
              <a:t> </a:t>
            </a:r>
            <a:r>
              <a:rPr lang="it-IT" sz="1400" dirty="0" err="1" smtClean="0"/>
              <a:t>from</a:t>
            </a:r>
            <a:r>
              <a:rPr lang="it-IT" sz="1400" dirty="0" smtClean="0"/>
              <a:t> the </a:t>
            </a:r>
            <a:r>
              <a:rPr lang="it-IT" sz="1400" dirty="0" err="1" smtClean="0"/>
              <a:t>carriers</a:t>
            </a:r>
            <a:r>
              <a:rPr lang="it-IT" sz="1400" dirty="0" smtClean="0"/>
              <a:t> </a:t>
            </a:r>
            <a:r>
              <a:rPr lang="it-IT" sz="1400" dirty="0" err="1" smtClean="0"/>
              <a:t>awaiting</a:t>
            </a:r>
            <a:r>
              <a:rPr lang="it-IT" sz="1400" dirty="0" smtClean="0"/>
              <a:t> </a:t>
            </a:r>
            <a:r>
              <a:rPr lang="it-IT" sz="1400" dirty="0" err="1" smtClean="0"/>
              <a:t>development</a:t>
            </a:r>
            <a:r>
              <a:rPr lang="it-IT" sz="1400" dirty="0" smtClean="0"/>
              <a:t> of </a:t>
            </a:r>
            <a:r>
              <a:rPr lang="it-IT" sz="1400" dirty="0" err="1" smtClean="0"/>
              <a:t>version</a:t>
            </a:r>
            <a:r>
              <a:rPr lang="it-IT" sz="1400" dirty="0" smtClean="0"/>
              <a:t> 4.1</a:t>
            </a:r>
            <a:br>
              <a:rPr lang="it-IT" sz="1400" dirty="0" smtClean="0"/>
            </a:br>
            <a:r>
              <a:rPr lang="it-IT" sz="1400" dirty="0" smtClean="0"/>
              <a:t> </a:t>
            </a:r>
          </a:p>
          <a:p>
            <a:pPr fontAlgn="t">
              <a:lnSpc>
                <a:spcPct val="125000"/>
              </a:lnSpc>
              <a:buFont typeface="Arial" pitchFamily="34" charset="0"/>
              <a:buChar char="•"/>
            </a:pPr>
            <a:r>
              <a:rPr lang="it-IT" sz="1400" b="1" dirty="0" smtClean="0"/>
              <a:t> “</a:t>
            </a:r>
            <a:r>
              <a:rPr lang="it-IT" sz="1400" b="1" dirty="0" err="1" smtClean="0"/>
              <a:t>Noon</a:t>
            </a:r>
            <a:r>
              <a:rPr lang="it-IT" sz="1400" b="1" dirty="0" smtClean="0"/>
              <a:t> Report”</a:t>
            </a:r>
            <a:br>
              <a:rPr lang="it-IT" sz="1400" b="1" dirty="0" smtClean="0"/>
            </a:br>
            <a:r>
              <a:rPr lang="it-IT" sz="1400" dirty="0" err="1" smtClean="0"/>
              <a:t>Discuss</a:t>
            </a:r>
            <a:r>
              <a:rPr lang="it-IT" sz="1400" dirty="0" smtClean="0"/>
              <a:t> </a:t>
            </a:r>
            <a:r>
              <a:rPr lang="it-IT" sz="1400" dirty="0" err="1" smtClean="0"/>
              <a:t>an</a:t>
            </a:r>
            <a:r>
              <a:rPr lang="it-IT" sz="1400" dirty="0" smtClean="0"/>
              <a:t> electronic </a:t>
            </a:r>
            <a:r>
              <a:rPr lang="it-IT" sz="1400" dirty="0" err="1" smtClean="0"/>
              <a:t>transmission</a:t>
            </a:r>
            <a:r>
              <a:rPr lang="it-IT" sz="1400" dirty="0" smtClean="0"/>
              <a:t> format. </a:t>
            </a:r>
            <a:r>
              <a:rPr lang="it-IT" sz="1400" dirty="0" err="1" smtClean="0"/>
              <a:t>Each</a:t>
            </a:r>
            <a:r>
              <a:rPr lang="it-IT" sz="1400" dirty="0" smtClean="0"/>
              <a:t> vessel </a:t>
            </a:r>
            <a:r>
              <a:rPr lang="it-IT" sz="1400" dirty="0" err="1" smtClean="0"/>
              <a:t>sends</a:t>
            </a:r>
            <a:r>
              <a:rPr lang="it-IT" sz="1400" dirty="0" smtClean="0"/>
              <a:t> a </a:t>
            </a:r>
            <a:r>
              <a:rPr lang="it-IT" sz="1400" dirty="0" err="1" smtClean="0"/>
              <a:t>daily</a:t>
            </a:r>
            <a:r>
              <a:rPr lang="it-IT" sz="1400" dirty="0" smtClean="0"/>
              <a:t> </a:t>
            </a:r>
            <a:r>
              <a:rPr lang="it-IT" sz="1400" dirty="0" err="1" smtClean="0"/>
              <a:t>noon</a:t>
            </a:r>
            <a:r>
              <a:rPr lang="it-IT" sz="1400" dirty="0" smtClean="0"/>
              <a:t> report </a:t>
            </a:r>
            <a:r>
              <a:rPr lang="it-IT" sz="1400" dirty="0" err="1" smtClean="0"/>
              <a:t>to</a:t>
            </a:r>
            <a:r>
              <a:rPr lang="it-IT" sz="1400" dirty="0" smtClean="0"/>
              <a:t> </a:t>
            </a:r>
            <a:r>
              <a:rPr lang="it-IT" sz="1400" dirty="0" err="1" smtClean="0"/>
              <a:t>its</a:t>
            </a:r>
            <a:r>
              <a:rPr lang="it-IT" sz="1400" dirty="0" smtClean="0"/>
              <a:t> vessel </a:t>
            </a:r>
            <a:r>
              <a:rPr lang="it-IT" sz="1400" dirty="0" err="1" smtClean="0"/>
              <a:t>operator</a:t>
            </a:r>
            <a:r>
              <a:rPr lang="it-IT" sz="1400" dirty="0" smtClean="0"/>
              <a:t>, </a:t>
            </a:r>
            <a:r>
              <a:rPr lang="it-IT" sz="1400" dirty="0" err="1" smtClean="0"/>
              <a:t>giving</a:t>
            </a:r>
            <a:r>
              <a:rPr lang="it-IT" sz="1400" dirty="0" smtClean="0"/>
              <a:t> </a:t>
            </a:r>
            <a:r>
              <a:rPr lang="it-IT" sz="1400" dirty="0" err="1" smtClean="0"/>
              <a:t>details</a:t>
            </a:r>
            <a:r>
              <a:rPr lang="it-IT" sz="1400" dirty="0" smtClean="0"/>
              <a:t> </a:t>
            </a:r>
            <a:r>
              <a:rPr lang="it-IT" sz="1400" dirty="0" err="1" smtClean="0"/>
              <a:t>about</a:t>
            </a:r>
            <a:r>
              <a:rPr lang="it-IT" sz="1400" dirty="0" smtClean="0"/>
              <a:t> </a:t>
            </a:r>
            <a:r>
              <a:rPr lang="it-IT" sz="1400" dirty="0" err="1" smtClean="0"/>
              <a:t>speed</a:t>
            </a:r>
            <a:r>
              <a:rPr lang="it-IT" sz="1400" dirty="0" smtClean="0"/>
              <a:t>, </a:t>
            </a:r>
            <a:r>
              <a:rPr lang="it-IT" sz="1400" dirty="0" err="1" smtClean="0"/>
              <a:t>course</a:t>
            </a:r>
            <a:r>
              <a:rPr lang="it-IT" sz="1400" dirty="0" smtClean="0"/>
              <a:t>, </a:t>
            </a:r>
            <a:r>
              <a:rPr lang="it-IT" sz="1400" dirty="0" err="1" smtClean="0"/>
              <a:t>fuel</a:t>
            </a:r>
            <a:r>
              <a:rPr lang="it-IT" sz="1400" dirty="0" smtClean="0"/>
              <a:t> </a:t>
            </a:r>
            <a:r>
              <a:rPr lang="it-IT" sz="1400" dirty="0" err="1" smtClean="0"/>
              <a:t>consumption</a:t>
            </a:r>
            <a:r>
              <a:rPr lang="it-IT" sz="1400" dirty="0" smtClean="0"/>
              <a:t>, ETA </a:t>
            </a:r>
            <a:r>
              <a:rPr lang="it-IT" sz="1400" dirty="0" err="1" smtClean="0"/>
              <a:t>adjustment</a:t>
            </a:r>
            <a:r>
              <a:rPr lang="it-IT" sz="1400" dirty="0" smtClean="0"/>
              <a:t> etc.  </a:t>
            </a:r>
            <a:r>
              <a:rPr lang="it-IT" sz="1400" dirty="0" err="1" smtClean="0"/>
              <a:t>Currently</a:t>
            </a:r>
            <a:r>
              <a:rPr lang="it-IT" sz="1400" dirty="0" smtClean="0"/>
              <a:t> sent in </a:t>
            </a:r>
            <a:r>
              <a:rPr lang="it-IT" sz="1400" dirty="0" err="1" smtClean="0"/>
              <a:t>individual</a:t>
            </a:r>
            <a:r>
              <a:rPr lang="it-IT" sz="1400" dirty="0" smtClean="0"/>
              <a:t> </a:t>
            </a:r>
            <a:r>
              <a:rPr lang="it-IT" sz="1400" dirty="0" err="1" smtClean="0"/>
              <a:t>formats</a:t>
            </a:r>
            <a:r>
              <a:rPr lang="it-IT" sz="1400" dirty="0" smtClean="0"/>
              <a:t>.</a:t>
            </a:r>
            <a:r>
              <a:rPr lang="it-IT" sz="1400" b="1" dirty="0" smtClean="0"/>
              <a:t/>
            </a:r>
            <a:br>
              <a:rPr lang="it-IT" sz="1400" b="1" dirty="0" smtClean="0"/>
            </a:br>
            <a:endParaRPr lang="it-IT" sz="1400" b="1" dirty="0" smtClean="0"/>
          </a:p>
        </p:txBody>
      </p:sp>
      <p:sp>
        <p:nvSpPr>
          <p:cNvPr id="3" name="Rectangle 6"/>
          <p:cNvSpPr>
            <a:spLocks noChangeArrowheads="1"/>
          </p:cNvSpPr>
          <p:nvPr/>
        </p:nvSpPr>
        <p:spPr bwMode="auto">
          <a:xfrm>
            <a:off x="250825" y="1046202"/>
            <a:ext cx="5185271"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pPr fontAlgn="t">
              <a:lnSpc>
                <a:spcPct val="125000"/>
              </a:lnSpc>
            </a:pPr>
            <a:r>
              <a:rPr lang="it-IT" b="1" dirty="0" err="1" smtClean="0"/>
              <a:t>Next</a:t>
            </a:r>
            <a:r>
              <a:rPr lang="it-IT" b="1" dirty="0" smtClean="0"/>
              <a:t> </a:t>
            </a:r>
            <a:r>
              <a:rPr lang="it-IT" b="1" dirty="0" err="1" smtClean="0"/>
              <a:t>projects</a:t>
            </a:r>
            <a:r>
              <a:rPr lang="it-IT" b="1" dirty="0" smtClean="0"/>
              <a:t> in the pipeline</a:t>
            </a:r>
          </a:p>
        </p:txBody>
      </p:sp>
      <p:pic>
        <p:nvPicPr>
          <p:cNvPr id="4" name="Picture 5" descr="binocolo"/>
          <p:cNvPicPr>
            <a:picLocks noChangeAspect="1" noChangeArrowheads="1"/>
          </p:cNvPicPr>
          <p:nvPr/>
        </p:nvPicPr>
        <p:blipFill>
          <a:blip r:embed="rId2" cstate="print"/>
          <a:srcRect/>
          <a:stretch>
            <a:fillRect/>
          </a:stretch>
        </p:blipFill>
        <p:spPr bwMode="auto">
          <a:xfrm>
            <a:off x="6803455" y="980729"/>
            <a:ext cx="2016224" cy="2016224"/>
          </a:xfrm>
          <a:prstGeom prst="rect">
            <a:avLst/>
          </a:prstGeom>
          <a:noFill/>
          <a:ln w="9525">
            <a:noFill/>
            <a:miter lim="800000"/>
            <a:headEnd/>
            <a:tailEnd/>
          </a:ln>
          <a:effectLst>
            <a:outerShdw dist="35921" dir="2700000" algn="ctr" rotWithShape="0">
              <a:schemeClr val="tx1"/>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2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edg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23528" y="2276872"/>
            <a:ext cx="2808312" cy="4401205"/>
          </a:xfrm>
          <a:prstGeom prst="rect">
            <a:avLst/>
          </a:prstGeom>
          <a:noFill/>
          <a:ln w="9525">
            <a:noFill/>
            <a:miter lim="800000"/>
            <a:headEnd/>
            <a:tailEnd/>
          </a:ln>
          <a:effectLst/>
        </p:spPr>
        <p:txBody>
          <a:bodyPr wrap="square">
            <a:spAutoFit/>
          </a:bodyPr>
          <a:lstStyle/>
          <a:p>
            <a:pPr fontAlgn="t">
              <a:lnSpc>
                <a:spcPct val="125000"/>
              </a:lnSpc>
            </a:pPr>
            <a:r>
              <a:rPr lang="it-IT" sz="1400" dirty="0" smtClean="0"/>
              <a:t/>
            </a:r>
            <a:br>
              <a:rPr lang="it-IT" sz="1400" dirty="0" smtClean="0"/>
            </a:br>
            <a:endParaRPr lang="it-IT" sz="1400" dirty="0" smtClean="0"/>
          </a:p>
          <a:p>
            <a:pPr fontAlgn="t">
              <a:lnSpc>
                <a:spcPct val="125000"/>
              </a:lnSpc>
              <a:buFont typeface="Arial" pitchFamily="34" charset="0"/>
              <a:buChar char="•"/>
            </a:pPr>
            <a:r>
              <a:rPr lang="it-IT" sz="1400" b="1" dirty="0" smtClean="0"/>
              <a:t> Master </a:t>
            </a:r>
            <a:r>
              <a:rPr lang="it-IT" sz="1400" b="1" dirty="0" err="1" smtClean="0"/>
              <a:t>Liner</a:t>
            </a:r>
            <a:r>
              <a:rPr lang="it-IT" sz="1400" b="1" dirty="0" smtClean="0"/>
              <a:t> </a:t>
            </a:r>
            <a:r>
              <a:rPr lang="it-IT" sz="1400" b="1" dirty="0" err="1" smtClean="0"/>
              <a:t>codes</a:t>
            </a:r>
            <a:r>
              <a:rPr lang="it-IT" sz="1400" b="1" dirty="0" smtClean="0"/>
              <a:t> = </a:t>
            </a:r>
            <a:br>
              <a:rPr lang="it-IT" sz="1400" b="1" dirty="0" smtClean="0"/>
            </a:br>
            <a:r>
              <a:rPr lang="it-IT" sz="1400" dirty="0" smtClean="0"/>
              <a:t>vessel </a:t>
            </a:r>
            <a:r>
              <a:rPr lang="it-IT" sz="1400" dirty="0" err="1" smtClean="0"/>
              <a:t>operator</a:t>
            </a:r>
            <a:r>
              <a:rPr lang="it-IT" sz="1400" dirty="0" smtClean="0"/>
              <a:t> </a:t>
            </a:r>
            <a:r>
              <a:rPr lang="it-IT" sz="1400" dirty="0" err="1" smtClean="0"/>
              <a:t>codes</a:t>
            </a:r>
            <a:r>
              <a:rPr lang="it-IT" sz="1400" dirty="0" smtClean="0"/>
              <a:t/>
            </a:r>
            <a:br>
              <a:rPr lang="it-IT" sz="1400" dirty="0" smtClean="0"/>
            </a:br>
            <a:r>
              <a:rPr lang="it-IT" sz="1400" dirty="0" smtClean="0"/>
              <a:t/>
            </a:r>
            <a:br>
              <a:rPr lang="it-IT" sz="1400" dirty="0" smtClean="0"/>
            </a:br>
            <a:r>
              <a:rPr lang="it-IT" sz="1400" dirty="0" smtClean="0"/>
              <a:t/>
            </a:r>
            <a:br>
              <a:rPr lang="it-IT" sz="1400" dirty="0" smtClean="0"/>
            </a:br>
            <a:r>
              <a:rPr lang="it-IT" sz="1400" dirty="0" smtClean="0"/>
              <a:t/>
            </a:r>
            <a:br>
              <a:rPr lang="it-IT" sz="1400" dirty="0" smtClean="0"/>
            </a:br>
            <a:endParaRPr lang="it-IT" sz="1400" dirty="0" smtClean="0"/>
          </a:p>
          <a:p>
            <a:pPr fontAlgn="t">
              <a:lnSpc>
                <a:spcPct val="125000"/>
              </a:lnSpc>
              <a:buFont typeface="Arial" pitchFamily="34" charset="0"/>
              <a:buChar char="•"/>
            </a:pPr>
            <a:r>
              <a:rPr lang="it-IT" sz="1400" b="1" dirty="0" smtClean="0"/>
              <a:t> Terminal </a:t>
            </a:r>
            <a:r>
              <a:rPr lang="it-IT" sz="1400" b="1" dirty="0" err="1" smtClean="0"/>
              <a:t>codes</a:t>
            </a:r>
            <a:r>
              <a:rPr lang="it-IT" sz="1400" b="1" dirty="0" smtClean="0"/>
              <a:t> = </a:t>
            </a:r>
            <a:br>
              <a:rPr lang="it-IT" sz="1400" b="1" dirty="0" smtClean="0"/>
            </a:br>
            <a:r>
              <a:rPr lang="it-IT" sz="1400" dirty="0" smtClean="0"/>
              <a:t>more </a:t>
            </a:r>
            <a:r>
              <a:rPr lang="it-IT" sz="1400" dirty="0" err="1" smtClean="0"/>
              <a:t>detailed</a:t>
            </a:r>
            <a:r>
              <a:rPr lang="it-IT" sz="1400" dirty="0" smtClean="0"/>
              <a:t> </a:t>
            </a:r>
            <a:r>
              <a:rPr lang="it-IT" sz="1400" dirty="0" err="1" smtClean="0"/>
              <a:t>level</a:t>
            </a:r>
            <a:r>
              <a:rPr lang="it-IT" sz="1400" dirty="0" smtClean="0"/>
              <a:t> </a:t>
            </a:r>
            <a:r>
              <a:rPr lang="it-IT" sz="1400" dirty="0" err="1" smtClean="0"/>
              <a:t>than</a:t>
            </a:r>
            <a:r>
              <a:rPr lang="it-IT" sz="1400" dirty="0" smtClean="0"/>
              <a:t> </a:t>
            </a:r>
            <a:r>
              <a:rPr lang="it-IT" sz="1400" dirty="0" err="1" smtClean="0"/>
              <a:t>port</a:t>
            </a:r>
            <a:r>
              <a:rPr lang="it-IT" sz="1400" dirty="0" smtClean="0"/>
              <a:t> </a:t>
            </a:r>
            <a:r>
              <a:rPr lang="it-IT" sz="1400" dirty="0" err="1" smtClean="0"/>
              <a:t>locode</a:t>
            </a:r>
            <a:r>
              <a:rPr lang="it-IT" sz="1400" dirty="0" smtClean="0"/>
              <a:t/>
            </a:r>
            <a:br>
              <a:rPr lang="it-IT" sz="1400" dirty="0" smtClean="0"/>
            </a:br>
            <a:r>
              <a:rPr lang="it-IT" sz="1400" dirty="0" smtClean="0"/>
              <a:t/>
            </a:r>
            <a:br>
              <a:rPr lang="it-IT" sz="1400" dirty="0" smtClean="0"/>
            </a:br>
            <a:r>
              <a:rPr lang="it-IT" sz="1400" dirty="0" smtClean="0"/>
              <a:t/>
            </a:r>
            <a:br>
              <a:rPr lang="it-IT" sz="1400" dirty="0" smtClean="0"/>
            </a:br>
            <a:endParaRPr lang="it-IT" sz="1400" dirty="0" smtClean="0"/>
          </a:p>
          <a:p>
            <a:pPr fontAlgn="t">
              <a:lnSpc>
                <a:spcPct val="125000"/>
              </a:lnSpc>
              <a:buFont typeface="Arial" pitchFamily="34" charset="0"/>
              <a:buChar char="•"/>
            </a:pPr>
            <a:r>
              <a:rPr lang="it-IT" sz="1400" b="1" dirty="0" smtClean="0"/>
              <a:t> </a:t>
            </a:r>
            <a:r>
              <a:rPr lang="it-IT" sz="1400" b="1" dirty="0" err="1" smtClean="0"/>
              <a:t>Smaller</a:t>
            </a:r>
            <a:r>
              <a:rPr lang="it-IT" sz="1400" b="1" dirty="0" smtClean="0"/>
              <a:t> code </a:t>
            </a:r>
            <a:r>
              <a:rPr lang="it-IT" sz="1400" b="1" dirty="0" err="1" smtClean="0"/>
              <a:t>lists</a:t>
            </a:r>
            <a:r>
              <a:rPr lang="it-IT" sz="1400" b="1" dirty="0" smtClean="0"/>
              <a:t> </a:t>
            </a:r>
            <a:r>
              <a:rPr lang="it-IT" sz="1400" dirty="0" err="1" smtClean="0"/>
              <a:t>developed</a:t>
            </a:r>
            <a:r>
              <a:rPr lang="it-IT" sz="1400" dirty="0" smtClean="0"/>
              <a:t> </a:t>
            </a:r>
            <a:r>
              <a:rPr lang="it-IT" sz="1400" dirty="0" err="1" smtClean="0"/>
              <a:t>along</a:t>
            </a:r>
            <a:r>
              <a:rPr lang="it-IT" sz="1400" dirty="0" smtClean="0"/>
              <a:t> </a:t>
            </a:r>
            <a:r>
              <a:rPr lang="it-IT" sz="1400" dirty="0" err="1" smtClean="0"/>
              <a:t>with</a:t>
            </a:r>
            <a:r>
              <a:rPr lang="it-IT" sz="1400" dirty="0" smtClean="0"/>
              <a:t> BAPLIE 3 e.g. </a:t>
            </a:r>
            <a:r>
              <a:rPr lang="it-IT" sz="1400" dirty="0" err="1" smtClean="0"/>
              <a:t>Handling</a:t>
            </a:r>
            <a:r>
              <a:rPr lang="it-IT" sz="1400" dirty="0" smtClean="0"/>
              <a:t> </a:t>
            </a:r>
            <a:r>
              <a:rPr lang="it-IT" sz="1400" dirty="0" err="1" smtClean="0"/>
              <a:t>Codes</a:t>
            </a:r>
            <a:r>
              <a:rPr lang="it-IT" sz="1400" dirty="0" smtClean="0"/>
              <a:t> </a:t>
            </a:r>
            <a:endParaRPr lang="it-IT" sz="1400" b="1" dirty="0" smtClean="0"/>
          </a:p>
        </p:txBody>
      </p:sp>
      <p:sp>
        <p:nvSpPr>
          <p:cNvPr id="3" name="Rectangle 6"/>
          <p:cNvSpPr>
            <a:spLocks noChangeArrowheads="1"/>
          </p:cNvSpPr>
          <p:nvPr/>
        </p:nvSpPr>
        <p:spPr bwMode="auto">
          <a:xfrm>
            <a:off x="250825" y="1046202"/>
            <a:ext cx="8424863" cy="78483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algn="ctr" fontAlgn="t">
              <a:lnSpc>
                <a:spcPct val="125000"/>
              </a:lnSpc>
            </a:pPr>
            <a:r>
              <a:rPr lang="it-IT" b="1" dirty="0" smtClean="0"/>
              <a:t>SMDG Code </a:t>
            </a:r>
            <a:r>
              <a:rPr lang="it-IT" b="1" dirty="0" err="1" smtClean="0"/>
              <a:t>lists</a:t>
            </a:r>
            <a:r>
              <a:rPr lang="it-IT" b="1" dirty="0" smtClean="0"/>
              <a:t/>
            </a:r>
            <a:br>
              <a:rPr lang="it-IT" b="1" dirty="0" smtClean="0"/>
            </a:br>
            <a:r>
              <a:rPr lang="en-US" dirty="0" smtClean="0"/>
              <a:t>The code lists are maintained and published by the SMDG and are widely recognized</a:t>
            </a:r>
            <a:endParaRPr lang="it-IT" dirty="0" smtClean="0"/>
          </a:p>
        </p:txBody>
      </p:sp>
      <p:pic>
        <p:nvPicPr>
          <p:cNvPr id="17410" name="Picture 2"/>
          <p:cNvPicPr>
            <a:picLocks noChangeAspect="1" noChangeArrowheads="1"/>
          </p:cNvPicPr>
          <p:nvPr/>
        </p:nvPicPr>
        <p:blipFill>
          <a:blip r:embed="rId2" cstate="print"/>
          <a:srcRect/>
          <a:stretch>
            <a:fillRect/>
          </a:stretch>
        </p:blipFill>
        <p:spPr bwMode="auto">
          <a:xfrm>
            <a:off x="3851920" y="1988840"/>
            <a:ext cx="4539258" cy="2117860"/>
          </a:xfrm>
          <a:prstGeom prst="rect">
            <a:avLst/>
          </a:prstGeom>
          <a:noFill/>
          <a:ln w="9525">
            <a:noFill/>
            <a:miter lim="800000"/>
            <a:headEnd/>
            <a:tailEnd/>
          </a:ln>
        </p:spPr>
      </p:pic>
      <p:pic>
        <p:nvPicPr>
          <p:cNvPr id="17412" name="Picture 4"/>
          <p:cNvPicPr>
            <a:picLocks noChangeAspect="1" noChangeArrowheads="1"/>
          </p:cNvPicPr>
          <p:nvPr/>
        </p:nvPicPr>
        <p:blipFill>
          <a:blip r:embed="rId3" cstate="print"/>
          <a:srcRect/>
          <a:stretch>
            <a:fillRect/>
          </a:stretch>
        </p:blipFill>
        <p:spPr bwMode="auto">
          <a:xfrm>
            <a:off x="3779912" y="4293096"/>
            <a:ext cx="5174332" cy="214000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51520" y="2278177"/>
            <a:ext cx="8352928" cy="3208571"/>
          </a:xfrm>
          <a:prstGeom prst="rect">
            <a:avLst/>
          </a:prstGeom>
          <a:noFill/>
          <a:ln w="9525">
            <a:noFill/>
            <a:miter lim="800000"/>
            <a:headEnd/>
            <a:tailEnd/>
          </a:ln>
          <a:effectLst/>
        </p:spPr>
        <p:txBody>
          <a:bodyPr wrap="square">
            <a:spAutoFit/>
          </a:bodyPr>
          <a:lstStyle/>
          <a:p>
            <a:pPr fontAlgn="t">
              <a:lnSpc>
                <a:spcPct val="125000"/>
              </a:lnSpc>
            </a:pPr>
            <a:r>
              <a:rPr lang="it-IT" dirty="0" smtClean="0"/>
              <a:t>The </a:t>
            </a:r>
            <a:r>
              <a:rPr lang="it-IT" dirty="0" err="1" smtClean="0"/>
              <a:t>recommendations</a:t>
            </a:r>
            <a:r>
              <a:rPr lang="it-IT" dirty="0" smtClean="0"/>
              <a:t> </a:t>
            </a:r>
            <a:r>
              <a:rPr lang="it-IT" dirty="0" err="1" smtClean="0"/>
              <a:t>for</a:t>
            </a:r>
            <a:r>
              <a:rPr lang="it-IT" dirty="0" smtClean="0"/>
              <a:t> </a:t>
            </a:r>
            <a:r>
              <a:rPr lang="it-IT" dirty="0" err="1" smtClean="0"/>
              <a:t>standardization</a:t>
            </a:r>
            <a:r>
              <a:rPr lang="it-IT" dirty="0" smtClean="0"/>
              <a:t> </a:t>
            </a:r>
            <a:r>
              <a:rPr lang="it-IT" dirty="0" err="1" smtClean="0"/>
              <a:t>requirements</a:t>
            </a:r>
            <a:r>
              <a:rPr lang="it-IT" dirty="0" smtClean="0"/>
              <a:t> </a:t>
            </a:r>
            <a:r>
              <a:rPr lang="it-IT" dirty="0" err="1" smtClean="0"/>
              <a:t>that</a:t>
            </a:r>
            <a:r>
              <a:rPr lang="it-IT" dirty="0" smtClean="0"/>
              <a:t> are </a:t>
            </a:r>
            <a:r>
              <a:rPr lang="it-IT" dirty="0" err="1" smtClean="0"/>
              <a:t>not</a:t>
            </a:r>
            <a:r>
              <a:rPr lang="it-IT" dirty="0" smtClean="0"/>
              <a:t> </a:t>
            </a:r>
            <a:r>
              <a:rPr lang="it-IT" dirty="0" err="1" smtClean="0"/>
              <a:t>otherwise</a:t>
            </a:r>
            <a:r>
              <a:rPr lang="it-IT" dirty="0" smtClean="0"/>
              <a:t> </a:t>
            </a:r>
            <a:r>
              <a:rPr lang="it-IT" dirty="0" err="1" smtClean="0"/>
              <a:t>covered</a:t>
            </a:r>
            <a:r>
              <a:rPr lang="it-IT" dirty="0" smtClean="0"/>
              <a:t> are </a:t>
            </a:r>
            <a:r>
              <a:rPr lang="it-IT" dirty="0" err="1" smtClean="0"/>
              <a:t>widely</a:t>
            </a:r>
            <a:r>
              <a:rPr lang="it-IT" dirty="0" smtClean="0"/>
              <a:t> </a:t>
            </a:r>
            <a:r>
              <a:rPr lang="it-IT" dirty="0" err="1" smtClean="0"/>
              <a:t>recognized</a:t>
            </a:r>
            <a:r>
              <a:rPr lang="it-IT" dirty="0" smtClean="0"/>
              <a:t>:</a:t>
            </a:r>
            <a:br>
              <a:rPr lang="it-IT" dirty="0" smtClean="0"/>
            </a:br>
            <a:r>
              <a:rPr lang="it-IT" sz="1400" dirty="0" smtClean="0"/>
              <a:t/>
            </a:r>
            <a:br>
              <a:rPr lang="it-IT" sz="1400" dirty="0" smtClean="0"/>
            </a:br>
            <a:r>
              <a:rPr lang="it-IT" sz="1400" dirty="0" smtClean="0"/>
              <a:t/>
            </a:r>
            <a:br>
              <a:rPr lang="it-IT" sz="1400" dirty="0" smtClean="0"/>
            </a:br>
            <a:endParaRPr lang="it-IT" sz="1400" dirty="0" smtClean="0"/>
          </a:p>
          <a:p>
            <a:pPr marL="342900" indent="-342900" fontAlgn="t">
              <a:lnSpc>
                <a:spcPct val="125000"/>
              </a:lnSpc>
              <a:buFont typeface="+mj-lt"/>
              <a:buAutoNum type="arabicPeriod"/>
            </a:pPr>
            <a:r>
              <a:rPr lang="it-IT" sz="1400" b="1" dirty="0" smtClean="0"/>
              <a:t> </a:t>
            </a:r>
            <a:r>
              <a:rPr lang="it-IT" sz="1400" b="1" dirty="0" err="1" smtClean="0"/>
              <a:t>Tier</a:t>
            </a:r>
            <a:r>
              <a:rPr lang="it-IT" sz="1400" b="1" dirty="0" smtClean="0"/>
              <a:t> </a:t>
            </a:r>
            <a:r>
              <a:rPr lang="it-IT" sz="1400" b="1" dirty="0" err="1" smtClean="0"/>
              <a:t>numbering</a:t>
            </a:r>
            <a:r>
              <a:rPr lang="it-IT" sz="1400" b="1" dirty="0" smtClean="0"/>
              <a:t> = </a:t>
            </a:r>
            <a:r>
              <a:rPr lang="it-IT" sz="1400" dirty="0" err="1" smtClean="0"/>
              <a:t>How</a:t>
            </a:r>
            <a:r>
              <a:rPr lang="it-IT" sz="1400" dirty="0" smtClean="0"/>
              <a:t> </a:t>
            </a:r>
            <a:r>
              <a:rPr lang="it-IT" sz="1400" dirty="0" err="1" smtClean="0"/>
              <a:t>to</a:t>
            </a:r>
            <a:r>
              <a:rPr lang="it-IT" sz="1400" dirty="0" smtClean="0"/>
              <a:t> </a:t>
            </a:r>
            <a:r>
              <a:rPr lang="it-IT" sz="1400" dirty="0" err="1" smtClean="0"/>
              <a:t>define</a:t>
            </a:r>
            <a:r>
              <a:rPr lang="it-IT" sz="1400" dirty="0" smtClean="0"/>
              <a:t> </a:t>
            </a:r>
            <a:r>
              <a:rPr lang="it-IT" sz="1400" dirty="0" err="1" smtClean="0"/>
              <a:t>stow</a:t>
            </a:r>
            <a:r>
              <a:rPr lang="it-IT" sz="1400" dirty="0" smtClean="0"/>
              <a:t> </a:t>
            </a:r>
            <a:r>
              <a:rPr lang="it-IT" sz="1400" dirty="0" err="1" smtClean="0"/>
              <a:t>positions</a:t>
            </a:r>
            <a:r>
              <a:rPr lang="it-IT" sz="1400" dirty="0" smtClean="0"/>
              <a:t> </a:t>
            </a:r>
            <a:r>
              <a:rPr lang="it-IT" sz="1400" dirty="0" err="1" smtClean="0"/>
              <a:t>for</a:t>
            </a:r>
            <a:r>
              <a:rPr lang="it-IT" sz="1400" dirty="0" smtClean="0"/>
              <a:t> </a:t>
            </a:r>
            <a:r>
              <a:rPr lang="it-IT" sz="1400" dirty="0" err="1" smtClean="0"/>
              <a:t>vessels</a:t>
            </a:r>
            <a:r>
              <a:rPr lang="it-IT" sz="1400" dirty="0" smtClean="0"/>
              <a:t> </a:t>
            </a:r>
            <a:r>
              <a:rPr lang="it-IT" sz="1400" dirty="0" err="1" smtClean="0"/>
              <a:t>with</a:t>
            </a:r>
            <a:r>
              <a:rPr lang="it-IT" sz="1400" dirty="0" smtClean="0"/>
              <a:t> more </a:t>
            </a:r>
            <a:r>
              <a:rPr lang="it-IT" sz="1400" dirty="0" err="1" smtClean="0"/>
              <a:t>than</a:t>
            </a:r>
            <a:r>
              <a:rPr lang="it-IT" sz="1400" dirty="0" smtClean="0"/>
              <a:t> 9 </a:t>
            </a:r>
            <a:r>
              <a:rPr lang="it-IT" sz="1400" dirty="0" err="1" smtClean="0"/>
              <a:t>tiers</a:t>
            </a:r>
            <a:r>
              <a:rPr lang="it-IT" sz="1400" dirty="0" smtClean="0"/>
              <a:t> on deck </a:t>
            </a:r>
            <a:br>
              <a:rPr lang="it-IT" sz="1400" dirty="0" smtClean="0"/>
            </a:br>
            <a:r>
              <a:rPr lang="it-IT" sz="1400" dirty="0" smtClean="0"/>
              <a:t>	             </a:t>
            </a:r>
            <a:r>
              <a:rPr lang="it-IT" sz="1400" dirty="0" err="1" smtClean="0"/>
              <a:t>that</a:t>
            </a:r>
            <a:r>
              <a:rPr lang="it-IT" sz="1400" dirty="0" smtClean="0"/>
              <a:t> are </a:t>
            </a:r>
            <a:r>
              <a:rPr lang="it-IT" sz="1400" dirty="0" err="1" smtClean="0"/>
              <a:t>not</a:t>
            </a:r>
            <a:r>
              <a:rPr lang="it-IT" sz="1400" dirty="0" smtClean="0"/>
              <a:t> </a:t>
            </a:r>
            <a:r>
              <a:rPr lang="it-IT" sz="1400" dirty="0" err="1" smtClean="0"/>
              <a:t>covered</a:t>
            </a:r>
            <a:r>
              <a:rPr lang="it-IT" sz="1400" dirty="0" smtClean="0"/>
              <a:t> </a:t>
            </a:r>
            <a:r>
              <a:rPr lang="it-IT" sz="1400" dirty="0" err="1" smtClean="0"/>
              <a:t>by</a:t>
            </a:r>
            <a:r>
              <a:rPr lang="it-IT" sz="1400" dirty="0" smtClean="0"/>
              <a:t> ISO9711 </a:t>
            </a:r>
            <a:br>
              <a:rPr lang="it-IT" sz="1400" dirty="0" smtClean="0"/>
            </a:br>
            <a:endParaRPr lang="it-IT" sz="1400" dirty="0" smtClean="0"/>
          </a:p>
          <a:p>
            <a:pPr marL="342900" indent="-342900" fontAlgn="t">
              <a:lnSpc>
                <a:spcPct val="125000"/>
              </a:lnSpc>
              <a:buFont typeface="+mj-lt"/>
              <a:buAutoNum type="arabicPeriod"/>
            </a:pPr>
            <a:r>
              <a:rPr lang="it-IT" sz="1400" b="1" dirty="0" smtClean="0"/>
              <a:t> </a:t>
            </a:r>
            <a:r>
              <a:rPr lang="it-IT" sz="1400" b="1" dirty="0" err="1" smtClean="0"/>
              <a:t>Containers</a:t>
            </a:r>
            <a:r>
              <a:rPr lang="it-IT" sz="1400" b="1" dirty="0" smtClean="0"/>
              <a:t> </a:t>
            </a:r>
            <a:r>
              <a:rPr lang="it-IT" sz="1400" b="1" dirty="0" err="1" smtClean="0"/>
              <a:t>with</a:t>
            </a:r>
            <a:r>
              <a:rPr lang="it-IT" sz="1400" b="1" dirty="0" smtClean="0"/>
              <a:t> non-ISO ID = </a:t>
            </a:r>
            <a:r>
              <a:rPr lang="it-IT" sz="1400" dirty="0" err="1" smtClean="0"/>
              <a:t>How</a:t>
            </a:r>
            <a:r>
              <a:rPr lang="it-IT" sz="1400" dirty="0" smtClean="0"/>
              <a:t> </a:t>
            </a:r>
            <a:r>
              <a:rPr lang="it-IT" sz="1400" dirty="0" err="1" smtClean="0"/>
              <a:t>to</a:t>
            </a:r>
            <a:r>
              <a:rPr lang="it-IT" sz="1400" dirty="0" smtClean="0"/>
              <a:t> </a:t>
            </a:r>
            <a:r>
              <a:rPr lang="it-IT" sz="1400" dirty="0" err="1" smtClean="0"/>
              <a:t>handle</a:t>
            </a:r>
            <a:r>
              <a:rPr lang="it-IT" sz="1400" dirty="0" smtClean="0"/>
              <a:t> a container </a:t>
            </a:r>
            <a:r>
              <a:rPr lang="it-IT" sz="1400" dirty="0" err="1" smtClean="0"/>
              <a:t>number</a:t>
            </a:r>
            <a:r>
              <a:rPr lang="it-IT" sz="1400" dirty="0" smtClean="0"/>
              <a:t> </a:t>
            </a:r>
            <a:r>
              <a:rPr lang="it-IT" sz="1400" dirty="0" err="1" smtClean="0"/>
              <a:t>without</a:t>
            </a:r>
            <a:r>
              <a:rPr lang="it-IT" sz="1400" dirty="0" smtClean="0"/>
              <a:t> </a:t>
            </a:r>
            <a:r>
              <a:rPr lang="it-IT" sz="1400" dirty="0" err="1" smtClean="0"/>
              <a:t>alpha-prefix</a:t>
            </a:r>
            <a:endParaRPr lang="it-IT" sz="1400" dirty="0" smtClean="0"/>
          </a:p>
          <a:p>
            <a:pPr fontAlgn="t">
              <a:lnSpc>
                <a:spcPct val="125000"/>
              </a:lnSpc>
            </a:pPr>
            <a:r>
              <a:rPr lang="it-IT" sz="1400" b="1" dirty="0" smtClean="0"/>
              <a:t/>
            </a:r>
            <a:br>
              <a:rPr lang="it-IT" sz="1400" b="1" dirty="0" smtClean="0"/>
            </a:br>
            <a:endParaRPr lang="it-IT" sz="1400" b="1" dirty="0" smtClean="0"/>
          </a:p>
        </p:txBody>
      </p:sp>
      <p:sp>
        <p:nvSpPr>
          <p:cNvPr id="5" name="Rectangle 6"/>
          <p:cNvSpPr>
            <a:spLocks noChangeArrowheads="1"/>
          </p:cNvSpPr>
          <p:nvPr/>
        </p:nvSpPr>
        <p:spPr bwMode="auto">
          <a:xfrm>
            <a:off x="251520" y="1340768"/>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fontAlgn="t">
              <a:lnSpc>
                <a:spcPct val="125000"/>
              </a:lnSpc>
            </a:pPr>
            <a:r>
              <a:rPr lang="it-IT" b="1" dirty="0" smtClean="0"/>
              <a:t>SMDG </a:t>
            </a:r>
            <a:r>
              <a:rPr lang="it-IT" b="1" dirty="0" err="1" smtClean="0"/>
              <a:t>Recommendations</a:t>
            </a:r>
            <a:endParaRPr lang="it-IT"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250825" y="1046202"/>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fontAlgn="t">
              <a:lnSpc>
                <a:spcPct val="125000"/>
              </a:lnSpc>
            </a:pPr>
            <a:r>
              <a:rPr lang="en-US" b="1" dirty="0" smtClean="0"/>
              <a:t>Liaison with </a:t>
            </a:r>
            <a:r>
              <a:rPr lang="en-US" b="1" dirty="0" err="1" smtClean="0"/>
              <a:t>standardisation</a:t>
            </a:r>
            <a:r>
              <a:rPr lang="en-US" b="1" dirty="0" smtClean="0"/>
              <a:t> and other </a:t>
            </a:r>
            <a:r>
              <a:rPr lang="en-US" b="1" dirty="0" err="1" smtClean="0"/>
              <a:t>organisations</a:t>
            </a:r>
            <a:endParaRPr lang="en-US" b="1" dirty="0" smtClean="0"/>
          </a:p>
        </p:txBody>
      </p:sp>
      <p:sp>
        <p:nvSpPr>
          <p:cNvPr id="4" name="Rounded Rectangle 3"/>
          <p:cNvSpPr/>
          <p:nvPr/>
        </p:nvSpPr>
        <p:spPr>
          <a:xfrm>
            <a:off x="323528" y="1844824"/>
            <a:ext cx="2448272" cy="100811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de-DE" sz="1400" b="1" dirty="0" smtClean="0"/>
              <a:t>UN/CEFACT</a:t>
            </a:r>
            <a:r>
              <a:rPr lang="de-DE" sz="1400" dirty="0" smtClean="0"/>
              <a:t/>
            </a:r>
            <a:br>
              <a:rPr lang="de-DE" sz="1400" dirty="0" smtClean="0"/>
            </a:br>
            <a:r>
              <a:rPr lang="en-US" sz="1400" dirty="0" smtClean="0"/>
              <a:t>Good cooperation in many </a:t>
            </a:r>
            <a:r>
              <a:rPr lang="en-US" sz="1400" dirty="0" err="1" smtClean="0"/>
              <a:t>standardisation</a:t>
            </a:r>
            <a:r>
              <a:rPr lang="en-US" sz="1400" dirty="0" smtClean="0"/>
              <a:t> initiatives</a:t>
            </a:r>
            <a:endParaRPr lang="en-US" sz="1400" dirty="0"/>
          </a:p>
        </p:txBody>
      </p:sp>
      <p:grpSp>
        <p:nvGrpSpPr>
          <p:cNvPr id="13" name="Group 12"/>
          <p:cNvGrpSpPr/>
          <p:nvPr/>
        </p:nvGrpSpPr>
        <p:grpSpPr>
          <a:xfrm>
            <a:off x="3203848" y="3573016"/>
            <a:ext cx="2520280" cy="1080120"/>
            <a:chOff x="323528" y="3068960"/>
            <a:chExt cx="2520280" cy="1080120"/>
          </a:xfrm>
        </p:grpSpPr>
        <p:sp>
          <p:nvSpPr>
            <p:cNvPr id="6" name="Rounded Rectangle 5"/>
            <p:cNvSpPr/>
            <p:nvPr/>
          </p:nvSpPr>
          <p:spPr>
            <a:xfrm>
              <a:off x="323528" y="3140968"/>
              <a:ext cx="2520280" cy="100811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        ISO9711 stow position     </a:t>
              </a:r>
              <a:br>
                <a:rPr lang="en-US" sz="1400" dirty="0" smtClean="0"/>
              </a:br>
              <a:r>
                <a:rPr lang="en-US" sz="1400" dirty="0" smtClean="0"/>
                <a:t>          and ISO6346 container size/type. Cooperation could be closer</a:t>
              </a:r>
              <a:endParaRPr lang="en-US" sz="1400" dirty="0"/>
            </a:p>
          </p:txBody>
        </p:sp>
        <p:pic>
          <p:nvPicPr>
            <p:cNvPr id="18434" name="Picture 2"/>
            <p:cNvPicPr>
              <a:picLocks noChangeAspect="1" noChangeArrowheads="1"/>
            </p:cNvPicPr>
            <p:nvPr/>
          </p:nvPicPr>
          <p:blipFill>
            <a:blip r:embed="rId2" cstate="print"/>
            <a:srcRect/>
            <a:stretch>
              <a:fillRect/>
            </a:stretch>
          </p:blipFill>
          <p:spPr bwMode="auto">
            <a:xfrm>
              <a:off x="323528" y="3068960"/>
              <a:ext cx="497664" cy="463104"/>
            </a:xfrm>
            <a:prstGeom prst="rect">
              <a:avLst/>
            </a:prstGeom>
            <a:noFill/>
            <a:ln w="9525">
              <a:noFill/>
              <a:miter lim="800000"/>
              <a:headEnd/>
              <a:tailEnd/>
            </a:ln>
          </p:spPr>
        </p:pic>
      </p:grpSp>
      <p:pic>
        <p:nvPicPr>
          <p:cNvPr id="18436" name="Picture 4"/>
          <p:cNvPicPr>
            <a:picLocks noChangeAspect="1" noChangeArrowheads="1"/>
          </p:cNvPicPr>
          <p:nvPr/>
        </p:nvPicPr>
        <p:blipFill>
          <a:blip r:embed="rId3" cstate="print"/>
          <a:srcRect/>
          <a:stretch>
            <a:fillRect/>
          </a:stretch>
        </p:blipFill>
        <p:spPr bwMode="auto">
          <a:xfrm>
            <a:off x="7380312" y="1916832"/>
            <a:ext cx="1085850" cy="876300"/>
          </a:xfrm>
          <a:prstGeom prst="rect">
            <a:avLst/>
          </a:prstGeom>
          <a:noFill/>
          <a:ln w="9525">
            <a:noFill/>
            <a:miter lim="800000"/>
            <a:headEnd/>
            <a:tailEnd/>
          </a:ln>
        </p:spPr>
      </p:pic>
      <p:grpSp>
        <p:nvGrpSpPr>
          <p:cNvPr id="12" name="Group 11"/>
          <p:cNvGrpSpPr/>
          <p:nvPr/>
        </p:nvGrpSpPr>
        <p:grpSpPr>
          <a:xfrm>
            <a:off x="323528" y="4509120"/>
            <a:ext cx="2471132" cy="1019542"/>
            <a:chOff x="516692" y="5001746"/>
            <a:chExt cx="2471132" cy="1019542"/>
          </a:xfrm>
        </p:grpSpPr>
        <p:sp>
          <p:nvSpPr>
            <p:cNvPr id="9" name="Rounded Rectangle 8"/>
            <p:cNvSpPr/>
            <p:nvPr/>
          </p:nvSpPr>
          <p:spPr>
            <a:xfrm>
              <a:off x="539552" y="5085184"/>
              <a:ext cx="2448272" cy="9361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Future validation portal</a:t>
              </a:r>
              <a:endParaRPr lang="en-US" sz="1400" dirty="0"/>
            </a:p>
          </p:txBody>
        </p:sp>
        <p:pic>
          <p:nvPicPr>
            <p:cNvPr id="18435" name="Picture 3"/>
            <p:cNvPicPr>
              <a:picLocks noChangeAspect="1" noChangeArrowheads="1"/>
            </p:cNvPicPr>
            <p:nvPr/>
          </p:nvPicPr>
          <p:blipFill>
            <a:blip r:embed="rId4" cstate="print"/>
            <a:srcRect/>
            <a:stretch>
              <a:fillRect/>
            </a:stretch>
          </p:blipFill>
          <p:spPr bwMode="auto">
            <a:xfrm>
              <a:off x="516692" y="5001746"/>
              <a:ext cx="1635247" cy="444054"/>
            </a:xfrm>
            <a:prstGeom prst="rect">
              <a:avLst/>
            </a:prstGeom>
            <a:noFill/>
            <a:ln w="9525">
              <a:noFill/>
              <a:miter lim="800000"/>
              <a:headEnd/>
              <a:tailEnd/>
            </a:ln>
          </p:spPr>
        </p:pic>
      </p:grpSp>
      <p:grpSp>
        <p:nvGrpSpPr>
          <p:cNvPr id="14" name="Group 13"/>
          <p:cNvGrpSpPr/>
          <p:nvPr/>
        </p:nvGrpSpPr>
        <p:grpSpPr>
          <a:xfrm>
            <a:off x="3131840" y="4869160"/>
            <a:ext cx="2736304" cy="1258426"/>
            <a:chOff x="5796136" y="4762862"/>
            <a:chExt cx="2736304" cy="1258426"/>
          </a:xfrm>
        </p:grpSpPr>
        <p:sp>
          <p:nvSpPr>
            <p:cNvPr id="11" name="Rounded Rectangle 10"/>
            <p:cNvSpPr/>
            <p:nvPr/>
          </p:nvSpPr>
          <p:spPr>
            <a:xfrm>
              <a:off x="6084168" y="5085184"/>
              <a:ext cx="2448272" cy="9361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INTTRA would development MIGs for IFTMBF and </a:t>
              </a:r>
              <a:r>
                <a:rPr lang="en-US" sz="1400" dirty="0" smtClean="0"/>
                <a:t>IFTMIN enhanced </a:t>
              </a:r>
              <a:r>
                <a:rPr lang="en-US" sz="1400" dirty="0" smtClean="0"/>
                <a:t>for VGM reporting</a:t>
              </a:r>
              <a:endParaRPr lang="en-US" sz="1400" dirty="0"/>
            </a:p>
          </p:txBody>
        </p:sp>
        <p:pic>
          <p:nvPicPr>
            <p:cNvPr id="18437" name="Picture 5"/>
            <p:cNvPicPr>
              <a:picLocks noChangeAspect="1" noChangeArrowheads="1"/>
            </p:cNvPicPr>
            <p:nvPr/>
          </p:nvPicPr>
          <p:blipFill>
            <a:blip r:embed="rId5" cstate="print"/>
            <a:srcRect/>
            <a:stretch>
              <a:fillRect/>
            </a:stretch>
          </p:blipFill>
          <p:spPr bwMode="auto">
            <a:xfrm>
              <a:off x="5796136" y="4762862"/>
              <a:ext cx="1504950" cy="466725"/>
            </a:xfrm>
            <a:prstGeom prst="rect">
              <a:avLst/>
            </a:prstGeom>
            <a:noFill/>
            <a:ln w="9525">
              <a:noFill/>
              <a:miter lim="800000"/>
              <a:headEnd/>
              <a:tailEnd/>
            </a:ln>
          </p:spPr>
        </p:pic>
      </p:grpSp>
      <p:sp>
        <p:nvSpPr>
          <p:cNvPr id="15" name="Rounded Rectangle 14"/>
          <p:cNvSpPr/>
          <p:nvPr/>
        </p:nvSpPr>
        <p:spPr>
          <a:xfrm>
            <a:off x="6228184" y="3429000"/>
            <a:ext cx="2448272" cy="7200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de-DE" sz="1400" b="1" dirty="0" smtClean="0"/>
              <a:t>ANSI  X.12</a:t>
            </a:r>
            <a:r>
              <a:rPr lang="de-DE" sz="1400" dirty="0" smtClean="0"/>
              <a:t/>
            </a:r>
            <a:br>
              <a:rPr lang="de-DE" sz="1400" dirty="0" smtClean="0"/>
            </a:br>
            <a:r>
              <a:rPr lang="en-US" sz="1400" dirty="0" smtClean="0"/>
              <a:t> could be more intense</a:t>
            </a:r>
            <a:endParaRPr lang="en-US" sz="1400" dirty="0"/>
          </a:p>
        </p:txBody>
      </p:sp>
      <p:grpSp>
        <p:nvGrpSpPr>
          <p:cNvPr id="20" name="Group 19"/>
          <p:cNvGrpSpPr/>
          <p:nvPr/>
        </p:nvGrpSpPr>
        <p:grpSpPr>
          <a:xfrm>
            <a:off x="3347864" y="1844824"/>
            <a:ext cx="2808312" cy="1474450"/>
            <a:chOff x="3563888" y="4869160"/>
            <a:chExt cx="2808312" cy="1474450"/>
          </a:xfrm>
        </p:grpSpPr>
        <p:sp>
          <p:nvSpPr>
            <p:cNvPr id="18" name="Rounded Rectangle 17"/>
            <p:cNvSpPr/>
            <p:nvPr/>
          </p:nvSpPr>
          <p:spPr>
            <a:xfrm>
              <a:off x="3923928" y="5407506"/>
              <a:ext cx="2448272" cy="9361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PROTECT publishes the IFTDGN, WASDIS and BERMAN messages</a:t>
              </a:r>
              <a:endParaRPr lang="en-US" sz="1400" dirty="0"/>
            </a:p>
          </p:txBody>
        </p:sp>
        <p:pic>
          <p:nvPicPr>
            <p:cNvPr id="16" name="Picture 15" descr="PROTECT Logo.jpg"/>
            <p:cNvPicPr>
              <a:picLocks noChangeAspect="1"/>
            </p:cNvPicPr>
            <p:nvPr/>
          </p:nvPicPr>
          <p:blipFill>
            <a:blip r:embed="rId6" cstate="print"/>
            <a:stretch>
              <a:fillRect/>
            </a:stretch>
          </p:blipFill>
          <p:spPr>
            <a:xfrm>
              <a:off x="3563888" y="4869160"/>
              <a:ext cx="1888591" cy="667519"/>
            </a:xfrm>
            <a:prstGeom prst="rect">
              <a:avLst/>
            </a:prstGeom>
          </p:spPr>
        </p:pic>
      </p:grpSp>
      <p:pic>
        <p:nvPicPr>
          <p:cNvPr id="18438" name="Picture 6"/>
          <p:cNvPicPr>
            <a:picLocks noChangeAspect="1" noChangeArrowheads="1"/>
          </p:cNvPicPr>
          <p:nvPr/>
        </p:nvPicPr>
        <p:blipFill>
          <a:blip r:embed="rId7" cstate="print"/>
          <a:srcRect/>
          <a:stretch>
            <a:fillRect/>
          </a:stretch>
        </p:blipFill>
        <p:spPr bwMode="auto">
          <a:xfrm>
            <a:off x="6516216" y="5373216"/>
            <a:ext cx="2371725" cy="628650"/>
          </a:xfrm>
          <a:prstGeom prst="rect">
            <a:avLst/>
          </a:prstGeom>
          <a:noFill/>
          <a:ln w="9525">
            <a:noFill/>
            <a:miter lim="800000"/>
            <a:headEnd/>
            <a:tailEnd/>
          </a:ln>
        </p:spPr>
      </p:pic>
      <p:sp>
        <p:nvSpPr>
          <p:cNvPr id="19" name="Rounded Rectangle 18"/>
          <p:cNvSpPr/>
          <p:nvPr/>
        </p:nvSpPr>
        <p:spPr>
          <a:xfrm>
            <a:off x="467544" y="3356992"/>
            <a:ext cx="1872208" cy="7200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de-DE" sz="1400" b="1" dirty="0" smtClean="0"/>
              <a:t>UNECE</a:t>
            </a:r>
            <a:r>
              <a:rPr lang="de-DE" sz="1400" dirty="0" smtClean="0"/>
              <a:t/>
            </a:r>
            <a:br>
              <a:rPr lang="de-DE" sz="1400" dirty="0" smtClean="0"/>
            </a:br>
            <a:r>
              <a:rPr lang="en-US" sz="1400" dirty="0" smtClean="0"/>
              <a:t>UN-Locode directory</a:t>
            </a:r>
            <a:endParaRPr lang="en-US" sz="1400" dirty="0"/>
          </a:p>
        </p:txBody>
      </p:sp>
      <p:sp>
        <p:nvSpPr>
          <p:cNvPr id="21" name="Rounded Rectangle 20"/>
          <p:cNvSpPr/>
          <p:nvPr/>
        </p:nvSpPr>
        <p:spPr>
          <a:xfrm>
            <a:off x="467544" y="5733256"/>
            <a:ext cx="1872208" cy="72008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de-DE" sz="1400" b="1" dirty="0" smtClean="0"/>
              <a:t>PCS</a:t>
            </a:r>
            <a:r>
              <a:rPr lang="de-DE" sz="1400" dirty="0" smtClean="0"/>
              <a:t/>
            </a:r>
            <a:br>
              <a:rPr lang="de-DE" sz="1400" dirty="0" smtClean="0"/>
            </a:br>
            <a:r>
              <a:rPr lang="en-US" sz="1400" dirty="0" smtClean="0"/>
              <a:t>Various PCS using our messages</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18" name="Text Box 58"/>
          <p:cNvSpPr txBox="1">
            <a:spLocks noChangeArrowheads="1"/>
          </p:cNvSpPr>
          <p:nvPr/>
        </p:nvSpPr>
        <p:spPr bwMode="auto">
          <a:xfrm>
            <a:off x="2411413" y="2276475"/>
            <a:ext cx="4608859" cy="1754326"/>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wrap="square">
            <a:spAutoFit/>
          </a:bodyPr>
          <a:lstStyle/>
          <a:p>
            <a:pPr algn="l">
              <a:spcBef>
                <a:spcPct val="50000"/>
              </a:spcBef>
            </a:pPr>
            <a:r>
              <a:rPr lang="it-IT" b="1" dirty="0">
                <a:solidFill>
                  <a:schemeClr val="bg1"/>
                </a:solidFill>
              </a:rPr>
              <a:t>Simon </a:t>
            </a:r>
            <a:r>
              <a:rPr lang="it-IT" b="1" dirty="0" err="1">
                <a:solidFill>
                  <a:schemeClr val="bg1"/>
                </a:solidFill>
              </a:rPr>
              <a:t>Spoormaker</a:t>
            </a:r>
            <a:r>
              <a:rPr lang="it-IT" b="1" dirty="0">
                <a:solidFill>
                  <a:schemeClr val="bg1"/>
                </a:solidFill>
              </a:rPr>
              <a:t/>
            </a:r>
            <a:br>
              <a:rPr lang="it-IT" b="1" dirty="0">
                <a:solidFill>
                  <a:schemeClr val="bg1"/>
                </a:solidFill>
              </a:rPr>
            </a:br>
            <a:r>
              <a:rPr lang="it-IT" i="1" dirty="0">
                <a:solidFill>
                  <a:schemeClr val="bg1"/>
                </a:solidFill>
              </a:rPr>
              <a:t>SMDG </a:t>
            </a:r>
            <a:r>
              <a:rPr lang="it-IT" i="1" dirty="0" err="1">
                <a:solidFill>
                  <a:schemeClr val="bg1"/>
                </a:solidFill>
              </a:rPr>
              <a:t>Chairman</a:t>
            </a:r>
            <a:r>
              <a:rPr lang="it-IT" i="1" dirty="0">
                <a:solidFill>
                  <a:schemeClr val="bg1"/>
                </a:solidFill>
              </a:rPr>
              <a:t/>
            </a:r>
            <a:br>
              <a:rPr lang="it-IT" i="1" dirty="0">
                <a:solidFill>
                  <a:schemeClr val="bg1"/>
                </a:solidFill>
              </a:rPr>
            </a:br>
            <a:r>
              <a:rPr lang="it-IT" b="1" dirty="0">
                <a:solidFill>
                  <a:schemeClr val="bg1"/>
                </a:solidFill>
              </a:rPr>
              <a:t/>
            </a:r>
            <a:br>
              <a:rPr lang="it-IT" b="1" dirty="0">
                <a:solidFill>
                  <a:schemeClr val="bg1"/>
                </a:solidFill>
              </a:rPr>
            </a:br>
            <a:r>
              <a:rPr lang="it-IT" b="1" dirty="0">
                <a:solidFill>
                  <a:schemeClr val="bg1"/>
                </a:solidFill>
              </a:rPr>
              <a:t>Gerry Endenburg</a:t>
            </a:r>
            <a:br>
              <a:rPr lang="it-IT" b="1" dirty="0">
                <a:solidFill>
                  <a:schemeClr val="bg1"/>
                </a:solidFill>
              </a:rPr>
            </a:br>
            <a:r>
              <a:rPr lang="it-IT" b="1" dirty="0" err="1">
                <a:solidFill>
                  <a:schemeClr val="bg1"/>
                </a:solidFill>
              </a:rPr>
              <a:t>Copas</a:t>
            </a:r>
            <a:r>
              <a:rPr lang="it-IT" b="1" dirty="0">
                <a:solidFill>
                  <a:schemeClr val="bg1"/>
                </a:solidFill>
              </a:rPr>
              <a:t/>
            </a:r>
            <a:br>
              <a:rPr lang="it-IT" b="1" dirty="0">
                <a:solidFill>
                  <a:schemeClr val="bg1"/>
                </a:solidFill>
              </a:rPr>
            </a:br>
            <a:r>
              <a:rPr lang="it-IT" i="1" dirty="0" err="1">
                <a:solidFill>
                  <a:schemeClr val="bg1"/>
                </a:solidFill>
              </a:rPr>
              <a:t>Secretary</a:t>
            </a:r>
            <a:r>
              <a:rPr lang="it-IT" i="1" dirty="0">
                <a:solidFill>
                  <a:schemeClr val="bg1"/>
                </a:solidFill>
              </a:rPr>
              <a:t> </a:t>
            </a:r>
            <a:r>
              <a:rPr lang="it-IT" i="1" dirty="0" err="1" smtClean="0">
                <a:solidFill>
                  <a:schemeClr val="bg1"/>
                </a:solidFill>
              </a:rPr>
              <a:t>General</a:t>
            </a:r>
            <a:endParaRPr lang="it-IT" i="1" dirty="0">
              <a:solidFill>
                <a:schemeClr val="bg1"/>
              </a:solidFill>
            </a:endParaRPr>
          </a:p>
        </p:txBody>
      </p:sp>
      <p:pic>
        <p:nvPicPr>
          <p:cNvPr id="15421" name="Picture 61" descr="logo"/>
          <p:cNvPicPr>
            <a:picLocks noChangeAspect="1" noChangeArrowheads="1"/>
          </p:cNvPicPr>
          <p:nvPr/>
        </p:nvPicPr>
        <p:blipFill>
          <a:blip r:embed="rId2" cstate="print"/>
          <a:srcRect/>
          <a:stretch>
            <a:fillRect/>
          </a:stretch>
        </p:blipFill>
        <p:spPr bwMode="auto">
          <a:xfrm>
            <a:off x="323850" y="3429000"/>
            <a:ext cx="1200150" cy="395288"/>
          </a:xfrm>
          <a:prstGeom prst="rect">
            <a:avLst/>
          </a:prstGeom>
          <a:noFill/>
          <a:ln w="9525">
            <a:noFill/>
            <a:miter lim="800000"/>
            <a:headEnd/>
            <a:tailEnd/>
          </a:ln>
        </p:spPr>
      </p:pic>
      <p:pic>
        <p:nvPicPr>
          <p:cNvPr id="15424" name="Picture 64" descr="smdglogo"/>
          <p:cNvPicPr>
            <a:picLocks noChangeAspect="1" noChangeArrowheads="1"/>
          </p:cNvPicPr>
          <p:nvPr/>
        </p:nvPicPr>
        <p:blipFill>
          <a:blip r:embed="rId3" cstate="print"/>
          <a:srcRect/>
          <a:stretch>
            <a:fillRect/>
          </a:stretch>
        </p:blipFill>
        <p:spPr bwMode="auto">
          <a:xfrm>
            <a:off x="323850" y="2420938"/>
            <a:ext cx="1271588" cy="315912"/>
          </a:xfrm>
          <a:prstGeom prst="rect">
            <a:avLst/>
          </a:prstGeom>
          <a:noFill/>
          <a:ln w="9525">
            <a:noFill/>
            <a:miter lim="800000"/>
            <a:headEnd/>
            <a:tailEnd/>
          </a:ln>
        </p:spPr>
      </p:pic>
      <p:sp>
        <p:nvSpPr>
          <p:cNvPr id="6" name="Rectangle 6"/>
          <p:cNvSpPr>
            <a:spLocks noChangeArrowheads="1"/>
          </p:cNvSpPr>
          <p:nvPr/>
        </p:nvSpPr>
        <p:spPr bwMode="auto">
          <a:xfrm>
            <a:off x="250825" y="1046202"/>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algn="ctr" fontAlgn="t">
              <a:lnSpc>
                <a:spcPct val="125000"/>
              </a:lnSpc>
            </a:pPr>
            <a:r>
              <a:rPr lang="en-US" b="1" dirty="0" smtClean="0"/>
              <a:t>SMDG Office Holders</a:t>
            </a:r>
          </a:p>
        </p:txBody>
      </p:sp>
      <p:sp>
        <p:nvSpPr>
          <p:cNvPr id="8" name="Rounded Rectangle 7"/>
          <p:cNvSpPr/>
          <p:nvPr/>
        </p:nvSpPr>
        <p:spPr>
          <a:xfrm>
            <a:off x="2843808" y="5085184"/>
            <a:ext cx="5256584" cy="7200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2000" b="1" i="1" dirty="0" err="1" smtClean="0"/>
              <a:t>Contact</a:t>
            </a:r>
            <a:r>
              <a:rPr lang="de-DE" sz="2000" b="1" i="1" dirty="0" smtClean="0"/>
              <a:t> </a:t>
            </a:r>
            <a:r>
              <a:rPr lang="de-DE" sz="2000" b="1" i="1" dirty="0" err="1" smtClean="0"/>
              <a:t>us</a:t>
            </a:r>
            <a:r>
              <a:rPr lang="de-DE" sz="2000" b="1" i="1" dirty="0" smtClean="0"/>
              <a:t> </a:t>
            </a:r>
            <a:r>
              <a:rPr lang="de-DE" sz="2000" b="1" i="1" dirty="0" err="1" smtClean="0"/>
              <a:t>at</a:t>
            </a:r>
            <a:r>
              <a:rPr lang="de-DE" sz="2000" b="1" i="1" dirty="0" smtClean="0"/>
              <a:t> </a:t>
            </a:r>
            <a:r>
              <a:rPr lang="de-DE" sz="2000" b="1" i="1" dirty="0" smtClean="0">
                <a:hlinkClick r:id="rId4"/>
              </a:rPr>
              <a:t>www.smdg.org</a:t>
            </a:r>
            <a:r>
              <a:rPr lang="de-DE" sz="2000" b="1" i="1" dirty="0" smtClean="0"/>
              <a:t> </a:t>
            </a:r>
            <a:br>
              <a:rPr lang="de-DE" sz="2000" b="1" i="1" dirty="0" smtClean="0"/>
            </a:br>
            <a:r>
              <a:rPr lang="de-DE" sz="2000" b="1" i="1" dirty="0" err="1" smtClean="0"/>
              <a:t>or</a:t>
            </a:r>
            <a:r>
              <a:rPr lang="de-DE" sz="2000" b="1" i="1" dirty="0" smtClean="0"/>
              <a:t> </a:t>
            </a:r>
            <a:r>
              <a:rPr lang="de-DE" sz="2000" b="1" i="1" dirty="0" err="1" smtClean="0"/>
              <a:t>come</a:t>
            </a:r>
            <a:r>
              <a:rPr lang="de-DE" sz="2000" b="1" i="1" dirty="0" smtClean="0"/>
              <a:t> </a:t>
            </a:r>
            <a:r>
              <a:rPr lang="de-DE" sz="2000" b="1" i="1" dirty="0" err="1" smtClean="0"/>
              <a:t>to</a:t>
            </a:r>
            <a:r>
              <a:rPr lang="de-DE" sz="2000" b="1" i="1" dirty="0" smtClean="0"/>
              <a:t> </a:t>
            </a:r>
            <a:r>
              <a:rPr lang="de-DE" sz="2000" b="1" i="1" dirty="0" err="1" smtClean="0"/>
              <a:t>our</a:t>
            </a:r>
            <a:r>
              <a:rPr lang="de-DE" sz="2000" b="1" i="1" dirty="0" smtClean="0"/>
              <a:t> </a:t>
            </a:r>
            <a:r>
              <a:rPr lang="de-DE" sz="2000" b="1" i="1" dirty="0" err="1" smtClean="0"/>
              <a:t>meetings</a:t>
            </a:r>
            <a:r>
              <a:rPr lang="de-DE" sz="2000" b="1" i="1" dirty="0" smtClean="0"/>
              <a:t>!</a:t>
            </a:r>
            <a:endParaRPr lang="en-US" sz="2000" b="1" i="1" dirty="0"/>
          </a:p>
        </p:txBody>
      </p:sp>
      <p:pic>
        <p:nvPicPr>
          <p:cNvPr id="19458" name="Picture 2"/>
          <p:cNvPicPr>
            <a:picLocks noChangeAspect="1" noChangeArrowheads="1"/>
          </p:cNvPicPr>
          <p:nvPr/>
        </p:nvPicPr>
        <p:blipFill>
          <a:blip r:embed="rId5" cstate="print"/>
          <a:srcRect/>
          <a:stretch>
            <a:fillRect/>
          </a:stretch>
        </p:blipFill>
        <p:spPr bwMode="auto">
          <a:xfrm>
            <a:off x="283255" y="5085184"/>
            <a:ext cx="2344529" cy="954410"/>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3"/>
          <p:cNvSpPr txBox="1">
            <a:spLocks noChangeArrowheads="1"/>
          </p:cNvSpPr>
          <p:nvPr/>
        </p:nvSpPr>
        <p:spPr bwMode="auto">
          <a:xfrm>
            <a:off x="0" y="1988840"/>
            <a:ext cx="9144000" cy="11207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fontAlgn="t">
              <a:lnSpc>
                <a:spcPct val="125000"/>
              </a:lnSpc>
            </a:pPr>
            <a:r>
              <a:rPr lang="it-IT" b="1" dirty="0">
                <a:solidFill>
                  <a:schemeClr val="tx1"/>
                </a:solidFill>
              </a:rPr>
              <a:t>SMDG </a:t>
            </a:r>
            <a:r>
              <a:rPr lang="it-IT" b="1" dirty="0" err="1">
                <a:solidFill>
                  <a:schemeClr val="tx1"/>
                </a:solidFill>
              </a:rPr>
              <a:t>is</a:t>
            </a:r>
            <a:r>
              <a:rPr lang="it-IT" b="1" dirty="0">
                <a:solidFill>
                  <a:schemeClr val="tx1"/>
                </a:solidFill>
              </a:rPr>
              <a:t> a non-profit </a:t>
            </a:r>
            <a:r>
              <a:rPr lang="it-IT" b="1" dirty="0" err="1">
                <a:solidFill>
                  <a:schemeClr val="tx1"/>
                </a:solidFill>
              </a:rPr>
              <a:t>foundation</a:t>
            </a:r>
            <a:r>
              <a:rPr lang="it-IT" b="1" dirty="0">
                <a:solidFill>
                  <a:schemeClr val="tx1"/>
                </a:solidFill>
              </a:rPr>
              <a:t>, </a:t>
            </a:r>
            <a:r>
              <a:rPr lang="it-IT" b="1" dirty="0" err="1">
                <a:solidFill>
                  <a:schemeClr val="tx1"/>
                </a:solidFill>
              </a:rPr>
              <a:t>run</a:t>
            </a:r>
            <a:r>
              <a:rPr lang="it-IT" b="1" dirty="0">
                <a:solidFill>
                  <a:schemeClr val="tx1"/>
                </a:solidFill>
              </a:rPr>
              <a:t> </a:t>
            </a:r>
            <a:r>
              <a:rPr lang="it-IT" b="1" dirty="0" err="1">
                <a:solidFill>
                  <a:schemeClr val="tx1"/>
                </a:solidFill>
              </a:rPr>
              <a:t>by</a:t>
            </a:r>
            <a:r>
              <a:rPr lang="it-IT" b="1" dirty="0">
                <a:solidFill>
                  <a:schemeClr val="tx1"/>
                </a:solidFill>
              </a:rPr>
              <a:t> and on </a:t>
            </a:r>
            <a:r>
              <a:rPr lang="it-IT" b="1" dirty="0" err="1">
                <a:solidFill>
                  <a:schemeClr val="tx1"/>
                </a:solidFill>
              </a:rPr>
              <a:t>behalf</a:t>
            </a:r>
            <a:r>
              <a:rPr lang="it-IT" b="1" dirty="0">
                <a:solidFill>
                  <a:schemeClr val="tx1"/>
                </a:solidFill>
              </a:rPr>
              <a:t> of </a:t>
            </a:r>
            <a:r>
              <a:rPr lang="it-IT" b="1" dirty="0" err="1">
                <a:solidFill>
                  <a:schemeClr val="tx1"/>
                </a:solidFill>
              </a:rPr>
              <a:t>companies</a:t>
            </a:r>
            <a:r>
              <a:rPr lang="it-IT" b="1" dirty="0">
                <a:solidFill>
                  <a:schemeClr val="tx1"/>
                </a:solidFill>
              </a:rPr>
              <a:t> and </a:t>
            </a:r>
            <a:r>
              <a:rPr lang="it-IT" b="1" dirty="0" err="1">
                <a:solidFill>
                  <a:schemeClr val="tx1"/>
                </a:solidFill>
              </a:rPr>
              <a:t>organizations</a:t>
            </a:r>
            <a:r>
              <a:rPr lang="it-IT" b="1" dirty="0">
                <a:solidFill>
                  <a:schemeClr val="tx1"/>
                </a:solidFill>
              </a:rPr>
              <a:t> </a:t>
            </a:r>
            <a:r>
              <a:rPr lang="it-IT" b="1" dirty="0" err="1">
                <a:solidFill>
                  <a:schemeClr val="tx1"/>
                </a:solidFill>
              </a:rPr>
              <a:t>working</a:t>
            </a:r>
            <a:r>
              <a:rPr lang="it-IT" b="1" dirty="0">
                <a:solidFill>
                  <a:schemeClr val="tx1"/>
                </a:solidFill>
              </a:rPr>
              <a:t> in the </a:t>
            </a:r>
            <a:r>
              <a:rPr lang="it-IT" b="1" dirty="0" err="1">
                <a:solidFill>
                  <a:schemeClr val="tx1"/>
                </a:solidFill>
              </a:rPr>
              <a:t>maritime</a:t>
            </a:r>
            <a:r>
              <a:rPr lang="it-IT" b="1" dirty="0">
                <a:solidFill>
                  <a:schemeClr val="tx1"/>
                </a:solidFill>
              </a:rPr>
              <a:t> </a:t>
            </a:r>
            <a:r>
              <a:rPr lang="it-IT" b="1" dirty="0" err="1">
                <a:solidFill>
                  <a:schemeClr val="tx1"/>
                </a:solidFill>
              </a:rPr>
              <a:t>industry</a:t>
            </a:r>
            <a:r>
              <a:rPr lang="it-IT" b="1" dirty="0">
                <a:solidFill>
                  <a:schemeClr val="tx1"/>
                </a:solidFill>
              </a:rPr>
              <a:t>, </a:t>
            </a:r>
            <a:r>
              <a:rPr lang="it-IT" b="1" dirty="0" err="1">
                <a:solidFill>
                  <a:schemeClr val="tx1"/>
                </a:solidFill>
              </a:rPr>
              <a:t>like</a:t>
            </a:r>
            <a:r>
              <a:rPr lang="it-IT" b="1" dirty="0">
                <a:solidFill>
                  <a:schemeClr val="tx1"/>
                </a:solidFill>
              </a:rPr>
              <a:t> container </a:t>
            </a:r>
            <a:r>
              <a:rPr lang="it-IT" b="1" dirty="0" err="1">
                <a:solidFill>
                  <a:schemeClr val="tx1"/>
                </a:solidFill>
              </a:rPr>
              <a:t>terminals</a:t>
            </a:r>
            <a:r>
              <a:rPr lang="it-IT" b="1" dirty="0">
                <a:solidFill>
                  <a:schemeClr val="tx1"/>
                </a:solidFill>
              </a:rPr>
              <a:t>, </a:t>
            </a:r>
            <a:r>
              <a:rPr lang="it-IT" b="1" dirty="0" err="1">
                <a:solidFill>
                  <a:schemeClr val="tx1"/>
                </a:solidFill>
              </a:rPr>
              <a:t>ocean</a:t>
            </a:r>
            <a:r>
              <a:rPr lang="it-IT" b="1" dirty="0">
                <a:solidFill>
                  <a:schemeClr val="tx1"/>
                </a:solidFill>
              </a:rPr>
              <a:t> </a:t>
            </a:r>
            <a:r>
              <a:rPr lang="it-IT" b="1" dirty="0" err="1">
                <a:solidFill>
                  <a:schemeClr val="tx1"/>
                </a:solidFill>
              </a:rPr>
              <a:t>carriers</a:t>
            </a:r>
            <a:r>
              <a:rPr lang="it-IT" b="1" dirty="0">
                <a:solidFill>
                  <a:schemeClr val="tx1"/>
                </a:solidFill>
              </a:rPr>
              <a:t> and </a:t>
            </a:r>
            <a:r>
              <a:rPr lang="it-IT" b="1" dirty="0" err="1">
                <a:solidFill>
                  <a:schemeClr val="tx1"/>
                </a:solidFill>
              </a:rPr>
              <a:t>related</a:t>
            </a:r>
            <a:r>
              <a:rPr lang="it-IT" b="1" dirty="0">
                <a:solidFill>
                  <a:schemeClr val="tx1"/>
                </a:solidFill>
              </a:rPr>
              <a:t> </a:t>
            </a:r>
            <a:r>
              <a:rPr lang="it-IT" b="1" dirty="0" err="1">
                <a:solidFill>
                  <a:schemeClr val="tx1"/>
                </a:solidFill>
              </a:rPr>
              <a:t>companies</a:t>
            </a:r>
            <a:r>
              <a:rPr lang="it-IT" b="1" dirty="0">
                <a:solidFill>
                  <a:schemeClr val="tx1"/>
                </a:solidFill>
              </a:rPr>
              <a:t> and </a:t>
            </a:r>
            <a:r>
              <a:rPr lang="it-IT" b="1" dirty="0" err="1">
                <a:solidFill>
                  <a:schemeClr val="tx1"/>
                </a:solidFill>
              </a:rPr>
              <a:t>organizations</a:t>
            </a:r>
            <a:r>
              <a:rPr lang="it-IT" dirty="0">
                <a:solidFill>
                  <a:schemeClr val="tx1"/>
                </a:solidFill>
              </a:rPr>
              <a:t> </a:t>
            </a:r>
            <a:endParaRPr lang="en-US" dirty="0">
              <a:solidFill>
                <a:schemeClr val="tx1"/>
              </a:solidFill>
            </a:endParaRPr>
          </a:p>
        </p:txBody>
      </p:sp>
      <p:sp>
        <p:nvSpPr>
          <p:cNvPr id="4" name="Text Box 23"/>
          <p:cNvSpPr txBox="1">
            <a:spLocks noChangeArrowheads="1"/>
          </p:cNvSpPr>
          <p:nvPr/>
        </p:nvSpPr>
        <p:spPr bwMode="auto">
          <a:xfrm>
            <a:off x="0" y="5164450"/>
            <a:ext cx="9144000" cy="78483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fontAlgn="t">
              <a:lnSpc>
                <a:spcPct val="125000"/>
              </a:lnSpc>
            </a:pPr>
            <a:r>
              <a:rPr lang="it-IT" b="1" dirty="0">
                <a:solidFill>
                  <a:schemeClr val="tx1"/>
                </a:solidFill>
              </a:rPr>
              <a:t>SMDG </a:t>
            </a:r>
            <a:r>
              <a:rPr lang="it-IT" b="1" dirty="0" err="1" smtClean="0">
                <a:solidFill>
                  <a:schemeClr val="tx1"/>
                </a:solidFill>
              </a:rPr>
              <a:t>develops</a:t>
            </a:r>
            <a:r>
              <a:rPr lang="it-IT" b="1" dirty="0" smtClean="0">
                <a:solidFill>
                  <a:schemeClr val="tx1"/>
                </a:solidFill>
              </a:rPr>
              <a:t>, </a:t>
            </a:r>
            <a:r>
              <a:rPr lang="it-IT" b="1" dirty="0" err="1" smtClean="0">
                <a:solidFill>
                  <a:schemeClr val="tx1"/>
                </a:solidFill>
              </a:rPr>
              <a:t>maintains</a:t>
            </a:r>
            <a:r>
              <a:rPr lang="it-IT" b="1" dirty="0" smtClean="0">
                <a:solidFill>
                  <a:schemeClr val="tx1"/>
                </a:solidFill>
              </a:rPr>
              <a:t> and </a:t>
            </a:r>
            <a:r>
              <a:rPr lang="it-IT" b="1" dirty="0" err="1" smtClean="0">
                <a:solidFill>
                  <a:schemeClr val="tx1"/>
                </a:solidFill>
              </a:rPr>
              <a:t>promotes</a:t>
            </a:r>
            <a:r>
              <a:rPr lang="it-IT" b="1" dirty="0" smtClean="0">
                <a:solidFill>
                  <a:schemeClr val="tx1"/>
                </a:solidFill>
              </a:rPr>
              <a:t> </a:t>
            </a:r>
            <a:br>
              <a:rPr lang="it-IT" b="1" dirty="0" smtClean="0">
                <a:solidFill>
                  <a:schemeClr val="tx1"/>
                </a:solidFill>
              </a:rPr>
            </a:br>
            <a:r>
              <a:rPr lang="it-IT" b="1" dirty="0" smtClean="0">
                <a:solidFill>
                  <a:schemeClr val="tx1"/>
                </a:solidFill>
              </a:rPr>
              <a:t>the </a:t>
            </a:r>
            <a:r>
              <a:rPr lang="it-IT" b="1" dirty="0" err="1" smtClean="0">
                <a:solidFill>
                  <a:schemeClr val="tx1"/>
                </a:solidFill>
              </a:rPr>
              <a:t>use</a:t>
            </a:r>
            <a:r>
              <a:rPr lang="it-IT" b="1" dirty="0" smtClean="0">
                <a:solidFill>
                  <a:schemeClr val="tx1"/>
                </a:solidFill>
              </a:rPr>
              <a:t> of EDI </a:t>
            </a:r>
            <a:r>
              <a:rPr lang="it-IT" b="1" dirty="0" err="1" smtClean="0">
                <a:solidFill>
                  <a:schemeClr val="tx1"/>
                </a:solidFill>
              </a:rPr>
              <a:t>messages</a:t>
            </a:r>
            <a:r>
              <a:rPr lang="it-IT" b="1" dirty="0" smtClean="0">
                <a:solidFill>
                  <a:schemeClr val="tx1"/>
                </a:solidFill>
              </a:rPr>
              <a:t> </a:t>
            </a:r>
            <a:r>
              <a:rPr lang="it-IT" b="1" dirty="0" err="1" smtClean="0">
                <a:solidFill>
                  <a:schemeClr val="tx1"/>
                </a:solidFill>
              </a:rPr>
              <a:t>for</a:t>
            </a:r>
            <a:r>
              <a:rPr lang="it-IT" b="1" dirty="0" smtClean="0">
                <a:solidFill>
                  <a:schemeClr val="tx1"/>
                </a:solidFill>
              </a:rPr>
              <a:t> the </a:t>
            </a:r>
            <a:r>
              <a:rPr lang="it-IT" b="1" dirty="0" err="1" smtClean="0">
                <a:solidFill>
                  <a:schemeClr val="tx1"/>
                </a:solidFill>
              </a:rPr>
              <a:t>maritime</a:t>
            </a:r>
            <a:r>
              <a:rPr lang="it-IT" b="1" dirty="0" smtClean="0">
                <a:solidFill>
                  <a:schemeClr val="tx1"/>
                </a:solidFill>
              </a:rPr>
              <a:t> </a:t>
            </a:r>
            <a:r>
              <a:rPr lang="it-IT" b="1" dirty="0" err="1" smtClean="0">
                <a:solidFill>
                  <a:schemeClr val="tx1"/>
                </a:solidFill>
              </a:rPr>
              <a:t>industry</a:t>
            </a:r>
            <a:endParaRPr lang="en-US" dirty="0">
              <a:solidFill>
                <a:schemeClr val="tx1"/>
              </a:solidFill>
            </a:endParaRPr>
          </a:p>
        </p:txBody>
      </p:sp>
      <p:pic>
        <p:nvPicPr>
          <p:cNvPr id="4099" name="Picture 3"/>
          <p:cNvPicPr>
            <a:picLocks noChangeAspect="1" noChangeArrowheads="1"/>
          </p:cNvPicPr>
          <p:nvPr/>
        </p:nvPicPr>
        <p:blipFill>
          <a:blip r:embed="rId2" cstate="print"/>
          <a:srcRect/>
          <a:stretch>
            <a:fillRect/>
          </a:stretch>
        </p:blipFill>
        <p:spPr bwMode="auto">
          <a:xfrm>
            <a:off x="1509713" y="3429000"/>
            <a:ext cx="6124575" cy="142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9632" y="5805264"/>
            <a:ext cx="7200800" cy="864096"/>
          </a:xfrm>
        </p:spPr>
        <p:txBody>
          <a:bodyPr>
            <a:normAutofit/>
          </a:bodyPr>
          <a:lstStyle/>
          <a:p>
            <a:r>
              <a:rPr lang="en-US" sz="1800" b="1" dirty="0" smtClean="0">
                <a:solidFill>
                  <a:schemeClr val="tx1"/>
                </a:solidFill>
              </a:rPr>
              <a:t>The SMDG plenary meetings are held twice yearly in April and October. </a:t>
            </a:r>
            <a:br>
              <a:rPr lang="en-US" sz="1800" b="1" dirty="0" smtClean="0">
                <a:solidFill>
                  <a:schemeClr val="tx1"/>
                </a:solidFill>
              </a:rPr>
            </a:br>
            <a:r>
              <a:rPr lang="en-US" sz="1800" b="1" dirty="0" smtClean="0">
                <a:solidFill>
                  <a:schemeClr val="tx1"/>
                </a:solidFill>
              </a:rPr>
              <a:t>Interim meetings are held by the working groups via conference calls.</a:t>
            </a:r>
            <a:endParaRPr lang="en-US" sz="1800" b="1" dirty="0">
              <a:solidFill>
                <a:schemeClr val="tx1"/>
              </a:solidFill>
            </a:endParaRPr>
          </a:p>
        </p:txBody>
      </p:sp>
      <p:grpSp>
        <p:nvGrpSpPr>
          <p:cNvPr id="6" name="Group 5"/>
          <p:cNvGrpSpPr/>
          <p:nvPr/>
        </p:nvGrpSpPr>
        <p:grpSpPr>
          <a:xfrm>
            <a:off x="1259632" y="836712"/>
            <a:ext cx="6840760" cy="4537704"/>
            <a:chOff x="1259632" y="836712"/>
            <a:chExt cx="6840760" cy="4537704"/>
          </a:xfrm>
        </p:grpSpPr>
        <p:pic>
          <p:nvPicPr>
            <p:cNvPr id="4" name="Picture 3" descr="SMDG members.jpg"/>
            <p:cNvPicPr>
              <a:picLocks noChangeAspect="1"/>
            </p:cNvPicPr>
            <p:nvPr/>
          </p:nvPicPr>
          <p:blipFill>
            <a:blip r:embed="rId2" cstate="print"/>
            <a:stretch>
              <a:fillRect/>
            </a:stretch>
          </p:blipFill>
          <p:spPr>
            <a:xfrm>
              <a:off x="1259632" y="836712"/>
              <a:ext cx="6840760" cy="4537704"/>
            </a:xfrm>
            <a:prstGeom prst="rect">
              <a:avLst/>
            </a:prstGeom>
          </p:spPr>
        </p:pic>
        <p:sp>
          <p:nvSpPr>
            <p:cNvPr id="5" name="TextBox 4"/>
            <p:cNvSpPr txBox="1"/>
            <p:nvPr/>
          </p:nvSpPr>
          <p:spPr>
            <a:xfrm>
              <a:off x="1297350" y="4797152"/>
              <a:ext cx="6768752" cy="523220"/>
            </a:xfrm>
            <a:prstGeom prst="rect">
              <a:avLst/>
            </a:prstGeom>
            <a:no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de-DE" sz="2800" b="1" dirty="0" smtClean="0">
                  <a:latin typeface="Arial Black" pitchFamily="34" charset="0"/>
                </a:rPr>
                <a:t>66th SMDG Meeting in Malta</a:t>
              </a:r>
              <a:endParaRPr lang="en-US" sz="2800" b="1" dirty="0">
                <a:latin typeface="Arial Black"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descr="Dublin_BremenExpress01_print_rdax.jpg"/>
          <p:cNvPicPr>
            <a:picLocks noChangeAspect="1"/>
          </p:cNvPicPr>
          <p:nvPr/>
        </p:nvPicPr>
        <p:blipFill>
          <a:blip r:embed="rId2" cstate="print"/>
          <a:srcRect/>
          <a:stretch>
            <a:fillRect/>
          </a:stretch>
        </p:blipFill>
        <p:spPr bwMode="auto">
          <a:xfrm>
            <a:off x="1042988" y="1412875"/>
            <a:ext cx="7023100" cy="4679950"/>
          </a:xfrm>
          <a:prstGeom prst="rect">
            <a:avLst/>
          </a:prstGeom>
          <a:noFill/>
          <a:ln w="9525">
            <a:noFill/>
            <a:miter lim="800000"/>
            <a:headEnd/>
            <a:tailEnd/>
          </a:ln>
        </p:spPr>
      </p:pic>
      <p:sp>
        <p:nvSpPr>
          <p:cNvPr id="4100" name="Rounded Rectangular Callout 3"/>
          <p:cNvSpPr>
            <a:spLocks noChangeArrowheads="1"/>
          </p:cNvSpPr>
          <p:nvPr/>
        </p:nvSpPr>
        <p:spPr bwMode="auto">
          <a:xfrm>
            <a:off x="1049147" y="3789040"/>
            <a:ext cx="1511935" cy="360362"/>
          </a:xfrm>
          <a:prstGeom prst="wedgeRoundRectCallout">
            <a:avLst>
              <a:gd name="adj1" fmla="val 57460"/>
              <a:gd name="adj2" fmla="val 26511"/>
              <a:gd name="adj3" fmla="val 16667"/>
            </a:avLst>
          </a:prstGeom>
          <a:solidFill>
            <a:srgbClr val="92D050"/>
          </a:solidFill>
          <a:ln w="9525" algn="ctr">
            <a:solidFill>
              <a:schemeClr val="tx1"/>
            </a:solidFill>
            <a:round/>
            <a:headEnd/>
            <a:tailEnd/>
          </a:ln>
        </p:spPr>
        <p:txBody>
          <a:bodyPr lIns="95773" tIns="47887" rIns="95773" bIns="47887"/>
          <a:lstStyle/>
          <a:p>
            <a:r>
              <a:rPr lang="de-DE" sz="1500" dirty="0" smtClean="0"/>
              <a:t>Vessel Operator</a:t>
            </a:r>
            <a:endParaRPr lang="en-US" sz="1500" dirty="0" smtClean="0"/>
          </a:p>
        </p:txBody>
      </p:sp>
      <p:sp>
        <p:nvSpPr>
          <p:cNvPr id="4101" name="Rounded Rectangular Callout 4"/>
          <p:cNvSpPr>
            <a:spLocks noChangeArrowheads="1"/>
          </p:cNvSpPr>
          <p:nvPr/>
        </p:nvSpPr>
        <p:spPr bwMode="auto">
          <a:xfrm>
            <a:off x="2483768" y="5661028"/>
            <a:ext cx="1949687" cy="360363"/>
          </a:xfrm>
          <a:prstGeom prst="wedgeRoundRectCallout">
            <a:avLst>
              <a:gd name="adj1" fmla="val 46815"/>
              <a:gd name="adj2" fmla="val -266241"/>
              <a:gd name="adj3" fmla="val 16667"/>
            </a:avLst>
          </a:prstGeom>
          <a:solidFill>
            <a:srgbClr val="92D050"/>
          </a:solidFill>
          <a:ln w="9525" algn="ctr">
            <a:solidFill>
              <a:schemeClr val="tx1"/>
            </a:solidFill>
            <a:round/>
            <a:headEnd/>
            <a:tailEnd/>
          </a:ln>
        </p:spPr>
        <p:txBody>
          <a:bodyPr lIns="95773" tIns="47887" rIns="95773" bIns="47887"/>
          <a:lstStyle/>
          <a:p>
            <a:r>
              <a:rPr lang="de-DE" sz="1500" dirty="0" smtClean="0"/>
              <a:t>Container Operators</a:t>
            </a:r>
            <a:endParaRPr lang="en-US" sz="1500" dirty="0" smtClean="0"/>
          </a:p>
        </p:txBody>
      </p:sp>
      <p:sp>
        <p:nvSpPr>
          <p:cNvPr id="4102" name="Rounded Rectangular Callout 5"/>
          <p:cNvSpPr>
            <a:spLocks noChangeArrowheads="1"/>
          </p:cNvSpPr>
          <p:nvPr/>
        </p:nvSpPr>
        <p:spPr bwMode="auto">
          <a:xfrm>
            <a:off x="3635896" y="2060578"/>
            <a:ext cx="2879206" cy="358775"/>
          </a:xfrm>
          <a:prstGeom prst="wedgeRoundRectCallout">
            <a:avLst>
              <a:gd name="adj1" fmla="val 39005"/>
              <a:gd name="adj2" fmla="val 312009"/>
              <a:gd name="adj3" fmla="val 16667"/>
            </a:avLst>
          </a:prstGeom>
          <a:solidFill>
            <a:srgbClr val="92D050"/>
          </a:solidFill>
          <a:ln w="9525" algn="ctr">
            <a:solidFill>
              <a:schemeClr val="tx1"/>
            </a:solidFill>
            <a:round/>
            <a:headEnd/>
            <a:tailEnd/>
          </a:ln>
        </p:spPr>
        <p:txBody>
          <a:bodyPr lIns="95773" tIns="47887" rIns="95773" bIns="47887"/>
          <a:lstStyle/>
          <a:p>
            <a:pPr algn="ctr"/>
            <a:r>
              <a:rPr lang="de-DE" sz="1500" dirty="0" smtClean="0"/>
              <a:t>Terminal Operator</a:t>
            </a:r>
            <a:endParaRPr lang="en-US" sz="1500" dirty="0"/>
          </a:p>
        </p:txBody>
      </p:sp>
      <p:sp>
        <p:nvSpPr>
          <p:cNvPr id="9" name="Rectangle 6"/>
          <p:cNvSpPr>
            <a:spLocks noChangeArrowheads="1"/>
          </p:cNvSpPr>
          <p:nvPr/>
        </p:nvSpPr>
        <p:spPr bwMode="auto">
          <a:xfrm>
            <a:off x="1115616" y="830178"/>
            <a:ext cx="6984776"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pPr fontAlgn="t">
              <a:lnSpc>
                <a:spcPct val="125000"/>
              </a:lnSpc>
            </a:pPr>
            <a:r>
              <a:rPr lang="it-IT" b="1" dirty="0" smtClean="0"/>
              <a:t>SMDG </a:t>
            </a:r>
            <a:r>
              <a:rPr lang="it-IT" b="1" dirty="0" err="1" smtClean="0"/>
              <a:t>stakeholders</a:t>
            </a:r>
            <a:endParaRPr lang="it-IT" b="1" dirty="0" smtClean="0"/>
          </a:p>
        </p:txBody>
      </p:sp>
      <p:sp>
        <p:nvSpPr>
          <p:cNvPr id="11" name="Rounded Rectangle 10"/>
          <p:cNvSpPr/>
          <p:nvPr/>
        </p:nvSpPr>
        <p:spPr>
          <a:xfrm>
            <a:off x="6012160" y="6165304"/>
            <a:ext cx="2016224" cy="360040"/>
          </a:xfrm>
          <a:prstGeom prst="roundRect">
            <a:avLst/>
          </a:prstGeom>
          <a:solidFill>
            <a:srgbClr val="92D050"/>
          </a:solidFill>
          <a:ln w="9525" algn="ctr">
            <a:solidFill>
              <a:schemeClr val="tx1"/>
            </a:solidFill>
            <a:round/>
            <a:headEnd/>
            <a:tailEnd/>
          </a:ln>
        </p:spPr>
        <p:txBody>
          <a:bodyPr lIns="95773" tIns="47887" rIns="95773" bIns="47887"/>
          <a:lstStyle/>
          <a:p>
            <a:r>
              <a:rPr lang="de-DE" sz="1500" dirty="0" smtClean="0">
                <a:solidFill>
                  <a:schemeClr val="tx1"/>
                </a:solidFill>
              </a:rPr>
              <a:t>+ Software Providers +</a:t>
            </a:r>
            <a:endParaRPr lang="en-US" sz="15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50825" y="981075"/>
            <a:ext cx="8569325" cy="784830"/>
          </a:xfrm>
          <a:prstGeom prst="rect">
            <a:avLst/>
          </a:prstGeom>
          <a:noFill/>
          <a:ln w="9525">
            <a:noFill/>
            <a:miter lim="800000"/>
            <a:headEnd/>
            <a:tailEnd/>
          </a:ln>
          <a:effectLst/>
        </p:spPr>
        <p:txBody>
          <a:bodyPr>
            <a:spAutoFit/>
          </a:bodyPr>
          <a:lstStyle/>
          <a:p>
            <a:pPr algn="l" fontAlgn="t">
              <a:lnSpc>
                <a:spcPct val="125000"/>
              </a:lnSpc>
            </a:pPr>
            <a:r>
              <a:rPr lang="en-US" b="1" dirty="0" smtClean="0"/>
              <a:t>Since 1987 SMDG develops and promotes UN/EDIFACT EDI-messages for the Maritime Industry and is an official Pan European User Group, </a:t>
            </a:r>
            <a:r>
              <a:rPr lang="en-US" b="1" dirty="0" err="1" smtClean="0"/>
              <a:t>recognised</a:t>
            </a:r>
            <a:r>
              <a:rPr lang="en-US" b="1" dirty="0" smtClean="0"/>
              <a:t> by the </a:t>
            </a:r>
            <a:r>
              <a:rPr lang="en-US" b="1" dirty="0" smtClean="0"/>
              <a:t>UN/CEFACT body </a:t>
            </a:r>
            <a:endParaRPr lang="en-US" b="1" dirty="0"/>
          </a:p>
        </p:txBody>
      </p:sp>
      <p:sp>
        <p:nvSpPr>
          <p:cNvPr id="3" name="Text Box 5"/>
          <p:cNvSpPr txBox="1">
            <a:spLocks noChangeArrowheads="1"/>
          </p:cNvSpPr>
          <p:nvPr/>
        </p:nvSpPr>
        <p:spPr bwMode="auto">
          <a:xfrm>
            <a:off x="323850" y="3573463"/>
            <a:ext cx="8820150" cy="1131079"/>
          </a:xfrm>
          <a:prstGeom prst="rect">
            <a:avLst/>
          </a:prstGeom>
          <a:noFill/>
          <a:ln w="9525">
            <a:noFill/>
            <a:miter lim="800000"/>
            <a:headEnd/>
            <a:tailEnd/>
          </a:ln>
          <a:effectLst/>
        </p:spPr>
        <p:txBody>
          <a:bodyPr>
            <a:spAutoFit/>
          </a:bodyPr>
          <a:lstStyle/>
          <a:p>
            <a:pPr fontAlgn="t">
              <a:lnSpc>
                <a:spcPct val="125000"/>
              </a:lnSpc>
            </a:pPr>
            <a:r>
              <a:rPr lang="en-US" dirty="0" smtClean="0"/>
              <a:t>Message structures essential to the use of electronic commerce in the transport sector have been agreed and approved by the relevant United Nations and local authorities, have been implemented by various communities around the world over the past 20+ years.</a:t>
            </a:r>
            <a:endParaRPr lang="en-US" dirty="0"/>
          </a:p>
        </p:txBody>
      </p:sp>
      <p:graphicFrame>
        <p:nvGraphicFramePr>
          <p:cNvPr id="4" name="Object 6"/>
          <p:cNvGraphicFramePr>
            <a:graphicFrameLocks noChangeAspect="1"/>
          </p:cNvGraphicFramePr>
          <p:nvPr/>
        </p:nvGraphicFramePr>
        <p:xfrm>
          <a:off x="2339975" y="2349500"/>
          <a:ext cx="1368425" cy="954088"/>
        </p:xfrm>
        <a:graphic>
          <a:graphicData uri="http://schemas.openxmlformats.org/presentationml/2006/ole">
            <p:oleObj spid="_x0000_s1026" name="Image" r:id="rId3" imgW="2133333" imgH="1485190" progId="">
              <p:embed/>
            </p:oleObj>
          </a:graphicData>
        </a:graphic>
      </p:graphicFrame>
      <p:pic>
        <p:nvPicPr>
          <p:cNvPr id="5" name="Picture 7" descr="unlog1"/>
          <p:cNvPicPr>
            <a:picLocks noChangeAspect="1" noChangeArrowheads="1"/>
          </p:cNvPicPr>
          <p:nvPr/>
        </p:nvPicPr>
        <p:blipFill>
          <a:blip r:embed="rId4" cstate="print"/>
          <a:srcRect/>
          <a:stretch>
            <a:fillRect/>
          </a:stretch>
        </p:blipFill>
        <p:spPr bwMode="auto">
          <a:xfrm>
            <a:off x="395288" y="2278063"/>
            <a:ext cx="1352550" cy="1104900"/>
          </a:xfrm>
          <a:prstGeom prst="rect">
            <a:avLst/>
          </a:prstGeom>
          <a:noFill/>
          <a:ln w="9525">
            <a:noFill/>
            <a:miter lim="800000"/>
            <a:headEnd/>
            <a:tailEnd/>
          </a:ln>
          <a:effectLst>
            <a:outerShdw dist="35921" dir="2700000" algn="ctr" rotWithShape="0">
              <a:schemeClr val="bg1"/>
            </a:outerShdw>
          </a:effectLst>
        </p:spPr>
      </p:pic>
      <p:pic>
        <p:nvPicPr>
          <p:cNvPr id="6" name="Picture 5" descr="PROTECT Logo.jpg"/>
          <p:cNvPicPr>
            <a:picLocks noChangeAspect="1"/>
          </p:cNvPicPr>
          <p:nvPr/>
        </p:nvPicPr>
        <p:blipFill>
          <a:blip r:embed="rId5" cstate="print"/>
          <a:stretch>
            <a:fillRect/>
          </a:stretch>
        </p:blipFill>
        <p:spPr>
          <a:xfrm>
            <a:off x="4572000" y="2311014"/>
            <a:ext cx="2810644" cy="993417"/>
          </a:xfrm>
          <a:prstGeom prst="rect">
            <a:avLst/>
          </a:prstGeom>
        </p:spPr>
      </p:pic>
      <p:sp>
        <p:nvSpPr>
          <p:cNvPr id="8" name="Rounded Rectangle 7"/>
          <p:cNvSpPr/>
          <p:nvPr/>
        </p:nvSpPr>
        <p:spPr>
          <a:xfrm>
            <a:off x="683568" y="5229200"/>
            <a:ext cx="69127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SMDG documentation can be downloaded by any interested party free-of-charge from the SMDG website:  </a:t>
            </a:r>
            <a:r>
              <a:rPr lang="en-US" b="1" dirty="0" smtClean="0"/>
              <a:t>www.smdg.org</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250825" y="830178"/>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fontAlgn="t">
              <a:lnSpc>
                <a:spcPct val="125000"/>
              </a:lnSpc>
            </a:pPr>
            <a:r>
              <a:rPr lang="it-IT" b="1" dirty="0" smtClean="0"/>
              <a:t>SMDG </a:t>
            </a:r>
            <a:r>
              <a:rPr lang="it-IT" b="1" dirty="0" err="1" smtClean="0"/>
              <a:t>is</a:t>
            </a:r>
            <a:r>
              <a:rPr lang="it-IT" b="1" dirty="0" smtClean="0"/>
              <a:t> </a:t>
            </a:r>
            <a:r>
              <a:rPr lang="it-IT" b="1" dirty="0" err="1" smtClean="0"/>
              <a:t>responsible</a:t>
            </a:r>
            <a:r>
              <a:rPr lang="it-IT" b="1" dirty="0" smtClean="0"/>
              <a:t> </a:t>
            </a:r>
            <a:r>
              <a:rPr lang="it-IT" b="1" dirty="0" err="1" smtClean="0"/>
              <a:t>for</a:t>
            </a:r>
            <a:r>
              <a:rPr lang="it-IT" b="1" dirty="0" smtClean="0"/>
              <a:t> the </a:t>
            </a:r>
            <a:r>
              <a:rPr lang="it-IT" b="1" dirty="0" err="1" smtClean="0"/>
              <a:t>development</a:t>
            </a:r>
            <a:r>
              <a:rPr lang="it-IT" b="1" dirty="0" smtClean="0"/>
              <a:t> of the </a:t>
            </a:r>
            <a:r>
              <a:rPr lang="it-IT" b="1" dirty="0" err="1" smtClean="0"/>
              <a:t>following</a:t>
            </a:r>
            <a:r>
              <a:rPr lang="it-IT" b="1" dirty="0" smtClean="0"/>
              <a:t> UN/EDIFACT </a:t>
            </a:r>
            <a:r>
              <a:rPr lang="it-IT" b="1" dirty="0" err="1" smtClean="0"/>
              <a:t>messages</a:t>
            </a:r>
            <a:endParaRPr lang="it-IT" b="1" dirty="0" smtClean="0"/>
          </a:p>
        </p:txBody>
      </p:sp>
      <p:graphicFrame>
        <p:nvGraphicFramePr>
          <p:cNvPr id="5" name="Table 4"/>
          <p:cNvGraphicFramePr>
            <a:graphicFrameLocks noGrp="1"/>
          </p:cNvGraphicFramePr>
          <p:nvPr/>
        </p:nvGraphicFramePr>
        <p:xfrm>
          <a:off x="323528" y="1556792"/>
          <a:ext cx="8352928" cy="4084955"/>
        </p:xfrm>
        <a:graphic>
          <a:graphicData uri="http://schemas.openxmlformats.org/drawingml/2006/table">
            <a:tbl>
              <a:tblPr firstRow="1" bandRow="1">
                <a:tableStyleId>{9D7B26C5-4107-4FEC-AEDC-1716B250A1EF}</a:tableStyleId>
              </a:tblPr>
              <a:tblGrid>
                <a:gridCol w="1677349"/>
                <a:gridCol w="6675579"/>
              </a:tblGrid>
              <a:tr h="216024">
                <a:tc>
                  <a:txBody>
                    <a:bodyPr/>
                    <a:lstStyle/>
                    <a:p>
                      <a:pPr algn="l" fontAlgn="b"/>
                      <a:r>
                        <a:rPr lang="en-US" sz="1400" u="none" strike="noStrike" dirty="0"/>
                        <a:t>BAPLIE</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dirty="0" err="1"/>
                        <a:t>Bayplan</a:t>
                      </a:r>
                      <a:r>
                        <a:rPr lang="en-US" sz="1400" u="none" strike="noStrike" dirty="0"/>
                        <a:t> Message  </a:t>
                      </a:r>
                      <a:r>
                        <a:rPr lang="en-US" sz="1400" u="none" strike="noStrike" dirty="0" smtClean="0"/>
                        <a:t>- position of containers on a ship                            </a:t>
                      </a:r>
                      <a:endParaRPr lang="en-US" sz="1400" b="0" i="0" u="none" strike="noStrike" dirty="0">
                        <a:solidFill>
                          <a:srgbClr val="000000"/>
                        </a:solidFill>
                        <a:latin typeface="Arial"/>
                      </a:endParaRPr>
                    </a:p>
                  </a:txBody>
                  <a:tcPr marL="9525" marR="9525" marT="9525" marB="0" anchor="b"/>
                </a:tc>
              </a:tr>
              <a:tr h="216024">
                <a:tc>
                  <a:txBody>
                    <a:bodyPr/>
                    <a:lstStyle/>
                    <a:p>
                      <a:pPr algn="l" fontAlgn="b"/>
                      <a:r>
                        <a:rPr lang="en-US" sz="1400" u="none" strike="noStrike"/>
                        <a:t>MOVINS</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dirty="0" smtClean="0"/>
                        <a:t>Move </a:t>
                      </a:r>
                      <a:r>
                        <a:rPr lang="en-US" sz="1400" u="none" strike="noStrike" dirty="0"/>
                        <a:t>Instruction </a:t>
                      </a:r>
                      <a:r>
                        <a:rPr lang="en-US" sz="1400" u="none" strike="noStrike" dirty="0" smtClean="0"/>
                        <a:t>Message (for Stowage)             </a:t>
                      </a:r>
                      <a:endParaRPr lang="en-US" sz="1400" b="0" i="0" u="none" strike="noStrike" dirty="0">
                        <a:solidFill>
                          <a:srgbClr val="000000"/>
                        </a:solidFill>
                        <a:latin typeface="Arial"/>
                      </a:endParaRPr>
                    </a:p>
                  </a:txBody>
                  <a:tcPr marL="9525" marR="9525" marT="9525" marB="0" anchor="b"/>
                </a:tc>
              </a:tr>
              <a:tr h="144016">
                <a:tc>
                  <a:txBody>
                    <a:bodyPr/>
                    <a:lstStyle/>
                    <a:p>
                      <a:pPr algn="l" fontAlgn="b"/>
                      <a:r>
                        <a:rPr lang="en-US" sz="1400" u="none" strike="noStrike"/>
                        <a:t>TANSTA</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a:t>Tank Status Message                          </a:t>
                      </a:r>
                      <a:endParaRPr lang="en-US" sz="1400" b="0" i="0" u="none" strike="noStrike">
                        <a:solidFill>
                          <a:srgbClr val="000000"/>
                        </a:solidFill>
                        <a:latin typeface="Arial"/>
                      </a:endParaRPr>
                    </a:p>
                  </a:txBody>
                  <a:tcPr marL="9525" marR="9525" marT="9525" marB="0" anchor="b"/>
                </a:tc>
              </a:tr>
              <a:tr h="198115">
                <a:tc>
                  <a:txBody>
                    <a:bodyPr/>
                    <a:lstStyle/>
                    <a:p>
                      <a:pPr algn="l" fontAlgn="b"/>
                      <a:r>
                        <a:rPr lang="en-US" sz="1400" u="none" strike="noStrike"/>
                        <a:t>TPFREP</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a:t>Terminal Performance Report                  </a:t>
                      </a:r>
                      <a:endParaRPr lang="en-US" sz="1400" b="0" i="0" u="none" strike="noStrike">
                        <a:solidFill>
                          <a:srgbClr val="000000"/>
                        </a:solidFill>
                        <a:latin typeface="Arial"/>
                      </a:endParaRPr>
                    </a:p>
                  </a:txBody>
                  <a:tcPr marL="9525" marR="9525" marT="9525" marB="0" anchor="b"/>
                </a:tc>
              </a:tr>
              <a:tr h="144016">
                <a:tc>
                  <a:txBody>
                    <a:bodyPr/>
                    <a:lstStyle/>
                    <a:p>
                      <a:pPr algn="l" fontAlgn="b"/>
                      <a:r>
                        <a:rPr lang="en-US" sz="1400" u="none" strike="noStrike"/>
                        <a:t>VESDEP</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a:t>Vessel Departure Message                     </a:t>
                      </a:r>
                      <a:endParaRPr lang="en-US" sz="1400" b="0" i="0" u="none" strike="noStrike">
                        <a:solidFill>
                          <a:srgbClr val="000000"/>
                        </a:solidFill>
                        <a:latin typeface="Arial"/>
                      </a:endParaRPr>
                    </a:p>
                  </a:txBody>
                  <a:tcPr marL="9525" marR="9525" marT="9525" marB="0" anchor="b"/>
                </a:tc>
              </a:tr>
              <a:tr h="126107">
                <a:tc>
                  <a:txBody>
                    <a:bodyPr/>
                    <a:lstStyle/>
                    <a:p>
                      <a:pPr algn="l" fontAlgn="b"/>
                      <a:r>
                        <a:rPr lang="en-US" sz="1400" u="none" strike="noStrike" dirty="0"/>
                        <a:t>COPRAR</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a:t>Container Discharge and Loading List         </a:t>
                      </a:r>
                      <a:endParaRPr lang="en-US" sz="1400" b="0" i="0" u="none" strike="noStrike">
                        <a:solidFill>
                          <a:srgbClr val="000000"/>
                        </a:solidFill>
                        <a:latin typeface="Arial"/>
                      </a:endParaRPr>
                    </a:p>
                  </a:txBody>
                  <a:tcPr marL="9525" marR="9525" marT="9525" marB="0" anchor="b"/>
                </a:tc>
              </a:tr>
              <a:tr h="108198">
                <a:tc>
                  <a:txBody>
                    <a:bodyPr/>
                    <a:lstStyle/>
                    <a:p>
                      <a:pPr algn="l" fontAlgn="b"/>
                      <a:r>
                        <a:rPr lang="en-US" sz="1400" u="none" strike="noStrike"/>
                        <a:t>COARRI</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a:t>Container Discharge and Loading Confirmation </a:t>
                      </a:r>
                      <a:endParaRPr lang="en-US" sz="1400" b="0" i="0" u="none" strike="noStrike">
                        <a:solidFill>
                          <a:srgbClr val="000000"/>
                        </a:solidFill>
                        <a:latin typeface="Arial"/>
                      </a:endParaRPr>
                    </a:p>
                  </a:txBody>
                  <a:tcPr marL="9525" marR="9525" marT="9525" marB="0" anchor="b"/>
                </a:tc>
              </a:tr>
              <a:tr h="162297">
                <a:tc>
                  <a:txBody>
                    <a:bodyPr/>
                    <a:lstStyle/>
                    <a:p>
                      <a:pPr algn="l" fontAlgn="b"/>
                      <a:r>
                        <a:rPr lang="en-US" sz="1400" u="none" strike="noStrike" dirty="0"/>
                        <a:t>CODECO</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dirty="0"/>
                        <a:t>Container Delivery Confirmation </a:t>
                      </a:r>
                      <a:r>
                        <a:rPr lang="en-US" sz="1400" u="none" strike="noStrike" dirty="0" smtClean="0"/>
                        <a:t>(Gate Moves)</a:t>
                      </a:r>
                      <a:r>
                        <a:rPr lang="en-US" sz="1400" u="none" strike="noStrike" dirty="0"/>
                        <a:t>             </a:t>
                      </a:r>
                      <a:endParaRPr lang="en-US" sz="1400" b="0" i="0" u="none" strike="noStrike" dirty="0">
                        <a:solidFill>
                          <a:srgbClr val="000000"/>
                        </a:solidFill>
                        <a:latin typeface="Arial"/>
                      </a:endParaRPr>
                    </a:p>
                  </a:txBody>
                  <a:tcPr marL="9525" marR="9525" marT="9525" marB="0" anchor="b"/>
                </a:tc>
              </a:tr>
              <a:tr h="144016">
                <a:tc>
                  <a:txBody>
                    <a:bodyPr/>
                    <a:lstStyle/>
                    <a:p>
                      <a:pPr algn="l" fontAlgn="b"/>
                      <a:r>
                        <a:rPr lang="en-US" sz="1400" u="none" strike="noStrike" dirty="0"/>
                        <a:t>COPARN</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dirty="0"/>
                        <a:t>Container Pre-Announcement and Release Notice</a:t>
                      </a:r>
                      <a:endParaRPr lang="en-US" sz="1400" b="0" i="0" u="none" strike="noStrike" dirty="0">
                        <a:solidFill>
                          <a:srgbClr val="000000"/>
                        </a:solidFill>
                        <a:latin typeface="Arial"/>
                      </a:endParaRPr>
                    </a:p>
                  </a:txBody>
                  <a:tcPr marL="9525" marR="9525" marT="9525" marB="0" anchor="b"/>
                </a:tc>
              </a:tr>
              <a:tr h="126107">
                <a:tc>
                  <a:txBody>
                    <a:bodyPr/>
                    <a:lstStyle/>
                    <a:p>
                      <a:pPr algn="l" fontAlgn="b"/>
                      <a:r>
                        <a:rPr lang="en-US" sz="1400" u="none" strike="noStrike"/>
                        <a:t>COPINO</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dirty="0"/>
                        <a:t>Container Pick-Up Notification               </a:t>
                      </a:r>
                      <a:endParaRPr lang="en-US" sz="1400" b="0" i="0" u="none" strike="noStrike" dirty="0">
                        <a:solidFill>
                          <a:srgbClr val="000000"/>
                        </a:solidFill>
                        <a:latin typeface="Arial"/>
                      </a:endParaRPr>
                    </a:p>
                  </a:txBody>
                  <a:tcPr marL="9525" marR="9525" marT="9525" marB="0" anchor="b"/>
                </a:tc>
              </a:tr>
              <a:tr h="108198">
                <a:tc>
                  <a:txBody>
                    <a:bodyPr/>
                    <a:lstStyle/>
                    <a:p>
                      <a:pPr algn="l" fontAlgn="b"/>
                      <a:r>
                        <a:rPr lang="en-US" sz="1400" u="none" strike="noStrike"/>
                        <a:t>COREOR</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dirty="0"/>
                        <a:t>Container Release Order                      </a:t>
                      </a:r>
                      <a:endParaRPr lang="en-US" sz="1400" b="0" i="0" u="none" strike="noStrike" dirty="0">
                        <a:solidFill>
                          <a:srgbClr val="000000"/>
                        </a:solidFill>
                        <a:latin typeface="Arial"/>
                      </a:endParaRPr>
                    </a:p>
                  </a:txBody>
                  <a:tcPr marL="9525" marR="9525" marT="9525" marB="0" anchor="b"/>
                </a:tc>
              </a:tr>
              <a:tr h="140553">
                <a:tc>
                  <a:txBody>
                    <a:bodyPr/>
                    <a:lstStyle/>
                    <a:p>
                      <a:pPr algn="l" fontAlgn="b"/>
                      <a:r>
                        <a:rPr lang="en-US" sz="1400" u="none" strike="noStrike"/>
                        <a:t>INVOIC</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dirty="0"/>
                        <a:t>Freight Cost and other Charges </a:t>
                      </a:r>
                      <a:r>
                        <a:rPr lang="en-US" sz="1400" u="none" strike="noStrike" dirty="0" smtClean="0"/>
                        <a:t> (e.g. invoice from a terminal)</a:t>
                      </a:r>
                      <a:r>
                        <a:rPr lang="en-US" sz="1400" u="none" strike="noStrike" dirty="0"/>
                        <a:t>              </a:t>
                      </a:r>
                      <a:endParaRPr lang="en-US" sz="1400" b="0" i="0" u="none" strike="noStrike" dirty="0">
                        <a:solidFill>
                          <a:srgbClr val="000000"/>
                        </a:solidFill>
                        <a:latin typeface="Arial"/>
                      </a:endParaRPr>
                    </a:p>
                  </a:txBody>
                  <a:tcPr marL="9525" marR="9525" marT="9525" marB="0" anchor="b"/>
                </a:tc>
              </a:tr>
              <a:tr h="133692">
                <a:tc>
                  <a:txBody>
                    <a:bodyPr/>
                    <a:lstStyle/>
                    <a:p>
                      <a:pPr algn="l" fontAlgn="b"/>
                      <a:r>
                        <a:rPr lang="en-US" sz="1400" u="none" strike="noStrike"/>
                        <a:t>IFTSAI</a:t>
                      </a:r>
                      <a:endParaRPr lang="en-US" sz="1400" b="0" i="0" u="none" strike="noStrike">
                        <a:solidFill>
                          <a:srgbClr val="000000"/>
                        </a:solidFill>
                        <a:latin typeface="Arial"/>
                      </a:endParaRPr>
                    </a:p>
                  </a:txBody>
                  <a:tcPr marL="9525" marR="9525" marT="9525" marB="0" anchor="b"/>
                </a:tc>
                <a:tc>
                  <a:txBody>
                    <a:bodyPr/>
                    <a:lstStyle/>
                    <a:p>
                      <a:pPr algn="l" fontAlgn="b"/>
                      <a:r>
                        <a:rPr lang="en-US" sz="1400" u="none" strike="noStrike"/>
                        <a:t>Vessel Schedule                              </a:t>
                      </a:r>
                      <a:endParaRPr lang="en-US" sz="1400" b="0" i="0" u="none" strike="noStrike">
                        <a:solidFill>
                          <a:srgbClr val="000000"/>
                        </a:solidFill>
                        <a:latin typeface="Arial"/>
                      </a:endParaRPr>
                    </a:p>
                  </a:txBody>
                  <a:tcPr marL="9525" marR="9525" marT="9525" marB="0" anchor="b"/>
                </a:tc>
              </a:tr>
              <a:tr h="198839">
                <a:tc>
                  <a:txBody>
                    <a:bodyPr/>
                    <a:lstStyle/>
                    <a:p>
                      <a:pPr algn="l" fontAlgn="b"/>
                      <a:r>
                        <a:rPr lang="en-US" sz="1400" u="none" strike="noStrike" dirty="0"/>
                        <a:t>IFTSTA</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a:t>Status Message                               </a:t>
                      </a:r>
                      <a:endParaRPr lang="en-US" sz="1400" b="0" i="0" u="none" strike="noStrike">
                        <a:solidFill>
                          <a:srgbClr val="000000"/>
                        </a:solidFill>
                        <a:latin typeface="Arial"/>
                      </a:endParaRPr>
                    </a:p>
                  </a:txBody>
                  <a:tcPr marL="9525" marR="9525" marT="9525" marB="0" anchor="b"/>
                </a:tc>
              </a:tr>
              <a:tr h="185117">
                <a:tc>
                  <a:txBody>
                    <a:bodyPr/>
                    <a:lstStyle/>
                    <a:p>
                      <a:pPr algn="l" fontAlgn="b"/>
                      <a:r>
                        <a:rPr lang="en-US" sz="1400" u="none" strike="noStrike" dirty="0"/>
                        <a:t>IFTMBF</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dirty="0"/>
                        <a:t>Booking Firm  </a:t>
                      </a:r>
                      <a:r>
                        <a:rPr lang="en-US" sz="1400" u="none" strike="noStrike" dirty="0" smtClean="0"/>
                        <a:t>(only</a:t>
                      </a:r>
                      <a:r>
                        <a:rPr lang="en-US" sz="1400" u="none" strike="noStrike" baseline="0" dirty="0" smtClean="0"/>
                        <a:t> for DG Bookings between shipping lines)</a:t>
                      </a:r>
                      <a:endParaRPr lang="en-US" sz="1400" b="0" i="0" u="none" strike="noStrike" dirty="0">
                        <a:solidFill>
                          <a:srgbClr val="000000"/>
                        </a:solidFill>
                        <a:latin typeface="Arial"/>
                      </a:endParaRPr>
                    </a:p>
                  </a:txBody>
                  <a:tcPr marL="9525" marR="9525" marT="9525" marB="0" anchor="b"/>
                </a:tc>
              </a:tr>
              <a:tr h="370840">
                <a:tc>
                  <a:txBody>
                    <a:bodyPr/>
                    <a:lstStyle/>
                    <a:p>
                      <a:pPr algn="l" fontAlgn="b"/>
                      <a:r>
                        <a:rPr lang="en-US" sz="1400" u="none" strike="noStrike" dirty="0"/>
                        <a:t>SHPDAT</a:t>
                      </a:r>
                      <a:endParaRPr lang="en-US" sz="1400" b="0" i="0" u="none" strike="noStrike" dirty="0">
                        <a:solidFill>
                          <a:srgbClr val="000000"/>
                        </a:solidFill>
                        <a:latin typeface="Arial"/>
                      </a:endParaRPr>
                    </a:p>
                  </a:txBody>
                  <a:tcPr marL="9525" marR="9525" marT="9525" marB="0" anchor="b"/>
                </a:tc>
                <a:tc>
                  <a:txBody>
                    <a:bodyPr/>
                    <a:lstStyle/>
                    <a:p>
                      <a:pPr algn="l" fontAlgn="b"/>
                      <a:r>
                        <a:rPr lang="en-US" sz="1400" u="none" strike="noStrike" dirty="0"/>
                        <a:t>Ship Technical Data Message </a:t>
                      </a:r>
                      <a:r>
                        <a:rPr lang="en-US" sz="1400" u="none" strike="noStrike" dirty="0" smtClean="0"/>
                        <a:t> (under construction)                 </a:t>
                      </a:r>
                      <a:endParaRPr lang="en-US" sz="1400" b="0" i="0" u="none" strike="noStrike" dirty="0">
                        <a:solidFill>
                          <a:srgbClr val="000000"/>
                        </a:solidFill>
                        <a:latin typeface="Arial"/>
                      </a:endParaRPr>
                    </a:p>
                  </a:txBody>
                  <a:tcPr marL="9525" marR="9525" marT="9525" marB="0" anchor="b"/>
                </a:tc>
              </a:tr>
              <a:tr h="370840">
                <a:tc>
                  <a:txBody>
                    <a:bodyPr/>
                    <a:lstStyle/>
                    <a:p>
                      <a:pPr algn="l" fontAlgn="b"/>
                      <a:r>
                        <a:rPr lang="de-DE" sz="1400" b="0" i="0" u="none" strike="noStrike" dirty="0" smtClean="0">
                          <a:solidFill>
                            <a:srgbClr val="FF0000"/>
                          </a:solidFill>
                          <a:latin typeface="+mn-lt"/>
                        </a:rPr>
                        <a:t>VERMAS</a:t>
                      </a:r>
                      <a:endParaRPr lang="en-US" sz="1400" b="0" i="0" u="none" strike="noStrike" dirty="0">
                        <a:solidFill>
                          <a:srgbClr val="FF0000"/>
                        </a:solidFill>
                        <a:latin typeface="+mn-lt"/>
                      </a:endParaRPr>
                    </a:p>
                  </a:txBody>
                  <a:tcPr marL="9525" marR="9525" marT="9525" marB="0" anchor="b"/>
                </a:tc>
                <a:tc>
                  <a:txBody>
                    <a:bodyPr/>
                    <a:lstStyle/>
                    <a:p>
                      <a:pPr algn="l" fontAlgn="b"/>
                      <a:r>
                        <a:rPr lang="de-DE" sz="1400" b="0" i="0" u="none" strike="noStrike" dirty="0" err="1" smtClean="0">
                          <a:solidFill>
                            <a:srgbClr val="FF0000"/>
                          </a:solidFill>
                          <a:latin typeface="+mn-lt"/>
                        </a:rPr>
                        <a:t>Verified</a:t>
                      </a:r>
                      <a:r>
                        <a:rPr lang="de-DE" sz="1400" b="0" i="0" u="none" strike="noStrike" dirty="0" smtClean="0">
                          <a:solidFill>
                            <a:srgbClr val="FF0000"/>
                          </a:solidFill>
                          <a:latin typeface="+mn-lt"/>
                        </a:rPr>
                        <a:t> Gross </a:t>
                      </a:r>
                      <a:r>
                        <a:rPr lang="de-DE" sz="1400" b="0" i="0" u="none" strike="noStrike" dirty="0" err="1" smtClean="0">
                          <a:solidFill>
                            <a:srgbClr val="FF0000"/>
                          </a:solidFill>
                          <a:latin typeface="+mn-lt"/>
                        </a:rPr>
                        <a:t>Mass</a:t>
                      </a:r>
                      <a:r>
                        <a:rPr lang="de-DE" sz="1400" b="0" i="0" u="none" strike="noStrike" dirty="0" smtClean="0">
                          <a:solidFill>
                            <a:srgbClr val="FF0000"/>
                          </a:solidFill>
                          <a:latin typeface="+mn-lt"/>
                        </a:rPr>
                        <a:t> (</a:t>
                      </a:r>
                      <a:r>
                        <a:rPr lang="de-DE" sz="1400" b="0" i="0" u="none" strike="noStrike" dirty="0" err="1" smtClean="0">
                          <a:solidFill>
                            <a:srgbClr val="FF0000"/>
                          </a:solidFill>
                          <a:latin typeface="+mn-lt"/>
                        </a:rPr>
                        <a:t>new</a:t>
                      </a:r>
                      <a:r>
                        <a:rPr lang="de-DE" sz="1400" b="0" i="0" u="none" strike="noStrike" dirty="0" smtClean="0">
                          <a:solidFill>
                            <a:srgbClr val="FF0000"/>
                          </a:solidFill>
                          <a:latin typeface="+mn-lt"/>
                        </a:rPr>
                        <a:t> in 2015)</a:t>
                      </a:r>
                      <a:endParaRPr lang="en-US" sz="1400" b="0" i="0" u="none" strike="noStrike" dirty="0">
                        <a:solidFill>
                          <a:srgbClr val="FF0000"/>
                        </a:solidFill>
                        <a:latin typeface="+mn-lt"/>
                      </a:endParaRPr>
                    </a:p>
                  </a:txBody>
                  <a:tcPr marL="9525" marR="9525" marT="9525" marB="0" anchor="b"/>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295275" y="1170012"/>
            <a:ext cx="8551863" cy="506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204"/>
          <p:cNvSpPr/>
          <p:nvPr/>
        </p:nvSpPr>
        <p:spPr>
          <a:xfrm rot="5400000">
            <a:off x="4142723" y="-245485"/>
            <a:ext cx="792086"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800" b="1" dirty="0" smtClean="0">
                <a:solidFill>
                  <a:schemeClr val="bg1">
                    <a:lumMod val="50000"/>
                  </a:schemeClr>
                </a:solidFill>
              </a:rPr>
              <a:t>VESSEL OPERATOR</a:t>
            </a:r>
            <a:endParaRPr lang="en-US" sz="800" b="1" dirty="0">
              <a:solidFill>
                <a:schemeClr val="bg1">
                  <a:lumMod val="50000"/>
                </a:schemeClr>
              </a:solidFill>
            </a:endParaRPr>
          </a:p>
        </p:txBody>
      </p:sp>
      <p:sp>
        <p:nvSpPr>
          <p:cNvPr id="107" name="Rectangle 106"/>
          <p:cNvSpPr/>
          <p:nvPr/>
        </p:nvSpPr>
        <p:spPr>
          <a:xfrm rot="5400000">
            <a:off x="3890210" y="-1407506"/>
            <a:ext cx="1296144" cy="8706462"/>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800" b="1" dirty="0" smtClean="0">
                <a:solidFill>
                  <a:schemeClr val="bg1">
                    <a:lumMod val="50000"/>
                  </a:schemeClr>
                </a:solidFill>
              </a:rPr>
              <a:t>CARRIER</a:t>
            </a:r>
            <a:br>
              <a:rPr lang="en-US" sz="800" b="1" dirty="0" smtClean="0">
                <a:solidFill>
                  <a:schemeClr val="bg1">
                    <a:lumMod val="50000"/>
                  </a:schemeClr>
                </a:solidFill>
              </a:rPr>
            </a:br>
            <a:r>
              <a:rPr lang="en-US" sz="800" b="1" dirty="0" smtClean="0">
                <a:solidFill>
                  <a:schemeClr val="bg1">
                    <a:lumMod val="50000"/>
                  </a:schemeClr>
                </a:solidFill>
              </a:rPr>
              <a:t>= CONTR. OPERATOR</a:t>
            </a:r>
            <a:br>
              <a:rPr lang="en-US" sz="800" b="1" dirty="0" smtClean="0">
                <a:solidFill>
                  <a:schemeClr val="bg1">
                    <a:lumMod val="50000"/>
                  </a:schemeClr>
                </a:solidFill>
              </a:rPr>
            </a:br>
            <a:r>
              <a:rPr lang="en-US" sz="800" b="1" dirty="0" smtClean="0">
                <a:solidFill>
                  <a:schemeClr val="bg1">
                    <a:lumMod val="50000"/>
                  </a:schemeClr>
                </a:solidFill>
              </a:rPr>
              <a:t>= PARTNER LINE</a:t>
            </a:r>
            <a:endParaRPr lang="en-US" sz="800" b="1" dirty="0">
              <a:solidFill>
                <a:schemeClr val="bg1">
                  <a:lumMod val="50000"/>
                </a:schemeClr>
              </a:solidFill>
            </a:endParaRPr>
          </a:p>
        </p:txBody>
      </p:sp>
      <p:sp>
        <p:nvSpPr>
          <p:cNvPr id="110" name="Rectangle 109"/>
          <p:cNvSpPr/>
          <p:nvPr/>
        </p:nvSpPr>
        <p:spPr>
          <a:xfrm rot="5400000">
            <a:off x="3962702" y="-2724915"/>
            <a:ext cx="1152127"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800" b="1" dirty="0" smtClean="0">
                <a:solidFill>
                  <a:schemeClr val="bg1">
                    <a:lumMod val="50000"/>
                  </a:schemeClr>
                </a:solidFill>
              </a:rPr>
              <a:t>SHIPPER = CUSTOMER</a:t>
            </a:r>
            <a:endParaRPr lang="en-US" sz="800" b="1" dirty="0">
              <a:solidFill>
                <a:schemeClr val="bg1">
                  <a:lumMod val="50000"/>
                </a:schemeClr>
              </a:solidFill>
            </a:endParaRPr>
          </a:p>
        </p:txBody>
      </p:sp>
      <p:sp>
        <p:nvSpPr>
          <p:cNvPr id="111" name="Rounded Rectangle 110"/>
          <p:cNvSpPr/>
          <p:nvPr/>
        </p:nvSpPr>
        <p:spPr>
          <a:xfrm>
            <a:off x="716802" y="2781478"/>
            <a:ext cx="1196441"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Booking</a:t>
            </a:r>
            <a:endParaRPr lang="en-US" sz="700" b="1" dirty="0">
              <a:solidFill>
                <a:schemeClr val="bg1"/>
              </a:solidFill>
            </a:endParaRPr>
          </a:p>
        </p:txBody>
      </p:sp>
      <p:sp>
        <p:nvSpPr>
          <p:cNvPr id="112" name="Rectangle 111"/>
          <p:cNvSpPr/>
          <p:nvPr/>
        </p:nvSpPr>
        <p:spPr>
          <a:xfrm rot="5400000">
            <a:off x="4034710" y="731470"/>
            <a:ext cx="1008112"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800" b="1" dirty="0" smtClean="0">
                <a:solidFill>
                  <a:schemeClr val="bg1">
                    <a:lumMod val="50000"/>
                  </a:schemeClr>
                </a:solidFill>
              </a:rPr>
              <a:t>TERMINAL</a:t>
            </a:r>
            <a:endParaRPr lang="en-US" sz="800" b="1" dirty="0">
              <a:solidFill>
                <a:schemeClr val="bg1">
                  <a:lumMod val="50000"/>
                </a:schemeClr>
              </a:solidFill>
            </a:endParaRPr>
          </a:p>
        </p:txBody>
      </p:sp>
      <p:sp>
        <p:nvSpPr>
          <p:cNvPr id="113" name="Rounded Rectangle 112"/>
          <p:cNvSpPr/>
          <p:nvPr/>
        </p:nvSpPr>
        <p:spPr>
          <a:xfrm>
            <a:off x="557989" y="1361549"/>
            <a:ext cx="675249"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Transport</a:t>
            </a:r>
            <a:br>
              <a:rPr lang="en-US" sz="700" b="1" dirty="0" smtClean="0">
                <a:solidFill>
                  <a:schemeClr val="bg1"/>
                </a:solidFill>
              </a:rPr>
            </a:br>
            <a:r>
              <a:rPr lang="en-US" sz="700" b="1" dirty="0" smtClean="0">
                <a:solidFill>
                  <a:schemeClr val="bg1"/>
                </a:solidFill>
              </a:rPr>
              <a:t>Order</a:t>
            </a:r>
            <a:endParaRPr lang="en-US" sz="700" b="1" dirty="0">
              <a:solidFill>
                <a:schemeClr val="bg1"/>
              </a:solidFill>
            </a:endParaRPr>
          </a:p>
        </p:txBody>
      </p:sp>
      <p:sp>
        <p:nvSpPr>
          <p:cNvPr id="117" name="Snip Single Corner Rectangle 116"/>
          <p:cNvSpPr>
            <a:spLocks noChangeAspect="1"/>
          </p:cNvSpPr>
          <p:nvPr/>
        </p:nvSpPr>
        <p:spPr>
          <a:xfrm>
            <a:off x="716803" y="2493447"/>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IFTMBF</a:t>
            </a:r>
            <a:endParaRPr lang="en-US" sz="700" dirty="0"/>
          </a:p>
        </p:txBody>
      </p:sp>
      <p:sp>
        <p:nvSpPr>
          <p:cNvPr id="122" name="Rounded Rectangle 121"/>
          <p:cNvSpPr/>
          <p:nvPr/>
        </p:nvSpPr>
        <p:spPr>
          <a:xfrm>
            <a:off x="1381492" y="1361549"/>
            <a:ext cx="731158"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Booking</a:t>
            </a:r>
            <a:br>
              <a:rPr lang="en-US" sz="700" b="1" dirty="0" smtClean="0">
                <a:solidFill>
                  <a:srgbClr val="002060"/>
                </a:solidFill>
              </a:rPr>
            </a:br>
            <a:r>
              <a:rPr lang="en-US" sz="700" b="1" dirty="0" smtClean="0">
                <a:solidFill>
                  <a:srgbClr val="002060"/>
                </a:solidFill>
              </a:rPr>
              <a:t>Confirmation</a:t>
            </a:r>
            <a:endParaRPr lang="en-US" sz="700" b="1" dirty="0">
              <a:solidFill>
                <a:srgbClr val="002060"/>
              </a:solidFill>
            </a:endParaRPr>
          </a:p>
        </p:txBody>
      </p:sp>
      <p:sp>
        <p:nvSpPr>
          <p:cNvPr id="125" name="Snip Single Corner Rectangle 124"/>
          <p:cNvSpPr>
            <a:spLocks noChangeAspect="1"/>
          </p:cNvSpPr>
          <p:nvPr/>
        </p:nvSpPr>
        <p:spPr>
          <a:xfrm>
            <a:off x="1514430" y="1809096"/>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IFTMBC</a:t>
            </a:r>
            <a:endParaRPr lang="en-US" sz="700" dirty="0"/>
          </a:p>
        </p:txBody>
      </p:sp>
      <p:cxnSp>
        <p:nvCxnSpPr>
          <p:cNvPr id="128" name="Straight Arrow Connector 127"/>
          <p:cNvCxnSpPr>
            <a:endCxn id="125" idx="1"/>
          </p:cNvCxnSpPr>
          <p:nvPr/>
        </p:nvCxnSpPr>
        <p:spPr>
          <a:xfrm flipV="1">
            <a:off x="1780305" y="2050981"/>
            <a:ext cx="0" cy="678721"/>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30" name="Rounded Rectangle 129"/>
          <p:cNvSpPr/>
          <p:nvPr/>
        </p:nvSpPr>
        <p:spPr>
          <a:xfrm>
            <a:off x="2644401" y="2781478"/>
            <a:ext cx="1063503"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Shipping</a:t>
            </a:r>
            <a:br>
              <a:rPr lang="en-US" sz="700" b="1" dirty="0" smtClean="0">
                <a:solidFill>
                  <a:srgbClr val="002060"/>
                </a:solidFill>
              </a:rPr>
            </a:br>
            <a:r>
              <a:rPr lang="en-US" sz="700" b="1" dirty="0" smtClean="0">
                <a:solidFill>
                  <a:srgbClr val="002060"/>
                </a:solidFill>
              </a:rPr>
              <a:t>Instruction</a:t>
            </a:r>
            <a:endParaRPr lang="en-US" sz="700" b="1" dirty="0">
              <a:solidFill>
                <a:srgbClr val="002060"/>
              </a:solidFill>
            </a:endParaRPr>
          </a:p>
        </p:txBody>
      </p:sp>
      <p:sp>
        <p:nvSpPr>
          <p:cNvPr id="134" name="Rounded Rectangle 133"/>
          <p:cNvSpPr/>
          <p:nvPr/>
        </p:nvSpPr>
        <p:spPr>
          <a:xfrm>
            <a:off x="2710870" y="1361549"/>
            <a:ext cx="864096"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Documentation  B/L</a:t>
            </a:r>
            <a:endParaRPr lang="en-US" sz="700" b="1" dirty="0">
              <a:solidFill>
                <a:schemeClr val="bg1"/>
              </a:solidFill>
            </a:endParaRPr>
          </a:p>
        </p:txBody>
      </p:sp>
      <p:sp>
        <p:nvSpPr>
          <p:cNvPr id="135" name="Snip Single Corner Rectangle 134"/>
          <p:cNvSpPr>
            <a:spLocks noChangeAspect="1"/>
          </p:cNvSpPr>
          <p:nvPr/>
        </p:nvSpPr>
        <p:spPr>
          <a:xfrm>
            <a:off x="2687319" y="2493447"/>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IFTMIN</a:t>
            </a:r>
            <a:endParaRPr lang="en-US" sz="700" dirty="0"/>
          </a:p>
        </p:txBody>
      </p:sp>
      <p:cxnSp>
        <p:nvCxnSpPr>
          <p:cNvPr id="136" name="Straight Arrow Connector 135"/>
          <p:cNvCxnSpPr/>
          <p:nvPr/>
        </p:nvCxnSpPr>
        <p:spPr>
          <a:xfrm>
            <a:off x="2953194" y="1793597"/>
            <a:ext cx="0" cy="64807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982678" y="1793597"/>
            <a:ext cx="0" cy="64807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 name="Group 146"/>
          <p:cNvGrpSpPr/>
          <p:nvPr/>
        </p:nvGrpSpPr>
        <p:grpSpPr>
          <a:xfrm>
            <a:off x="3109684" y="1747104"/>
            <a:ext cx="580337" cy="400691"/>
            <a:chOff x="1888045" y="2418727"/>
            <a:chExt cx="628698" cy="400691"/>
          </a:xfrm>
        </p:grpSpPr>
        <p:grpSp>
          <p:nvGrpSpPr>
            <p:cNvPr id="3" name="Group 68"/>
            <p:cNvGrpSpPr>
              <a:grpSpLocks noChangeAspect="1"/>
            </p:cNvGrpSpPr>
            <p:nvPr/>
          </p:nvGrpSpPr>
          <p:grpSpPr>
            <a:xfrm>
              <a:off x="2017203" y="2418727"/>
              <a:ext cx="378042" cy="216025"/>
              <a:chOff x="3694956" y="2060848"/>
              <a:chExt cx="504056" cy="288033"/>
            </a:xfrm>
          </p:grpSpPr>
          <p:sp>
            <p:nvSpPr>
              <p:cNvPr id="150" name="Rectangle 149"/>
              <p:cNvSpPr/>
              <p:nvPr/>
            </p:nvSpPr>
            <p:spPr>
              <a:xfrm>
                <a:off x="3694956" y="2060848"/>
                <a:ext cx="504056" cy="288032"/>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1" name="Straight Connector 150"/>
              <p:cNvCxnSpPr/>
              <p:nvPr/>
            </p:nvCxnSpPr>
            <p:spPr>
              <a:xfrm>
                <a:off x="3694956" y="2060848"/>
                <a:ext cx="254174"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a:off x="3949130" y="2060848"/>
                <a:ext cx="249882"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3694956" y="2181225"/>
                <a:ext cx="212105" cy="1676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H="1" flipV="1">
                <a:off x="3985642" y="2184400"/>
                <a:ext cx="213370" cy="1644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9" name="Rectangle 148"/>
            <p:cNvSpPr/>
            <p:nvPr/>
          </p:nvSpPr>
          <p:spPr>
            <a:xfrm>
              <a:off x="1888045" y="2634752"/>
              <a:ext cx="628698" cy="184666"/>
            </a:xfrm>
            <a:prstGeom prst="rect">
              <a:avLst/>
            </a:prstGeom>
          </p:spPr>
          <p:txBody>
            <a:bodyPr wrap="none">
              <a:spAutoFit/>
            </a:bodyPr>
            <a:lstStyle/>
            <a:p>
              <a:pPr algn="ctr"/>
              <a:r>
                <a:rPr lang="en-US" sz="600" b="1" dirty="0" smtClean="0">
                  <a:solidFill>
                    <a:srgbClr val="002060"/>
                  </a:solidFill>
                </a:rPr>
                <a:t>provide Doc</a:t>
              </a:r>
            </a:p>
          </p:txBody>
        </p:sp>
      </p:grpSp>
      <p:cxnSp>
        <p:nvCxnSpPr>
          <p:cNvPr id="155" name="Straight Arrow Connector 154"/>
          <p:cNvCxnSpPr/>
          <p:nvPr/>
        </p:nvCxnSpPr>
        <p:spPr>
          <a:xfrm flipV="1">
            <a:off x="3375560" y="2147794"/>
            <a:ext cx="9684" cy="705144"/>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60" name="Rounded Rectangle 159"/>
          <p:cNvSpPr/>
          <p:nvPr/>
        </p:nvSpPr>
        <p:spPr>
          <a:xfrm>
            <a:off x="3812230" y="2781478"/>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sp>
        <p:nvSpPr>
          <p:cNvPr id="161" name="Snip Single Corner Rectangle 160"/>
          <p:cNvSpPr>
            <a:spLocks noChangeAspect="1"/>
          </p:cNvSpPr>
          <p:nvPr/>
        </p:nvSpPr>
        <p:spPr>
          <a:xfrm>
            <a:off x="3840842" y="3229025"/>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CODECO</a:t>
            </a:r>
            <a:endParaRPr lang="en-US" sz="700" dirty="0"/>
          </a:p>
        </p:txBody>
      </p:sp>
      <p:cxnSp>
        <p:nvCxnSpPr>
          <p:cNvPr id="162" name="Straight Arrow Connector 161"/>
          <p:cNvCxnSpPr>
            <a:endCxn id="161" idx="1"/>
          </p:cNvCxnSpPr>
          <p:nvPr/>
        </p:nvCxnSpPr>
        <p:spPr>
          <a:xfrm flipH="1" flipV="1">
            <a:off x="4139952" y="3470909"/>
            <a:ext cx="2531" cy="139880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67" name="Rounded Rectangle 166"/>
          <p:cNvSpPr/>
          <p:nvPr/>
        </p:nvSpPr>
        <p:spPr>
          <a:xfrm>
            <a:off x="3840842" y="1361549"/>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Tracing</a:t>
            </a:r>
            <a:endParaRPr lang="en-US" sz="700" b="1" dirty="0">
              <a:solidFill>
                <a:srgbClr val="002060"/>
              </a:solidFill>
            </a:endParaRPr>
          </a:p>
        </p:txBody>
      </p:sp>
      <p:sp>
        <p:nvSpPr>
          <p:cNvPr id="169" name="Snip Single Corner Rectangle 168"/>
          <p:cNvSpPr>
            <a:spLocks noChangeAspect="1"/>
          </p:cNvSpPr>
          <p:nvPr/>
        </p:nvSpPr>
        <p:spPr>
          <a:xfrm>
            <a:off x="3840842" y="1793598"/>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IFTSTA</a:t>
            </a:r>
            <a:endParaRPr lang="en-US" sz="700" dirty="0"/>
          </a:p>
        </p:txBody>
      </p:sp>
      <p:cxnSp>
        <p:nvCxnSpPr>
          <p:cNvPr id="170" name="Straight Arrow Connector 169"/>
          <p:cNvCxnSpPr>
            <a:stCxn id="160" idx="0"/>
            <a:endCxn id="169" idx="1"/>
          </p:cNvCxnSpPr>
          <p:nvPr/>
        </p:nvCxnSpPr>
        <p:spPr>
          <a:xfrm flipH="1" flipV="1">
            <a:off x="4139952" y="2035482"/>
            <a:ext cx="4623" cy="745996"/>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76" name="Rounded Rectangle 175"/>
          <p:cNvSpPr/>
          <p:nvPr/>
        </p:nvSpPr>
        <p:spPr>
          <a:xfrm>
            <a:off x="5082293" y="2781478"/>
            <a:ext cx="664689"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Load Order</a:t>
            </a:r>
            <a:br>
              <a:rPr lang="en-US" sz="700" b="1" dirty="0" smtClean="0">
                <a:solidFill>
                  <a:schemeClr val="bg1"/>
                </a:solidFill>
              </a:rPr>
            </a:br>
            <a:r>
              <a:rPr lang="en-US" sz="700" b="1" dirty="0" smtClean="0">
                <a:solidFill>
                  <a:schemeClr val="bg1"/>
                </a:solidFill>
              </a:rPr>
              <a:t>Summary</a:t>
            </a:r>
          </a:p>
        </p:txBody>
      </p:sp>
      <p:sp>
        <p:nvSpPr>
          <p:cNvPr id="178" name="Rounded Rectangle 177"/>
          <p:cNvSpPr/>
          <p:nvPr/>
        </p:nvSpPr>
        <p:spPr>
          <a:xfrm>
            <a:off x="5103752" y="4941168"/>
            <a:ext cx="1329378"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Load List</a:t>
            </a:r>
            <a:endParaRPr lang="en-US" sz="700" b="1" dirty="0">
              <a:solidFill>
                <a:srgbClr val="002060"/>
              </a:solidFill>
            </a:endParaRPr>
          </a:p>
        </p:txBody>
      </p:sp>
      <p:sp>
        <p:nvSpPr>
          <p:cNvPr id="179" name="Snip Single Corner Rectangle 178"/>
          <p:cNvSpPr>
            <a:spLocks noChangeAspect="1"/>
          </p:cNvSpPr>
          <p:nvPr/>
        </p:nvSpPr>
        <p:spPr>
          <a:xfrm>
            <a:off x="5148762" y="4670902"/>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COPRAR</a:t>
            </a:r>
            <a:endParaRPr lang="en-US" sz="700" dirty="0"/>
          </a:p>
        </p:txBody>
      </p:sp>
      <p:cxnSp>
        <p:nvCxnSpPr>
          <p:cNvPr id="181" name="Straight Arrow Connector 180"/>
          <p:cNvCxnSpPr/>
          <p:nvPr/>
        </p:nvCxnSpPr>
        <p:spPr>
          <a:xfrm>
            <a:off x="5414637" y="3284984"/>
            <a:ext cx="0" cy="136815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82" name="Snip Single Corner Rectangle 181"/>
          <p:cNvSpPr>
            <a:spLocks noChangeAspect="1"/>
          </p:cNvSpPr>
          <p:nvPr/>
        </p:nvSpPr>
        <p:spPr>
          <a:xfrm>
            <a:off x="982678" y="4670902"/>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COPARN</a:t>
            </a:r>
            <a:endParaRPr lang="en-US" sz="700" dirty="0"/>
          </a:p>
        </p:txBody>
      </p:sp>
      <p:cxnSp>
        <p:nvCxnSpPr>
          <p:cNvPr id="183" name="Straight Arrow Connector 182"/>
          <p:cNvCxnSpPr/>
          <p:nvPr/>
        </p:nvCxnSpPr>
        <p:spPr>
          <a:xfrm>
            <a:off x="1248554" y="3284984"/>
            <a:ext cx="0" cy="136815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84" name="Rounded Rectangle 183"/>
          <p:cNvSpPr/>
          <p:nvPr/>
        </p:nvSpPr>
        <p:spPr>
          <a:xfrm>
            <a:off x="930515" y="4941168"/>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Pre-Advice</a:t>
            </a:r>
            <a:endParaRPr lang="en-US" sz="700" b="1" dirty="0">
              <a:solidFill>
                <a:srgbClr val="002060"/>
              </a:solidFill>
            </a:endParaRPr>
          </a:p>
        </p:txBody>
      </p:sp>
      <p:sp>
        <p:nvSpPr>
          <p:cNvPr id="188" name="Rectangle 187"/>
          <p:cNvSpPr/>
          <p:nvPr/>
        </p:nvSpPr>
        <p:spPr>
          <a:xfrm rot="5400000">
            <a:off x="4178726" y="1667574"/>
            <a:ext cx="720080"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800" b="1" dirty="0" smtClean="0">
                <a:solidFill>
                  <a:schemeClr val="bg1">
                    <a:lumMod val="50000"/>
                  </a:schemeClr>
                </a:solidFill>
              </a:rPr>
              <a:t>VESSEL</a:t>
            </a:r>
            <a:endParaRPr lang="en-US" sz="800" b="1" dirty="0">
              <a:solidFill>
                <a:schemeClr val="bg1">
                  <a:lumMod val="50000"/>
                </a:schemeClr>
              </a:solidFill>
            </a:endParaRPr>
          </a:p>
        </p:txBody>
      </p:sp>
      <p:sp>
        <p:nvSpPr>
          <p:cNvPr id="191" name="Snip Single Corner Rectangle 190"/>
          <p:cNvSpPr>
            <a:spLocks noChangeAspect="1"/>
          </p:cNvSpPr>
          <p:nvPr/>
        </p:nvSpPr>
        <p:spPr>
          <a:xfrm>
            <a:off x="6596772" y="4670902"/>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MOVINS</a:t>
            </a:r>
            <a:endParaRPr lang="en-US" sz="700" dirty="0"/>
          </a:p>
        </p:txBody>
      </p:sp>
      <p:cxnSp>
        <p:nvCxnSpPr>
          <p:cNvPr id="192" name="Straight Arrow Connector 191"/>
          <p:cNvCxnSpPr/>
          <p:nvPr/>
        </p:nvCxnSpPr>
        <p:spPr>
          <a:xfrm>
            <a:off x="6862648" y="4049364"/>
            <a:ext cx="0" cy="576064"/>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95" name="Rounded Rectangle 194"/>
          <p:cNvSpPr/>
          <p:nvPr/>
        </p:nvSpPr>
        <p:spPr>
          <a:xfrm>
            <a:off x="6566068" y="4941168"/>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Stowage Plan</a:t>
            </a:r>
            <a:endParaRPr lang="en-US" sz="700" b="1" dirty="0">
              <a:solidFill>
                <a:srgbClr val="002060"/>
              </a:solidFill>
            </a:endParaRPr>
          </a:p>
        </p:txBody>
      </p:sp>
      <p:sp>
        <p:nvSpPr>
          <p:cNvPr id="197" name="Snip Single Corner Rectangle 196"/>
          <p:cNvSpPr>
            <a:spLocks noChangeAspect="1"/>
          </p:cNvSpPr>
          <p:nvPr/>
        </p:nvSpPr>
        <p:spPr>
          <a:xfrm>
            <a:off x="6596772" y="5679014"/>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BAPLIE</a:t>
            </a:r>
            <a:endParaRPr lang="en-US" sz="700" dirty="0"/>
          </a:p>
        </p:txBody>
      </p:sp>
      <p:cxnSp>
        <p:nvCxnSpPr>
          <p:cNvPr id="199" name="Straight Arrow Connector 198"/>
          <p:cNvCxnSpPr>
            <a:stCxn id="195" idx="2"/>
            <a:endCxn id="197" idx="3"/>
          </p:cNvCxnSpPr>
          <p:nvPr/>
        </p:nvCxnSpPr>
        <p:spPr>
          <a:xfrm flipH="1">
            <a:off x="6895883" y="5352649"/>
            <a:ext cx="2530" cy="326365"/>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00" name="Rounded Rectangle 199"/>
          <p:cNvSpPr/>
          <p:nvPr/>
        </p:nvSpPr>
        <p:spPr>
          <a:xfrm>
            <a:off x="6566068" y="5949280"/>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Provisional Stowage Plan</a:t>
            </a:r>
            <a:endParaRPr lang="en-US" sz="700" b="1" dirty="0">
              <a:solidFill>
                <a:srgbClr val="002060"/>
              </a:solidFill>
            </a:endParaRPr>
          </a:p>
        </p:txBody>
      </p:sp>
      <p:sp>
        <p:nvSpPr>
          <p:cNvPr id="207" name="Rounded Rectangle 206"/>
          <p:cNvSpPr/>
          <p:nvPr/>
        </p:nvSpPr>
        <p:spPr>
          <a:xfrm>
            <a:off x="7786935" y="4941168"/>
            <a:ext cx="429518"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Load</a:t>
            </a:r>
            <a:br>
              <a:rPr lang="en-US" sz="700" b="1" dirty="0" smtClean="0">
                <a:solidFill>
                  <a:schemeClr val="bg1"/>
                </a:solidFill>
              </a:rPr>
            </a:br>
            <a:r>
              <a:rPr lang="en-US" sz="700" b="1" dirty="0" smtClean="0">
                <a:solidFill>
                  <a:schemeClr val="bg1"/>
                </a:solidFill>
              </a:rPr>
              <a:t>Full</a:t>
            </a:r>
            <a:endParaRPr lang="en-US" sz="700" b="1" dirty="0">
              <a:solidFill>
                <a:schemeClr val="bg1"/>
              </a:solidFill>
            </a:endParaRPr>
          </a:p>
        </p:txBody>
      </p:sp>
      <p:sp>
        <p:nvSpPr>
          <p:cNvPr id="208" name="Rounded Rectangle 207"/>
          <p:cNvSpPr/>
          <p:nvPr/>
        </p:nvSpPr>
        <p:spPr>
          <a:xfrm>
            <a:off x="7667428" y="2781478"/>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sp>
        <p:nvSpPr>
          <p:cNvPr id="210" name="Snip Single Corner Rectangle 209"/>
          <p:cNvSpPr>
            <a:spLocks noChangeAspect="1"/>
          </p:cNvSpPr>
          <p:nvPr/>
        </p:nvSpPr>
        <p:spPr>
          <a:xfrm>
            <a:off x="7696040" y="3229025"/>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COARRI</a:t>
            </a:r>
            <a:endParaRPr lang="en-US" sz="700" dirty="0"/>
          </a:p>
        </p:txBody>
      </p:sp>
      <p:cxnSp>
        <p:nvCxnSpPr>
          <p:cNvPr id="212" name="Straight Arrow Connector 211"/>
          <p:cNvCxnSpPr>
            <a:stCxn id="207" idx="0"/>
            <a:endCxn id="210" idx="1"/>
          </p:cNvCxnSpPr>
          <p:nvPr/>
        </p:nvCxnSpPr>
        <p:spPr>
          <a:xfrm flipH="1" flipV="1">
            <a:off x="7995149" y="3470910"/>
            <a:ext cx="6545" cy="1470259"/>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13" name="Rounded Rectangle 212"/>
          <p:cNvSpPr/>
          <p:nvPr/>
        </p:nvSpPr>
        <p:spPr>
          <a:xfrm>
            <a:off x="7696040" y="1361549"/>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Tracing</a:t>
            </a:r>
            <a:endParaRPr lang="en-US" sz="700" b="1" dirty="0">
              <a:solidFill>
                <a:srgbClr val="002060"/>
              </a:solidFill>
            </a:endParaRPr>
          </a:p>
        </p:txBody>
      </p:sp>
      <p:sp>
        <p:nvSpPr>
          <p:cNvPr id="214" name="Snip Single Corner Rectangle 213"/>
          <p:cNvSpPr>
            <a:spLocks noChangeAspect="1"/>
          </p:cNvSpPr>
          <p:nvPr/>
        </p:nvSpPr>
        <p:spPr>
          <a:xfrm>
            <a:off x="7696040" y="1793598"/>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IFTSTA</a:t>
            </a:r>
            <a:endParaRPr lang="en-US" sz="700" dirty="0"/>
          </a:p>
        </p:txBody>
      </p:sp>
      <p:cxnSp>
        <p:nvCxnSpPr>
          <p:cNvPr id="215" name="Straight Arrow Connector 214"/>
          <p:cNvCxnSpPr>
            <a:stCxn id="208" idx="0"/>
            <a:endCxn id="214" idx="1"/>
          </p:cNvCxnSpPr>
          <p:nvPr/>
        </p:nvCxnSpPr>
        <p:spPr>
          <a:xfrm flipH="1" flipV="1">
            <a:off x="7995149" y="2035482"/>
            <a:ext cx="4623" cy="745996"/>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Rounded Rectangle 223"/>
          <p:cNvSpPr/>
          <p:nvPr/>
        </p:nvSpPr>
        <p:spPr>
          <a:xfrm>
            <a:off x="8360729" y="4941168"/>
            <a:ext cx="429518"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Load</a:t>
            </a:r>
            <a:br>
              <a:rPr lang="en-US" sz="700" b="1" dirty="0" smtClean="0">
                <a:solidFill>
                  <a:schemeClr val="bg1"/>
                </a:solidFill>
              </a:rPr>
            </a:br>
            <a:r>
              <a:rPr lang="en-US" sz="700" b="1" dirty="0" smtClean="0">
                <a:solidFill>
                  <a:schemeClr val="bg1"/>
                </a:solidFill>
              </a:rPr>
              <a:t>Full</a:t>
            </a:r>
            <a:endParaRPr lang="en-US" sz="700" b="1" dirty="0">
              <a:solidFill>
                <a:schemeClr val="bg1"/>
              </a:solidFill>
            </a:endParaRPr>
          </a:p>
        </p:txBody>
      </p:sp>
      <p:sp>
        <p:nvSpPr>
          <p:cNvPr id="236" name="Snip Single Corner Rectangle 235"/>
          <p:cNvSpPr>
            <a:spLocks noChangeAspect="1"/>
          </p:cNvSpPr>
          <p:nvPr/>
        </p:nvSpPr>
        <p:spPr>
          <a:xfrm>
            <a:off x="1744541" y="4670902"/>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COPARN</a:t>
            </a:r>
            <a:endParaRPr lang="en-US" sz="700" dirty="0"/>
          </a:p>
        </p:txBody>
      </p:sp>
      <p:cxnSp>
        <p:nvCxnSpPr>
          <p:cNvPr id="237" name="Straight Arrow Connector 236"/>
          <p:cNvCxnSpPr/>
          <p:nvPr/>
        </p:nvCxnSpPr>
        <p:spPr>
          <a:xfrm>
            <a:off x="2046181" y="4337396"/>
            <a:ext cx="0" cy="28803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38" name="Rounded Rectangle 237"/>
          <p:cNvSpPr/>
          <p:nvPr/>
        </p:nvSpPr>
        <p:spPr>
          <a:xfrm>
            <a:off x="1692378" y="4941168"/>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Pre-Advice</a:t>
            </a:r>
            <a:endParaRPr lang="en-US" sz="700" b="1" dirty="0">
              <a:solidFill>
                <a:srgbClr val="002060"/>
              </a:solidFill>
            </a:endParaRPr>
          </a:p>
        </p:txBody>
      </p:sp>
      <p:sp>
        <p:nvSpPr>
          <p:cNvPr id="241" name="Text Box 2107"/>
          <p:cNvSpPr txBox="1">
            <a:spLocks noChangeArrowheads="1"/>
          </p:cNvSpPr>
          <p:nvPr/>
        </p:nvSpPr>
        <p:spPr bwMode="auto">
          <a:xfrm rot="16200000">
            <a:off x="4713157" y="3593922"/>
            <a:ext cx="5472608"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600" b="1" i="1" dirty="0" smtClean="0"/>
              <a:t>Vessel Arrival</a:t>
            </a:r>
            <a:endParaRPr lang="de-DE" sz="1600" b="1" i="1" dirty="0"/>
          </a:p>
        </p:txBody>
      </p:sp>
      <p:sp>
        <p:nvSpPr>
          <p:cNvPr id="242" name="Snip Single Corner Rectangle 241"/>
          <p:cNvSpPr>
            <a:spLocks noChangeAspect="1"/>
          </p:cNvSpPr>
          <p:nvPr/>
        </p:nvSpPr>
        <p:spPr>
          <a:xfrm>
            <a:off x="5834910" y="4670902"/>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COPRAR</a:t>
            </a:r>
            <a:endParaRPr lang="en-US" sz="700" dirty="0"/>
          </a:p>
        </p:txBody>
      </p:sp>
      <p:cxnSp>
        <p:nvCxnSpPr>
          <p:cNvPr id="246" name="Straight Arrow Connector 245"/>
          <p:cNvCxnSpPr>
            <a:stCxn id="178" idx="3"/>
          </p:cNvCxnSpPr>
          <p:nvPr/>
        </p:nvCxnSpPr>
        <p:spPr>
          <a:xfrm>
            <a:off x="6433130" y="5146908"/>
            <a:ext cx="265876" cy="10284"/>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51" name="Rounded Rectangle 250"/>
          <p:cNvSpPr/>
          <p:nvPr/>
        </p:nvSpPr>
        <p:spPr>
          <a:xfrm>
            <a:off x="4439062" y="4941168"/>
            <a:ext cx="531751"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Gate-In</a:t>
            </a:r>
            <a:br>
              <a:rPr lang="en-US" sz="700" b="1" dirty="0" smtClean="0">
                <a:solidFill>
                  <a:schemeClr val="bg1"/>
                </a:solidFill>
              </a:rPr>
            </a:br>
            <a:r>
              <a:rPr lang="en-US" sz="700" b="1" dirty="0" smtClean="0">
                <a:solidFill>
                  <a:schemeClr val="bg1"/>
                </a:solidFill>
              </a:rPr>
              <a:t>Full</a:t>
            </a:r>
            <a:endParaRPr lang="en-US" sz="700" b="1" dirty="0">
              <a:solidFill>
                <a:schemeClr val="bg1"/>
              </a:solidFill>
            </a:endParaRPr>
          </a:p>
        </p:txBody>
      </p:sp>
      <p:cxnSp>
        <p:nvCxnSpPr>
          <p:cNvPr id="254" name="Straight Arrow Connector 253"/>
          <p:cNvCxnSpPr>
            <a:stCxn id="251" idx="0"/>
          </p:cNvCxnSpPr>
          <p:nvPr/>
        </p:nvCxnSpPr>
        <p:spPr>
          <a:xfrm flipV="1">
            <a:off x="4704938" y="4495266"/>
            <a:ext cx="0" cy="44590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58" name="Rounded Rectangle 257"/>
          <p:cNvSpPr/>
          <p:nvPr/>
        </p:nvSpPr>
        <p:spPr>
          <a:xfrm>
            <a:off x="3840842" y="4941168"/>
            <a:ext cx="531751"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Gate-In</a:t>
            </a:r>
            <a:br>
              <a:rPr lang="en-US" sz="700" b="1" dirty="0" smtClean="0">
                <a:solidFill>
                  <a:schemeClr val="bg1"/>
                </a:solidFill>
              </a:rPr>
            </a:br>
            <a:r>
              <a:rPr lang="en-US" sz="700" b="1" dirty="0" smtClean="0">
                <a:solidFill>
                  <a:schemeClr val="bg1"/>
                </a:solidFill>
              </a:rPr>
              <a:t>Full</a:t>
            </a:r>
            <a:endParaRPr lang="en-US" sz="700" b="1" dirty="0">
              <a:solidFill>
                <a:schemeClr val="bg1"/>
              </a:solidFill>
            </a:endParaRPr>
          </a:p>
        </p:txBody>
      </p:sp>
      <p:sp>
        <p:nvSpPr>
          <p:cNvPr id="259" name="Text Box 2107"/>
          <p:cNvSpPr txBox="1">
            <a:spLocks noChangeArrowheads="1"/>
          </p:cNvSpPr>
          <p:nvPr/>
        </p:nvSpPr>
        <p:spPr bwMode="auto">
          <a:xfrm rot="16200000">
            <a:off x="-244138" y="3593922"/>
            <a:ext cx="5472608"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600" b="1" i="1" dirty="0" smtClean="0"/>
              <a:t>Container </a:t>
            </a:r>
            <a:r>
              <a:rPr lang="en-US" sz="1600" b="1" i="1" dirty="0" smtClean="0"/>
              <a:t>stuffed</a:t>
            </a:r>
            <a:endParaRPr lang="en-US" sz="1600" b="1" i="1" dirty="0"/>
          </a:p>
        </p:txBody>
      </p:sp>
      <p:sp>
        <p:nvSpPr>
          <p:cNvPr id="76" name="Rounded Rectangle 238"/>
          <p:cNvSpPr/>
          <p:nvPr/>
        </p:nvSpPr>
        <p:spPr>
          <a:xfrm>
            <a:off x="1713836" y="3925916"/>
            <a:ext cx="598220"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Booking</a:t>
            </a:r>
            <a:endParaRPr lang="en-US" sz="700" b="1" dirty="0">
              <a:solidFill>
                <a:schemeClr val="bg1"/>
              </a:solidFill>
            </a:endParaRPr>
          </a:p>
        </p:txBody>
      </p:sp>
      <p:sp>
        <p:nvSpPr>
          <p:cNvPr id="78" name="Rounded Rectangle 251"/>
          <p:cNvSpPr/>
          <p:nvPr/>
        </p:nvSpPr>
        <p:spPr>
          <a:xfrm>
            <a:off x="4372593" y="3778127"/>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sp>
        <p:nvSpPr>
          <p:cNvPr id="79" name="Snip Single Corner Rectangle 252"/>
          <p:cNvSpPr>
            <a:spLocks noChangeAspect="1"/>
          </p:cNvSpPr>
          <p:nvPr/>
        </p:nvSpPr>
        <p:spPr>
          <a:xfrm>
            <a:off x="4401205" y="4225674"/>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CODECO</a:t>
            </a:r>
            <a:endParaRPr lang="en-US" sz="700" dirty="0"/>
          </a:p>
        </p:txBody>
      </p:sp>
      <p:sp>
        <p:nvSpPr>
          <p:cNvPr id="86" name="Rounded Rectangle 242"/>
          <p:cNvSpPr/>
          <p:nvPr/>
        </p:nvSpPr>
        <p:spPr>
          <a:xfrm>
            <a:off x="5727548" y="3925916"/>
            <a:ext cx="664689"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Load Order</a:t>
            </a:r>
            <a:br>
              <a:rPr lang="en-US" sz="700" b="1" dirty="0" smtClean="0">
                <a:solidFill>
                  <a:schemeClr val="bg1"/>
                </a:solidFill>
              </a:rPr>
            </a:br>
            <a:r>
              <a:rPr lang="en-US" sz="700" b="1" dirty="0" smtClean="0">
                <a:solidFill>
                  <a:schemeClr val="bg1"/>
                </a:solidFill>
              </a:rPr>
              <a:t>Summary</a:t>
            </a:r>
          </a:p>
        </p:txBody>
      </p:sp>
      <p:cxnSp>
        <p:nvCxnSpPr>
          <p:cNvPr id="87" name="Straight Arrow Connector 236"/>
          <p:cNvCxnSpPr/>
          <p:nvPr/>
        </p:nvCxnSpPr>
        <p:spPr>
          <a:xfrm>
            <a:off x="6100785" y="4337396"/>
            <a:ext cx="0" cy="28803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89" name="Rounded Rectangle 188"/>
          <p:cNvSpPr/>
          <p:nvPr/>
        </p:nvSpPr>
        <p:spPr>
          <a:xfrm>
            <a:off x="6530303" y="3925916"/>
            <a:ext cx="664689" cy="411480"/>
          </a:xfrm>
          <a:prstGeom prst="roundRect">
            <a:avLst/>
          </a:prstGeom>
          <a:solidFill>
            <a:srgbClr val="E752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bg1"/>
                </a:solidFill>
              </a:rPr>
              <a:t>Ship Planning</a:t>
            </a:r>
          </a:p>
        </p:txBody>
      </p:sp>
      <p:sp>
        <p:nvSpPr>
          <p:cNvPr id="88" name="Rounded Rectangle 229"/>
          <p:cNvSpPr/>
          <p:nvPr/>
        </p:nvSpPr>
        <p:spPr>
          <a:xfrm>
            <a:off x="8227791" y="3778127"/>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sp>
        <p:nvSpPr>
          <p:cNvPr id="89" name="Snip Single Corner Rectangle 230"/>
          <p:cNvSpPr>
            <a:spLocks noChangeAspect="1"/>
          </p:cNvSpPr>
          <p:nvPr/>
        </p:nvSpPr>
        <p:spPr>
          <a:xfrm>
            <a:off x="8256403" y="4225674"/>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COARRI</a:t>
            </a:r>
            <a:endParaRPr lang="en-US" sz="700" dirty="0"/>
          </a:p>
        </p:txBody>
      </p:sp>
      <p:cxnSp>
        <p:nvCxnSpPr>
          <p:cNvPr id="90" name="Straight Arrow Connector 253"/>
          <p:cNvCxnSpPr/>
          <p:nvPr/>
        </p:nvCxnSpPr>
        <p:spPr>
          <a:xfrm flipV="1">
            <a:off x="8560135" y="4495266"/>
            <a:ext cx="0" cy="44590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75" name="Text Box 2107"/>
          <p:cNvSpPr txBox="1">
            <a:spLocks noChangeArrowheads="1"/>
          </p:cNvSpPr>
          <p:nvPr/>
        </p:nvSpPr>
        <p:spPr bwMode="auto">
          <a:xfrm rot="16200000">
            <a:off x="2323046" y="4941458"/>
            <a:ext cx="2808312" cy="215444"/>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400" b="1" i="1" dirty="0" smtClean="0"/>
              <a:t>Container </a:t>
            </a:r>
            <a:r>
              <a:rPr lang="de-DE" sz="1400" b="1" i="1" dirty="0" err="1" smtClean="0"/>
              <a:t>arrives</a:t>
            </a:r>
            <a:r>
              <a:rPr lang="de-DE" sz="1400" b="1" i="1" dirty="0" smtClean="0"/>
              <a:t> </a:t>
            </a:r>
            <a:r>
              <a:rPr lang="de-DE" sz="1400" b="1" i="1" dirty="0" err="1" smtClean="0"/>
              <a:t>at</a:t>
            </a:r>
            <a:r>
              <a:rPr lang="de-DE" sz="1400" b="1" i="1" dirty="0" smtClean="0"/>
              <a:t> Gate</a:t>
            </a:r>
            <a:endParaRPr lang="de-DE" sz="1400" b="1" i="1" dirty="0"/>
          </a:p>
        </p:txBody>
      </p:sp>
      <p:grpSp>
        <p:nvGrpSpPr>
          <p:cNvPr id="84" name="Group 83"/>
          <p:cNvGrpSpPr/>
          <p:nvPr/>
        </p:nvGrpSpPr>
        <p:grpSpPr>
          <a:xfrm>
            <a:off x="0" y="3212976"/>
            <a:ext cx="8892480" cy="3528392"/>
            <a:chOff x="0" y="3212976"/>
            <a:chExt cx="8892480" cy="3528392"/>
          </a:xfrm>
        </p:grpSpPr>
        <p:sp>
          <p:nvSpPr>
            <p:cNvPr id="77" name="Rounded Rectangle 76"/>
            <p:cNvSpPr/>
            <p:nvPr/>
          </p:nvSpPr>
          <p:spPr>
            <a:xfrm>
              <a:off x="0" y="3212976"/>
              <a:ext cx="8892480" cy="3456384"/>
            </a:xfrm>
            <a:prstGeom prst="round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n w="76200">
                  <a:solidFill>
                    <a:schemeClr val="tx1"/>
                  </a:solidFill>
                </a:ln>
              </a:endParaRPr>
            </a:p>
          </p:txBody>
        </p:sp>
        <p:sp>
          <p:nvSpPr>
            <p:cNvPr id="81" name="Oval 80"/>
            <p:cNvSpPr/>
            <p:nvPr/>
          </p:nvSpPr>
          <p:spPr>
            <a:xfrm>
              <a:off x="1979712" y="6309320"/>
              <a:ext cx="482453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In SMDG </a:t>
              </a:r>
              <a:r>
                <a:rPr lang="de-DE" dirty="0" err="1" smtClean="0"/>
                <a:t>scope</a:t>
              </a:r>
              <a:endParaRPr lang="en-US" dirty="0"/>
            </a:p>
          </p:txBody>
        </p:sp>
      </p:grpSp>
      <p:grpSp>
        <p:nvGrpSpPr>
          <p:cNvPr id="85" name="Group 84"/>
          <p:cNvGrpSpPr/>
          <p:nvPr/>
        </p:nvGrpSpPr>
        <p:grpSpPr>
          <a:xfrm>
            <a:off x="85064" y="836712"/>
            <a:ext cx="8892480" cy="1944216"/>
            <a:chOff x="85064" y="836712"/>
            <a:chExt cx="8892480" cy="1944216"/>
          </a:xfrm>
        </p:grpSpPr>
        <p:sp>
          <p:nvSpPr>
            <p:cNvPr id="80" name="Rounded Rectangle 79"/>
            <p:cNvSpPr/>
            <p:nvPr/>
          </p:nvSpPr>
          <p:spPr>
            <a:xfrm>
              <a:off x="85064" y="980728"/>
              <a:ext cx="8892480" cy="1800200"/>
            </a:xfrm>
            <a:prstGeom prst="roundRect">
              <a:avLst/>
            </a:prstGeom>
            <a:solidFill>
              <a:schemeClr val="lt1">
                <a:alpha val="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w="76200">
                  <a:solidFill>
                    <a:srgbClr val="C00000"/>
                  </a:solidFill>
                </a:ln>
              </a:endParaRPr>
            </a:p>
          </p:txBody>
        </p:sp>
        <p:sp>
          <p:nvSpPr>
            <p:cNvPr id="82" name="Oval 81"/>
            <p:cNvSpPr/>
            <p:nvPr/>
          </p:nvSpPr>
          <p:spPr>
            <a:xfrm>
              <a:off x="1979712" y="836712"/>
              <a:ext cx="4824536" cy="432048"/>
            </a:xfrm>
            <a:prstGeom prst="ellipse">
              <a:avLst/>
            </a:prstGeom>
            <a:solidFill>
              <a:srgbClr val="DB9B99"/>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t>Not in SMDG </a:t>
              </a:r>
              <a:r>
                <a:rPr lang="de-DE" dirty="0" err="1" smtClean="0"/>
                <a:t>scope</a:t>
              </a:r>
              <a:endParaRPr lang="en-US" dirty="0"/>
            </a:p>
          </p:txBody>
        </p:sp>
      </p:grpSp>
      <p:sp>
        <p:nvSpPr>
          <p:cNvPr id="83" name="Rectangle 6"/>
          <p:cNvSpPr>
            <a:spLocks noChangeArrowheads="1"/>
          </p:cNvSpPr>
          <p:nvPr/>
        </p:nvSpPr>
        <p:spPr bwMode="auto">
          <a:xfrm>
            <a:off x="250825" y="188640"/>
            <a:ext cx="4897239"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pPr fontAlgn="t">
              <a:lnSpc>
                <a:spcPct val="125000"/>
              </a:lnSpc>
            </a:pPr>
            <a:r>
              <a:rPr lang="it-IT" b="1" dirty="0" err="1" smtClean="0"/>
              <a:t>Typical</a:t>
            </a:r>
            <a:r>
              <a:rPr lang="it-IT" b="1" dirty="0" smtClean="0"/>
              <a:t> </a:t>
            </a:r>
            <a:r>
              <a:rPr lang="it-IT" b="1" dirty="0" err="1" smtClean="0"/>
              <a:t>use</a:t>
            </a:r>
            <a:r>
              <a:rPr lang="it-IT" b="1" dirty="0" smtClean="0"/>
              <a:t> of </a:t>
            </a:r>
            <a:r>
              <a:rPr lang="it-IT" b="1" dirty="0" err="1" smtClean="0"/>
              <a:t>messages</a:t>
            </a:r>
            <a:r>
              <a:rPr lang="it-IT" b="1" dirty="0" smtClean="0"/>
              <a:t> </a:t>
            </a:r>
            <a:r>
              <a:rPr lang="it-IT" b="1" dirty="0" err="1" smtClean="0"/>
              <a:t>from</a:t>
            </a:r>
            <a:r>
              <a:rPr lang="it-IT" b="1" dirty="0" smtClean="0"/>
              <a:t> booking </a:t>
            </a:r>
            <a:r>
              <a:rPr lang="it-IT" b="1" dirty="0" err="1" smtClean="0"/>
              <a:t>to</a:t>
            </a:r>
            <a:r>
              <a:rPr lang="it-IT" b="1" dirty="0" smtClean="0"/>
              <a:t> </a:t>
            </a:r>
            <a:r>
              <a:rPr lang="it-IT" b="1" dirty="0" err="1" smtClean="0"/>
              <a:t>loading</a:t>
            </a:r>
            <a:endParaRPr lang="it-IT" b="1" dirty="0" smtClean="0"/>
          </a:p>
        </p:txBody>
      </p:sp>
    </p:spTree>
    <p:extLst>
      <p:ext uri="{BB962C8B-B14F-4D97-AF65-F5344CB8AC3E}">
        <p14:creationId xmlns="" xmlns:p14="http://schemas.microsoft.com/office/powerpoint/2010/main" val="243608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0-#ppt_w/2"/>
                                          </p:val>
                                        </p:tav>
                                        <p:tav tm="100000">
                                          <p:val>
                                            <p:strVal val="#ppt_x"/>
                                          </p:val>
                                        </p:tav>
                                      </p:tavLst>
                                    </p:anim>
                                    <p:anim calcmode="lin" valueType="num">
                                      <p:cBhvr additive="base">
                                        <p:cTn id="14"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250825" y="974194"/>
            <a:ext cx="8424863" cy="43858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fontAlgn="t">
              <a:lnSpc>
                <a:spcPct val="125000"/>
              </a:lnSpc>
            </a:pPr>
            <a:r>
              <a:rPr lang="en-US" b="1" dirty="0" smtClean="0"/>
              <a:t>The way to </a:t>
            </a:r>
            <a:r>
              <a:rPr lang="en-US" b="1" dirty="0" err="1" smtClean="0"/>
              <a:t>standardisation</a:t>
            </a:r>
            <a:endParaRPr lang="en-US" b="1" dirty="0" smtClean="0"/>
          </a:p>
        </p:txBody>
      </p:sp>
      <p:grpSp>
        <p:nvGrpSpPr>
          <p:cNvPr id="5" name="Group 3631"/>
          <p:cNvGrpSpPr>
            <a:grpSpLocks/>
          </p:cNvGrpSpPr>
          <p:nvPr/>
        </p:nvGrpSpPr>
        <p:grpSpPr bwMode="auto">
          <a:xfrm>
            <a:off x="1981200" y="1916261"/>
            <a:ext cx="863600" cy="504825"/>
            <a:chOff x="930" y="799"/>
            <a:chExt cx="544" cy="318"/>
          </a:xfrm>
        </p:grpSpPr>
        <p:sp>
          <p:nvSpPr>
            <p:cNvPr id="6" name="AutoShape 3629"/>
            <p:cNvSpPr>
              <a:spLocks noChangeArrowheads="1"/>
            </p:cNvSpPr>
            <p:nvPr/>
          </p:nvSpPr>
          <p:spPr bwMode="auto">
            <a:xfrm>
              <a:off x="930" y="799"/>
              <a:ext cx="544" cy="318"/>
            </a:xfrm>
            <a:prstGeom prst="flowChartAlternateProcess">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7" name="Text Box 3630"/>
            <p:cNvSpPr txBox="1">
              <a:spLocks noChangeArrowheads="1"/>
            </p:cNvSpPr>
            <p:nvPr/>
          </p:nvSpPr>
          <p:spPr bwMode="auto">
            <a:xfrm>
              <a:off x="930" y="898"/>
              <a:ext cx="544" cy="173"/>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Start</a:t>
              </a:r>
            </a:p>
          </p:txBody>
        </p:sp>
      </p:grpSp>
      <p:sp>
        <p:nvSpPr>
          <p:cNvPr id="8" name="Text Box 3633"/>
          <p:cNvSpPr txBox="1">
            <a:spLocks noChangeArrowheads="1"/>
          </p:cNvSpPr>
          <p:nvPr/>
        </p:nvSpPr>
        <p:spPr bwMode="auto">
          <a:xfrm>
            <a:off x="1042988" y="2817961"/>
            <a:ext cx="2736850" cy="466725"/>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Prepare draft DMRs for the message structure and codes/qualifiers</a:t>
            </a:r>
          </a:p>
        </p:txBody>
      </p:sp>
      <p:sp>
        <p:nvSpPr>
          <p:cNvPr id="9" name="Text Box 3635"/>
          <p:cNvSpPr txBox="1">
            <a:spLocks noChangeArrowheads="1"/>
          </p:cNvSpPr>
          <p:nvPr/>
        </p:nvSpPr>
        <p:spPr bwMode="auto">
          <a:xfrm>
            <a:off x="1042988" y="3643461"/>
            <a:ext cx="2736850" cy="284163"/>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Propose to SMDG Plenary </a:t>
            </a:r>
          </a:p>
        </p:txBody>
      </p:sp>
      <p:grpSp>
        <p:nvGrpSpPr>
          <p:cNvPr id="10" name="Group 3640"/>
          <p:cNvGrpSpPr>
            <a:grpSpLocks/>
          </p:cNvGrpSpPr>
          <p:nvPr/>
        </p:nvGrpSpPr>
        <p:grpSpPr bwMode="auto">
          <a:xfrm>
            <a:off x="1547813" y="4292749"/>
            <a:ext cx="1728787" cy="576262"/>
            <a:chOff x="975" y="2115"/>
            <a:chExt cx="1089" cy="363"/>
          </a:xfrm>
        </p:grpSpPr>
        <p:sp>
          <p:nvSpPr>
            <p:cNvPr id="11" name="AutoShape 3636"/>
            <p:cNvSpPr>
              <a:spLocks noChangeArrowheads="1"/>
            </p:cNvSpPr>
            <p:nvPr/>
          </p:nvSpPr>
          <p:spPr bwMode="auto">
            <a:xfrm>
              <a:off x="975" y="2115"/>
              <a:ext cx="1043" cy="363"/>
            </a:xfrm>
            <a:prstGeom prst="flowChartDecision">
              <a:avLst/>
            </a:prstGeom>
            <a:solidFill>
              <a:schemeClr val="accent1">
                <a:lumMod val="20000"/>
                <a:lumOff val="80000"/>
              </a:schemeClr>
            </a:solidFill>
            <a:ln w="9525" algn="ctr">
              <a:solidFill>
                <a:schemeClr val="tx1"/>
              </a:solidFill>
              <a:miter lim="800000"/>
              <a:headEnd/>
              <a:tailEnd/>
            </a:ln>
          </p:spPr>
          <p:txBody>
            <a:bodyPr wrap="none" anchor="ctr"/>
            <a:lstStyle/>
            <a:p>
              <a:pPr algn="ctr" eaLnBrk="1" hangingPunct="1"/>
              <a:endParaRPr lang="en-US" altLang="ja-JP"/>
            </a:p>
          </p:txBody>
        </p:sp>
        <p:sp>
          <p:nvSpPr>
            <p:cNvPr id="12" name="Text Box 3638"/>
            <p:cNvSpPr txBox="1">
              <a:spLocks noChangeArrowheads="1"/>
            </p:cNvSpPr>
            <p:nvPr/>
          </p:nvSpPr>
          <p:spPr bwMode="auto">
            <a:xfrm>
              <a:off x="975" y="2205"/>
              <a:ext cx="1089" cy="173"/>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dirty="0">
                  <a:latin typeface="Arial" charset="0"/>
                </a:rPr>
                <a:t>Assessed by SMDG  </a:t>
              </a:r>
            </a:p>
          </p:txBody>
        </p:sp>
      </p:grpSp>
      <p:sp>
        <p:nvSpPr>
          <p:cNvPr id="13" name="Text Box 3641"/>
          <p:cNvSpPr txBox="1">
            <a:spLocks noChangeArrowheads="1"/>
          </p:cNvSpPr>
          <p:nvPr/>
        </p:nvSpPr>
        <p:spPr bwMode="auto">
          <a:xfrm>
            <a:off x="1042988" y="5227786"/>
            <a:ext cx="2736850" cy="284163"/>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Propose to T&amp;L Domain Group </a:t>
            </a:r>
          </a:p>
        </p:txBody>
      </p:sp>
      <p:grpSp>
        <p:nvGrpSpPr>
          <p:cNvPr id="14" name="Group 3648"/>
          <p:cNvGrpSpPr>
            <a:grpSpLocks/>
          </p:cNvGrpSpPr>
          <p:nvPr/>
        </p:nvGrpSpPr>
        <p:grpSpPr bwMode="auto">
          <a:xfrm>
            <a:off x="1547813" y="5877074"/>
            <a:ext cx="1728787" cy="576262"/>
            <a:chOff x="975" y="3113"/>
            <a:chExt cx="1089" cy="363"/>
          </a:xfrm>
        </p:grpSpPr>
        <p:sp>
          <p:nvSpPr>
            <p:cNvPr id="15" name="AutoShape 3644"/>
            <p:cNvSpPr>
              <a:spLocks noChangeArrowheads="1"/>
            </p:cNvSpPr>
            <p:nvPr/>
          </p:nvSpPr>
          <p:spPr bwMode="auto">
            <a:xfrm>
              <a:off x="975" y="3113"/>
              <a:ext cx="1043" cy="363"/>
            </a:xfrm>
            <a:prstGeom prst="flowChartDecision">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16" name="Text Box 3645"/>
            <p:cNvSpPr txBox="1">
              <a:spLocks noChangeArrowheads="1"/>
            </p:cNvSpPr>
            <p:nvPr/>
          </p:nvSpPr>
          <p:spPr bwMode="auto">
            <a:xfrm>
              <a:off x="975" y="3158"/>
              <a:ext cx="1089" cy="291"/>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Assessed by T&amp;L Domain Group  </a:t>
              </a:r>
            </a:p>
          </p:txBody>
        </p:sp>
      </p:grpSp>
      <p:sp>
        <p:nvSpPr>
          <p:cNvPr id="17" name="Text Box 3649"/>
          <p:cNvSpPr txBox="1">
            <a:spLocks noChangeArrowheads="1"/>
          </p:cNvSpPr>
          <p:nvPr/>
        </p:nvSpPr>
        <p:spPr bwMode="auto">
          <a:xfrm>
            <a:off x="5364163" y="2060724"/>
            <a:ext cx="2736850" cy="552450"/>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Submit official DMRs to </a:t>
            </a:r>
          </a:p>
          <a:p>
            <a:pPr algn="ctr" eaLnBrk="1" hangingPunct="1">
              <a:spcBef>
                <a:spcPct val="50000"/>
              </a:spcBef>
            </a:pPr>
            <a:r>
              <a:rPr lang="en-US" altLang="ja-JP" sz="1200" b="0">
                <a:latin typeface="Arial" charset="0"/>
              </a:rPr>
              <a:t>UN/CEFACT Secretary</a:t>
            </a:r>
          </a:p>
        </p:txBody>
      </p:sp>
      <p:sp>
        <p:nvSpPr>
          <p:cNvPr id="18" name="Line 3654"/>
          <p:cNvSpPr>
            <a:spLocks noChangeShapeType="1"/>
          </p:cNvSpPr>
          <p:nvPr/>
        </p:nvSpPr>
        <p:spPr bwMode="auto">
          <a:xfrm>
            <a:off x="611188" y="4580086"/>
            <a:ext cx="0" cy="1584325"/>
          </a:xfrm>
          <a:prstGeom prst="line">
            <a:avLst/>
          </a:prstGeom>
          <a:noFill/>
          <a:ln w="9525">
            <a:solidFill>
              <a:schemeClr val="tx1"/>
            </a:solidFill>
            <a:round/>
            <a:headEnd/>
            <a:tailEnd/>
          </a:ln>
        </p:spPr>
        <p:txBody>
          <a:bodyPr/>
          <a:lstStyle/>
          <a:p>
            <a:endParaRPr lang="en-US"/>
          </a:p>
        </p:txBody>
      </p:sp>
      <p:sp>
        <p:nvSpPr>
          <p:cNvPr id="19" name="AutoShape 3666"/>
          <p:cNvSpPr>
            <a:spLocks noChangeArrowheads="1"/>
          </p:cNvSpPr>
          <p:nvPr/>
        </p:nvSpPr>
        <p:spPr bwMode="auto">
          <a:xfrm>
            <a:off x="5070475" y="3457724"/>
            <a:ext cx="3355975" cy="1252537"/>
          </a:xfrm>
          <a:prstGeom prst="flowChartDecision">
            <a:avLst/>
          </a:prstGeom>
          <a:solidFill>
            <a:srgbClr val="FFFF66"/>
          </a:solidFill>
          <a:ln w="9525" algn="ctr">
            <a:solidFill>
              <a:schemeClr val="tx1"/>
            </a:solidFill>
            <a:miter lim="800000"/>
            <a:headEnd/>
            <a:tailEnd/>
          </a:ln>
        </p:spPr>
        <p:txBody>
          <a:bodyPr wrap="none" anchor="ctr"/>
          <a:lstStyle/>
          <a:p>
            <a:pPr algn="ctr" eaLnBrk="1" hangingPunct="1"/>
            <a:endParaRPr lang="en-US" altLang="ja-JP"/>
          </a:p>
        </p:txBody>
      </p:sp>
      <p:sp>
        <p:nvSpPr>
          <p:cNvPr id="20" name="Text Box 3670"/>
          <p:cNvSpPr txBox="1">
            <a:spLocks noChangeArrowheads="1"/>
          </p:cNvSpPr>
          <p:nvPr/>
        </p:nvSpPr>
        <p:spPr bwMode="auto">
          <a:xfrm>
            <a:off x="4572000" y="4724549"/>
            <a:ext cx="1871663" cy="284162"/>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Added into the UNTDID </a:t>
            </a:r>
          </a:p>
        </p:txBody>
      </p:sp>
      <p:grpSp>
        <p:nvGrpSpPr>
          <p:cNvPr id="21" name="グループ化 77"/>
          <p:cNvGrpSpPr>
            <a:grpSpLocks/>
          </p:cNvGrpSpPr>
          <p:nvPr/>
        </p:nvGrpSpPr>
        <p:grpSpPr bwMode="auto">
          <a:xfrm>
            <a:off x="6089650" y="5732611"/>
            <a:ext cx="863600" cy="504825"/>
            <a:chOff x="6157639" y="5371852"/>
            <a:chExt cx="863600" cy="504825"/>
          </a:xfrm>
        </p:grpSpPr>
        <p:sp>
          <p:nvSpPr>
            <p:cNvPr id="22" name="AutoShape 3672"/>
            <p:cNvSpPr>
              <a:spLocks noChangeArrowheads="1"/>
            </p:cNvSpPr>
            <p:nvPr/>
          </p:nvSpPr>
          <p:spPr bwMode="auto">
            <a:xfrm>
              <a:off x="6157639" y="5371852"/>
              <a:ext cx="863600" cy="504825"/>
            </a:xfrm>
            <a:prstGeom prst="flowChartAlternateProcess">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23" name="Text Box 3673"/>
            <p:cNvSpPr txBox="1">
              <a:spLocks noChangeArrowheads="1"/>
            </p:cNvSpPr>
            <p:nvPr/>
          </p:nvSpPr>
          <p:spPr bwMode="auto">
            <a:xfrm>
              <a:off x="6202803" y="5502121"/>
              <a:ext cx="790575"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End</a:t>
              </a:r>
            </a:p>
          </p:txBody>
        </p:sp>
      </p:grpSp>
      <p:sp>
        <p:nvSpPr>
          <p:cNvPr id="24" name="Line 3675"/>
          <p:cNvSpPr>
            <a:spLocks noChangeShapeType="1"/>
          </p:cNvSpPr>
          <p:nvPr/>
        </p:nvSpPr>
        <p:spPr bwMode="auto">
          <a:xfrm>
            <a:off x="6515100" y="5370661"/>
            <a:ext cx="0" cy="360363"/>
          </a:xfrm>
          <a:prstGeom prst="line">
            <a:avLst/>
          </a:prstGeom>
          <a:noFill/>
          <a:ln w="9525">
            <a:solidFill>
              <a:schemeClr val="tx1"/>
            </a:solidFill>
            <a:round/>
            <a:headEnd/>
            <a:tailEnd type="triangle" w="med" len="med"/>
          </a:ln>
        </p:spPr>
        <p:txBody>
          <a:bodyPr/>
          <a:lstStyle/>
          <a:p>
            <a:endParaRPr lang="en-US"/>
          </a:p>
        </p:txBody>
      </p:sp>
      <p:sp>
        <p:nvSpPr>
          <p:cNvPr id="25" name="Line 3679"/>
          <p:cNvSpPr>
            <a:spLocks noChangeShapeType="1"/>
          </p:cNvSpPr>
          <p:nvPr/>
        </p:nvSpPr>
        <p:spPr bwMode="auto">
          <a:xfrm flipV="1">
            <a:off x="4356100" y="2348061"/>
            <a:ext cx="1008063" cy="0"/>
          </a:xfrm>
          <a:prstGeom prst="line">
            <a:avLst/>
          </a:prstGeom>
          <a:noFill/>
          <a:ln w="9525">
            <a:solidFill>
              <a:schemeClr val="tx1"/>
            </a:solidFill>
            <a:round/>
            <a:headEnd/>
            <a:tailEnd type="triangle" w="med" len="med"/>
          </a:ln>
        </p:spPr>
        <p:txBody>
          <a:bodyPr/>
          <a:lstStyle/>
          <a:p>
            <a:endParaRPr lang="en-US"/>
          </a:p>
        </p:txBody>
      </p:sp>
      <p:sp>
        <p:nvSpPr>
          <p:cNvPr id="26" name="Text Box 3681"/>
          <p:cNvSpPr txBox="1">
            <a:spLocks noChangeArrowheads="1"/>
          </p:cNvSpPr>
          <p:nvPr/>
        </p:nvSpPr>
        <p:spPr bwMode="auto">
          <a:xfrm>
            <a:off x="539750" y="4376886"/>
            <a:ext cx="1150938"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27" name="Text Box 3682"/>
          <p:cNvSpPr txBox="1">
            <a:spLocks noChangeArrowheads="1"/>
          </p:cNvSpPr>
          <p:nvPr/>
        </p:nvSpPr>
        <p:spPr bwMode="auto">
          <a:xfrm>
            <a:off x="3205163" y="5889774"/>
            <a:ext cx="1150937" cy="274637"/>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28" name="Text Box 3683"/>
          <p:cNvSpPr txBox="1">
            <a:spLocks noChangeArrowheads="1"/>
          </p:cNvSpPr>
          <p:nvPr/>
        </p:nvSpPr>
        <p:spPr bwMode="auto">
          <a:xfrm>
            <a:off x="539750" y="5948511"/>
            <a:ext cx="1150938"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29" name="Text Box 3690"/>
          <p:cNvSpPr txBox="1">
            <a:spLocks noChangeArrowheads="1"/>
          </p:cNvSpPr>
          <p:nvPr/>
        </p:nvSpPr>
        <p:spPr bwMode="auto">
          <a:xfrm>
            <a:off x="7524750" y="5026174"/>
            <a:ext cx="1150938" cy="274637"/>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30" name="Text Box 3691"/>
          <p:cNvSpPr txBox="1">
            <a:spLocks noChangeArrowheads="1"/>
          </p:cNvSpPr>
          <p:nvPr/>
        </p:nvSpPr>
        <p:spPr bwMode="auto">
          <a:xfrm>
            <a:off x="5221288" y="5011886"/>
            <a:ext cx="1150937"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31" name="Line 3651"/>
          <p:cNvSpPr>
            <a:spLocks noChangeShapeType="1"/>
          </p:cNvSpPr>
          <p:nvPr/>
        </p:nvSpPr>
        <p:spPr bwMode="auto">
          <a:xfrm flipV="1">
            <a:off x="611188" y="3068786"/>
            <a:ext cx="0" cy="1511300"/>
          </a:xfrm>
          <a:prstGeom prst="line">
            <a:avLst/>
          </a:prstGeom>
          <a:noFill/>
          <a:ln w="9525">
            <a:solidFill>
              <a:schemeClr val="tx1"/>
            </a:solidFill>
            <a:round/>
            <a:headEnd/>
            <a:tailEnd/>
          </a:ln>
        </p:spPr>
        <p:txBody>
          <a:bodyPr/>
          <a:lstStyle/>
          <a:p>
            <a:endParaRPr lang="en-US"/>
          </a:p>
        </p:txBody>
      </p:sp>
      <p:sp>
        <p:nvSpPr>
          <p:cNvPr id="32" name="Line 3652"/>
          <p:cNvSpPr>
            <a:spLocks noChangeShapeType="1"/>
          </p:cNvSpPr>
          <p:nvPr/>
        </p:nvSpPr>
        <p:spPr bwMode="auto">
          <a:xfrm>
            <a:off x="611188" y="3068786"/>
            <a:ext cx="431800" cy="0"/>
          </a:xfrm>
          <a:prstGeom prst="line">
            <a:avLst/>
          </a:prstGeom>
          <a:noFill/>
          <a:ln w="9525">
            <a:solidFill>
              <a:schemeClr val="tx1"/>
            </a:solidFill>
            <a:round/>
            <a:headEnd/>
            <a:tailEnd type="arrow" w="med" len="med"/>
          </a:ln>
        </p:spPr>
        <p:txBody>
          <a:bodyPr/>
          <a:lstStyle/>
          <a:p>
            <a:endParaRPr lang="en-US"/>
          </a:p>
        </p:txBody>
      </p:sp>
      <p:sp>
        <p:nvSpPr>
          <p:cNvPr id="33" name="Line 3677"/>
          <p:cNvSpPr>
            <a:spLocks noChangeShapeType="1"/>
          </p:cNvSpPr>
          <p:nvPr/>
        </p:nvSpPr>
        <p:spPr bwMode="auto">
          <a:xfrm rot="5400000">
            <a:off x="3779838" y="5588148"/>
            <a:ext cx="0" cy="1152525"/>
          </a:xfrm>
          <a:prstGeom prst="line">
            <a:avLst/>
          </a:prstGeom>
          <a:noFill/>
          <a:ln w="9525">
            <a:solidFill>
              <a:schemeClr val="tx1"/>
            </a:solidFill>
            <a:round/>
            <a:headEnd/>
            <a:tailEnd/>
          </a:ln>
        </p:spPr>
        <p:txBody>
          <a:bodyPr/>
          <a:lstStyle/>
          <a:p>
            <a:endParaRPr lang="en-US"/>
          </a:p>
        </p:txBody>
      </p:sp>
      <p:sp>
        <p:nvSpPr>
          <p:cNvPr id="34" name="Line 3678"/>
          <p:cNvSpPr>
            <a:spLocks noChangeShapeType="1"/>
          </p:cNvSpPr>
          <p:nvPr/>
        </p:nvSpPr>
        <p:spPr bwMode="auto">
          <a:xfrm flipV="1">
            <a:off x="4356100" y="2360761"/>
            <a:ext cx="1588" cy="3803650"/>
          </a:xfrm>
          <a:prstGeom prst="line">
            <a:avLst/>
          </a:prstGeom>
          <a:noFill/>
          <a:ln w="9525">
            <a:solidFill>
              <a:schemeClr val="tx1"/>
            </a:solidFill>
            <a:round/>
            <a:headEnd/>
            <a:tailEnd/>
          </a:ln>
        </p:spPr>
        <p:txBody>
          <a:bodyPr/>
          <a:lstStyle/>
          <a:p>
            <a:endParaRPr lang="en-US"/>
          </a:p>
        </p:txBody>
      </p:sp>
      <p:sp>
        <p:nvSpPr>
          <p:cNvPr id="35" name="Line 3677"/>
          <p:cNvSpPr>
            <a:spLocks noChangeShapeType="1"/>
          </p:cNvSpPr>
          <p:nvPr/>
        </p:nvSpPr>
        <p:spPr bwMode="auto">
          <a:xfrm rot="5400000">
            <a:off x="3779838" y="5588148"/>
            <a:ext cx="0" cy="1152525"/>
          </a:xfrm>
          <a:prstGeom prst="line">
            <a:avLst/>
          </a:prstGeom>
          <a:noFill/>
          <a:ln w="9525">
            <a:solidFill>
              <a:schemeClr val="tx1"/>
            </a:solidFill>
            <a:round/>
            <a:headEnd/>
            <a:tailEnd/>
          </a:ln>
        </p:spPr>
        <p:txBody>
          <a:bodyPr/>
          <a:lstStyle/>
          <a:p>
            <a:endParaRPr lang="en-US"/>
          </a:p>
        </p:txBody>
      </p:sp>
      <p:sp>
        <p:nvSpPr>
          <p:cNvPr id="36" name="Text Box 3687"/>
          <p:cNvSpPr txBox="1">
            <a:spLocks noChangeArrowheads="1"/>
          </p:cNvSpPr>
          <p:nvPr/>
        </p:nvSpPr>
        <p:spPr bwMode="auto">
          <a:xfrm>
            <a:off x="6804025" y="4724549"/>
            <a:ext cx="2232025" cy="284162"/>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Not added into the UNTDID </a:t>
            </a:r>
          </a:p>
        </p:txBody>
      </p:sp>
      <p:sp>
        <p:nvSpPr>
          <p:cNvPr id="37" name="Line 3692"/>
          <p:cNvSpPr>
            <a:spLocks noChangeShapeType="1"/>
          </p:cNvSpPr>
          <p:nvPr/>
        </p:nvSpPr>
        <p:spPr bwMode="auto">
          <a:xfrm flipH="1">
            <a:off x="5364163" y="5372249"/>
            <a:ext cx="1152525" cy="0"/>
          </a:xfrm>
          <a:prstGeom prst="line">
            <a:avLst/>
          </a:prstGeom>
          <a:noFill/>
          <a:ln w="9525">
            <a:solidFill>
              <a:schemeClr val="tx1"/>
            </a:solidFill>
            <a:round/>
            <a:headEnd/>
            <a:tailEnd/>
          </a:ln>
        </p:spPr>
        <p:txBody>
          <a:bodyPr/>
          <a:lstStyle/>
          <a:p>
            <a:endParaRPr lang="en-US"/>
          </a:p>
        </p:txBody>
      </p:sp>
      <p:sp>
        <p:nvSpPr>
          <p:cNvPr id="38" name="Line 3693"/>
          <p:cNvSpPr>
            <a:spLocks noChangeShapeType="1"/>
          </p:cNvSpPr>
          <p:nvPr/>
        </p:nvSpPr>
        <p:spPr bwMode="auto">
          <a:xfrm flipH="1">
            <a:off x="6516688" y="5372249"/>
            <a:ext cx="1152525" cy="0"/>
          </a:xfrm>
          <a:prstGeom prst="line">
            <a:avLst/>
          </a:prstGeom>
          <a:noFill/>
          <a:ln w="9525">
            <a:solidFill>
              <a:schemeClr val="tx1"/>
            </a:solidFill>
            <a:round/>
            <a:headEnd/>
            <a:tailEnd/>
          </a:ln>
        </p:spPr>
        <p:txBody>
          <a:bodyPr/>
          <a:lstStyle/>
          <a:p>
            <a:endParaRPr lang="en-US"/>
          </a:p>
        </p:txBody>
      </p:sp>
      <p:sp>
        <p:nvSpPr>
          <p:cNvPr id="39" name="Line 3694"/>
          <p:cNvSpPr>
            <a:spLocks noChangeShapeType="1"/>
          </p:cNvSpPr>
          <p:nvPr/>
        </p:nvSpPr>
        <p:spPr bwMode="auto">
          <a:xfrm>
            <a:off x="5364163" y="5011886"/>
            <a:ext cx="0" cy="360363"/>
          </a:xfrm>
          <a:prstGeom prst="line">
            <a:avLst/>
          </a:prstGeom>
          <a:noFill/>
          <a:ln w="9525">
            <a:solidFill>
              <a:schemeClr val="tx1"/>
            </a:solidFill>
            <a:round/>
            <a:headEnd/>
            <a:tailEnd/>
          </a:ln>
        </p:spPr>
        <p:txBody>
          <a:bodyPr/>
          <a:lstStyle/>
          <a:p>
            <a:endParaRPr lang="en-US"/>
          </a:p>
        </p:txBody>
      </p:sp>
      <p:sp>
        <p:nvSpPr>
          <p:cNvPr id="40" name="Line 3668"/>
          <p:cNvSpPr>
            <a:spLocks noChangeShapeType="1"/>
          </p:cNvSpPr>
          <p:nvPr/>
        </p:nvSpPr>
        <p:spPr bwMode="auto">
          <a:xfrm>
            <a:off x="6732588" y="2613174"/>
            <a:ext cx="0" cy="847725"/>
          </a:xfrm>
          <a:prstGeom prst="line">
            <a:avLst/>
          </a:prstGeom>
          <a:noFill/>
          <a:ln w="9525">
            <a:solidFill>
              <a:schemeClr val="tx1"/>
            </a:solidFill>
            <a:round/>
            <a:headEnd/>
            <a:tailEnd type="triangle" w="med" len="med"/>
          </a:ln>
        </p:spPr>
        <p:txBody>
          <a:bodyPr/>
          <a:lstStyle/>
          <a:p>
            <a:endParaRPr lang="en-US"/>
          </a:p>
        </p:txBody>
      </p:sp>
      <p:sp>
        <p:nvSpPr>
          <p:cNvPr id="41" name="Line 3695"/>
          <p:cNvSpPr>
            <a:spLocks noChangeShapeType="1"/>
          </p:cNvSpPr>
          <p:nvPr/>
        </p:nvSpPr>
        <p:spPr bwMode="auto">
          <a:xfrm>
            <a:off x="7667625" y="5011886"/>
            <a:ext cx="0" cy="360363"/>
          </a:xfrm>
          <a:prstGeom prst="line">
            <a:avLst/>
          </a:prstGeom>
          <a:noFill/>
          <a:ln w="9525">
            <a:solidFill>
              <a:schemeClr val="tx1"/>
            </a:solidFill>
            <a:round/>
            <a:headEnd/>
            <a:tailEnd/>
          </a:ln>
        </p:spPr>
        <p:txBody>
          <a:bodyPr/>
          <a:lstStyle/>
          <a:p>
            <a:endParaRPr lang="en-US"/>
          </a:p>
        </p:txBody>
      </p:sp>
      <p:sp>
        <p:nvSpPr>
          <p:cNvPr id="42" name="Line 3688"/>
          <p:cNvSpPr>
            <a:spLocks noChangeShapeType="1"/>
          </p:cNvSpPr>
          <p:nvPr/>
        </p:nvSpPr>
        <p:spPr bwMode="auto">
          <a:xfrm flipH="1">
            <a:off x="8891588" y="4076849"/>
            <a:ext cx="0" cy="647700"/>
          </a:xfrm>
          <a:prstGeom prst="line">
            <a:avLst/>
          </a:prstGeom>
          <a:noFill/>
          <a:ln w="9525">
            <a:solidFill>
              <a:schemeClr val="tx1"/>
            </a:solidFill>
            <a:round/>
            <a:headEnd/>
            <a:tailEnd type="triangle" w="med" len="med"/>
          </a:ln>
        </p:spPr>
        <p:txBody>
          <a:bodyPr/>
          <a:lstStyle/>
          <a:p>
            <a:endParaRPr lang="en-US"/>
          </a:p>
        </p:txBody>
      </p:sp>
      <p:sp>
        <p:nvSpPr>
          <p:cNvPr id="43" name="Line 3689"/>
          <p:cNvSpPr>
            <a:spLocks noChangeShapeType="1"/>
          </p:cNvSpPr>
          <p:nvPr/>
        </p:nvSpPr>
        <p:spPr bwMode="auto">
          <a:xfrm>
            <a:off x="8426450" y="4076849"/>
            <a:ext cx="465138" cy="0"/>
          </a:xfrm>
          <a:prstGeom prst="line">
            <a:avLst/>
          </a:prstGeom>
          <a:noFill/>
          <a:ln w="9525">
            <a:solidFill>
              <a:schemeClr val="tx1"/>
            </a:solidFill>
            <a:round/>
            <a:headEnd/>
            <a:tailEnd/>
          </a:ln>
        </p:spPr>
        <p:txBody>
          <a:bodyPr/>
          <a:lstStyle/>
          <a:p>
            <a:endParaRPr lang="en-US"/>
          </a:p>
        </p:txBody>
      </p:sp>
      <p:sp>
        <p:nvSpPr>
          <p:cNvPr id="44" name="Line 3669"/>
          <p:cNvSpPr>
            <a:spLocks noChangeShapeType="1"/>
          </p:cNvSpPr>
          <p:nvPr/>
        </p:nvSpPr>
        <p:spPr bwMode="auto">
          <a:xfrm>
            <a:off x="4716463" y="4076849"/>
            <a:ext cx="0" cy="647700"/>
          </a:xfrm>
          <a:prstGeom prst="line">
            <a:avLst/>
          </a:prstGeom>
          <a:noFill/>
          <a:ln w="9525">
            <a:solidFill>
              <a:schemeClr val="tx1"/>
            </a:solidFill>
            <a:round/>
            <a:headEnd/>
            <a:tailEnd type="triangle" w="med" len="med"/>
          </a:ln>
        </p:spPr>
        <p:txBody>
          <a:bodyPr/>
          <a:lstStyle/>
          <a:p>
            <a:endParaRPr lang="en-US"/>
          </a:p>
        </p:txBody>
      </p:sp>
      <p:sp>
        <p:nvSpPr>
          <p:cNvPr id="45" name="Line 3686"/>
          <p:cNvSpPr>
            <a:spLocks noChangeShapeType="1"/>
          </p:cNvSpPr>
          <p:nvPr/>
        </p:nvSpPr>
        <p:spPr bwMode="auto">
          <a:xfrm flipH="1">
            <a:off x="4716463" y="4076849"/>
            <a:ext cx="393700" cy="0"/>
          </a:xfrm>
          <a:prstGeom prst="line">
            <a:avLst/>
          </a:prstGeom>
          <a:noFill/>
          <a:ln w="9525">
            <a:solidFill>
              <a:schemeClr val="tx1"/>
            </a:solidFill>
            <a:round/>
            <a:headEnd/>
            <a:tailEnd/>
          </a:ln>
        </p:spPr>
        <p:txBody>
          <a:bodyPr/>
          <a:lstStyle/>
          <a:p>
            <a:endParaRPr lang="en-US"/>
          </a:p>
        </p:txBody>
      </p:sp>
      <p:sp>
        <p:nvSpPr>
          <p:cNvPr id="46" name="Line 3653"/>
          <p:cNvSpPr>
            <a:spLocks noChangeShapeType="1"/>
          </p:cNvSpPr>
          <p:nvPr/>
        </p:nvSpPr>
        <p:spPr bwMode="auto">
          <a:xfrm flipH="1">
            <a:off x="611188" y="6164411"/>
            <a:ext cx="936625" cy="0"/>
          </a:xfrm>
          <a:prstGeom prst="line">
            <a:avLst/>
          </a:prstGeom>
          <a:noFill/>
          <a:ln w="9525">
            <a:solidFill>
              <a:schemeClr val="tx1"/>
            </a:solidFill>
            <a:round/>
            <a:headEnd/>
            <a:tailEnd/>
          </a:ln>
        </p:spPr>
        <p:txBody>
          <a:bodyPr/>
          <a:lstStyle/>
          <a:p>
            <a:endParaRPr lang="en-US"/>
          </a:p>
        </p:txBody>
      </p:sp>
      <p:sp>
        <p:nvSpPr>
          <p:cNvPr id="47" name="Line 3634"/>
          <p:cNvSpPr>
            <a:spLocks noChangeShapeType="1"/>
          </p:cNvSpPr>
          <p:nvPr/>
        </p:nvSpPr>
        <p:spPr bwMode="auto">
          <a:xfrm>
            <a:off x="2411413" y="3284686"/>
            <a:ext cx="0" cy="360363"/>
          </a:xfrm>
          <a:prstGeom prst="line">
            <a:avLst/>
          </a:prstGeom>
          <a:noFill/>
          <a:ln w="9525">
            <a:solidFill>
              <a:schemeClr val="tx1"/>
            </a:solidFill>
            <a:round/>
            <a:headEnd/>
            <a:tailEnd type="triangle" w="med" len="med"/>
          </a:ln>
        </p:spPr>
        <p:txBody>
          <a:bodyPr/>
          <a:lstStyle/>
          <a:p>
            <a:endParaRPr lang="en-US"/>
          </a:p>
        </p:txBody>
      </p:sp>
      <p:sp>
        <p:nvSpPr>
          <p:cNvPr id="48" name="Line 3639"/>
          <p:cNvSpPr>
            <a:spLocks noChangeShapeType="1"/>
          </p:cNvSpPr>
          <p:nvPr/>
        </p:nvSpPr>
        <p:spPr bwMode="auto">
          <a:xfrm>
            <a:off x="2411413" y="3932386"/>
            <a:ext cx="0" cy="360363"/>
          </a:xfrm>
          <a:prstGeom prst="line">
            <a:avLst/>
          </a:prstGeom>
          <a:noFill/>
          <a:ln w="9525">
            <a:solidFill>
              <a:schemeClr val="tx1"/>
            </a:solidFill>
            <a:round/>
            <a:headEnd/>
            <a:tailEnd type="triangle" w="med" len="med"/>
          </a:ln>
        </p:spPr>
        <p:txBody>
          <a:bodyPr/>
          <a:lstStyle/>
          <a:p>
            <a:endParaRPr lang="en-US"/>
          </a:p>
        </p:txBody>
      </p:sp>
      <p:sp>
        <p:nvSpPr>
          <p:cNvPr id="49" name="Text Box 3680"/>
          <p:cNvSpPr txBox="1">
            <a:spLocks noChangeArrowheads="1"/>
          </p:cNvSpPr>
          <p:nvPr/>
        </p:nvSpPr>
        <p:spPr bwMode="auto">
          <a:xfrm>
            <a:off x="2411413" y="4881711"/>
            <a:ext cx="1150937"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50" name="Line 3642"/>
          <p:cNvSpPr>
            <a:spLocks noChangeShapeType="1"/>
          </p:cNvSpPr>
          <p:nvPr/>
        </p:nvSpPr>
        <p:spPr bwMode="auto">
          <a:xfrm>
            <a:off x="2411413" y="4867424"/>
            <a:ext cx="0" cy="360362"/>
          </a:xfrm>
          <a:prstGeom prst="line">
            <a:avLst/>
          </a:prstGeom>
          <a:noFill/>
          <a:ln w="9525">
            <a:solidFill>
              <a:schemeClr val="tx1"/>
            </a:solidFill>
            <a:round/>
            <a:headEnd/>
            <a:tailEnd type="triangle" w="med" len="med"/>
          </a:ln>
        </p:spPr>
        <p:txBody>
          <a:bodyPr/>
          <a:lstStyle/>
          <a:p>
            <a:endParaRPr lang="en-US"/>
          </a:p>
        </p:txBody>
      </p:sp>
      <p:sp>
        <p:nvSpPr>
          <p:cNvPr id="51" name="Line 3647"/>
          <p:cNvSpPr>
            <a:spLocks noChangeShapeType="1"/>
          </p:cNvSpPr>
          <p:nvPr/>
        </p:nvSpPr>
        <p:spPr bwMode="auto">
          <a:xfrm>
            <a:off x="2411413" y="5516711"/>
            <a:ext cx="0" cy="360363"/>
          </a:xfrm>
          <a:prstGeom prst="line">
            <a:avLst/>
          </a:prstGeom>
          <a:noFill/>
          <a:ln w="9525">
            <a:solidFill>
              <a:schemeClr val="tx1"/>
            </a:solidFill>
            <a:round/>
            <a:headEnd/>
            <a:tailEnd type="triangle" w="med" len="med"/>
          </a:ln>
        </p:spPr>
        <p:txBody>
          <a:bodyPr/>
          <a:lstStyle/>
          <a:p>
            <a:endParaRPr lang="en-US"/>
          </a:p>
        </p:txBody>
      </p:sp>
      <p:sp>
        <p:nvSpPr>
          <p:cNvPr id="52" name="Line 3632"/>
          <p:cNvSpPr>
            <a:spLocks noChangeShapeType="1"/>
          </p:cNvSpPr>
          <p:nvPr/>
        </p:nvSpPr>
        <p:spPr bwMode="auto">
          <a:xfrm>
            <a:off x="2411413" y="2419499"/>
            <a:ext cx="0" cy="360362"/>
          </a:xfrm>
          <a:prstGeom prst="line">
            <a:avLst/>
          </a:prstGeom>
          <a:noFill/>
          <a:ln w="9525">
            <a:solidFill>
              <a:schemeClr val="tx1"/>
            </a:solidFill>
            <a:round/>
            <a:headEnd/>
            <a:tailEnd type="triangle" w="med" len="med"/>
          </a:ln>
        </p:spPr>
        <p:txBody>
          <a:bodyPr/>
          <a:lstStyle/>
          <a:p>
            <a:endParaRPr lang="en-US"/>
          </a:p>
        </p:txBody>
      </p:sp>
      <p:sp>
        <p:nvSpPr>
          <p:cNvPr id="53" name="Line 3650"/>
          <p:cNvSpPr>
            <a:spLocks noChangeShapeType="1"/>
          </p:cNvSpPr>
          <p:nvPr/>
        </p:nvSpPr>
        <p:spPr bwMode="auto">
          <a:xfrm flipH="1">
            <a:off x="611188" y="4580086"/>
            <a:ext cx="936625" cy="0"/>
          </a:xfrm>
          <a:prstGeom prst="line">
            <a:avLst/>
          </a:prstGeom>
          <a:noFill/>
          <a:ln w="9525">
            <a:solidFill>
              <a:schemeClr val="tx1"/>
            </a:solidFill>
            <a:round/>
            <a:headEnd/>
            <a:tailEnd/>
          </a:ln>
        </p:spPr>
        <p:txBody>
          <a:bodyPr/>
          <a:lstStyle/>
          <a:p>
            <a:endParaRPr lang="en-US"/>
          </a:p>
        </p:txBody>
      </p:sp>
      <p:grpSp>
        <p:nvGrpSpPr>
          <p:cNvPr id="54" name="グループ化 79"/>
          <p:cNvGrpSpPr>
            <a:grpSpLocks/>
          </p:cNvGrpSpPr>
          <p:nvPr/>
        </p:nvGrpSpPr>
        <p:grpSpPr bwMode="auto">
          <a:xfrm>
            <a:off x="5062538" y="3635524"/>
            <a:ext cx="3421062" cy="830262"/>
            <a:chOff x="5062609" y="2700246"/>
            <a:chExt cx="3421756" cy="830452"/>
          </a:xfrm>
        </p:grpSpPr>
        <p:sp>
          <p:nvSpPr>
            <p:cNvPr id="55" name="Text Box 3667"/>
            <p:cNvSpPr txBox="1">
              <a:spLocks noChangeArrowheads="1"/>
            </p:cNvSpPr>
            <p:nvPr/>
          </p:nvSpPr>
          <p:spPr bwMode="auto">
            <a:xfrm>
              <a:off x="5062609" y="2700246"/>
              <a:ext cx="3421756" cy="276999"/>
            </a:xfrm>
            <a:prstGeom prst="rect">
              <a:avLst/>
            </a:prstGeom>
            <a:noFill/>
            <a:ln w="9525" algn="ctr">
              <a:noFill/>
              <a:miter lim="800000"/>
              <a:headEnd/>
              <a:tailEnd/>
            </a:ln>
          </p:spPr>
          <p:txBody>
            <a:bodyPr>
              <a:spAutoFit/>
            </a:bodyPr>
            <a:lstStyle/>
            <a:p>
              <a:pPr eaLnBrk="1" hangingPunct="1">
                <a:spcBef>
                  <a:spcPct val="50000"/>
                </a:spcBef>
              </a:pPr>
              <a:r>
                <a:rPr lang="en-US" altLang="ja-JP" sz="1200" b="0">
                  <a:latin typeface="Arial" charset="0"/>
                </a:rPr>
                <a:t>Assessed by Methodology &amp; Technology PDA </a:t>
              </a:r>
            </a:p>
          </p:txBody>
        </p:sp>
        <p:sp>
          <p:nvSpPr>
            <p:cNvPr id="56" name="Text Box 3667"/>
            <p:cNvSpPr txBox="1">
              <a:spLocks noChangeArrowheads="1"/>
            </p:cNvSpPr>
            <p:nvPr/>
          </p:nvSpPr>
          <p:spPr bwMode="auto">
            <a:xfrm>
              <a:off x="5251739" y="3015172"/>
              <a:ext cx="3060081" cy="515526"/>
            </a:xfrm>
            <a:prstGeom prst="rect">
              <a:avLst/>
            </a:prstGeom>
            <a:noFill/>
            <a:ln w="9525" algn="ctr">
              <a:noFill/>
              <a:miter lim="800000"/>
              <a:headEnd/>
              <a:tailEnd/>
            </a:ln>
          </p:spPr>
          <p:txBody>
            <a:bodyPr>
              <a:spAutoFit/>
            </a:bodyPr>
            <a:lstStyle/>
            <a:p>
              <a:pPr marL="171450" indent="-171450" eaLnBrk="1" hangingPunct="1">
                <a:spcBef>
                  <a:spcPct val="50000"/>
                </a:spcBef>
                <a:buFontTx/>
                <a:buChar char="•"/>
              </a:pPr>
              <a:r>
                <a:rPr lang="en-US" altLang="ja-JP" sz="1100" b="0">
                  <a:latin typeface="Arial" charset="0"/>
                </a:rPr>
                <a:t>EDIFACT: Syntax Focal Point</a:t>
              </a:r>
            </a:p>
            <a:p>
              <a:pPr marL="171450" indent="-171450" eaLnBrk="1" hangingPunct="1">
                <a:spcBef>
                  <a:spcPct val="50000"/>
                </a:spcBef>
                <a:buFontTx/>
                <a:buChar char="•"/>
              </a:pPr>
              <a:r>
                <a:rPr lang="en-US" altLang="ja-JP" sz="1100" b="0">
                  <a:latin typeface="Arial" charset="0"/>
                </a:rPr>
                <a:t>ebXML: Library Maintenance Focal Point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510</Words>
  <Application>Microsoft Office PowerPoint</Application>
  <PresentationFormat>On-screen Show (4:3)</PresentationFormat>
  <Paragraphs>156</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Hapag-Lloyd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SMDG</dc:title>
  <dc:creator>Michael Schröder</dc:creator>
  <cp:lastModifiedBy>Michael Schröder</cp:lastModifiedBy>
  <cp:revision>33</cp:revision>
  <dcterms:created xsi:type="dcterms:W3CDTF">2015-03-11T10:21:35Z</dcterms:created>
  <dcterms:modified xsi:type="dcterms:W3CDTF">2015-11-04T09:38:11Z</dcterms:modified>
</cp:coreProperties>
</file>