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347" r:id="rId3"/>
    <p:sldId id="278" r:id="rId4"/>
    <p:sldId id="319" r:id="rId5"/>
    <p:sldId id="327" r:id="rId6"/>
    <p:sldId id="328" r:id="rId7"/>
    <p:sldId id="329" r:id="rId8"/>
    <p:sldId id="330" r:id="rId9"/>
    <p:sldId id="331" r:id="rId10"/>
    <p:sldId id="332" r:id="rId11"/>
    <p:sldId id="333" r:id="rId12"/>
    <p:sldId id="313" r:id="rId13"/>
    <p:sldId id="309" r:id="rId14"/>
    <p:sldId id="318" r:id="rId15"/>
    <p:sldId id="315" r:id="rId16"/>
    <p:sldId id="334" r:id="rId17"/>
    <p:sldId id="321" r:id="rId18"/>
    <p:sldId id="307" r:id="rId19"/>
    <p:sldId id="346" r:id="rId20"/>
    <p:sldId id="336" r:id="rId21"/>
    <p:sldId id="335" r:id="rId22"/>
    <p:sldId id="337" r:id="rId23"/>
    <p:sldId id="338" r:id="rId24"/>
    <p:sldId id="339" r:id="rId25"/>
    <p:sldId id="340" r:id="rId26"/>
    <p:sldId id="341" r:id="rId27"/>
    <p:sldId id="342" r:id="rId28"/>
    <p:sldId id="343" r:id="rId29"/>
    <p:sldId id="344" r:id="rId30"/>
    <p:sldId id="322" r:id="rId31"/>
    <p:sldId id="349" r:id="rId32"/>
    <p:sldId id="345" r:id="rId33"/>
    <p:sldId id="348" r:id="rId34"/>
    <p:sldId id="326" r:id="rId35"/>
    <p:sldId id="324"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A0000"/>
    <a:srgbClr val="0066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78" autoAdjust="0"/>
    <p:restoredTop sz="95351" autoAdjust="0"/>
  </p:normalViewPr>
  <p:slideViewPr>
    <p:cSldViewPr>
      <p:cViewPr varScale="1">
        <p:scale>
          <a:sx n="84" d="100"/>
          <a:sy n="84" d="100"/>
        </p:scale>
        <p:origin x="-154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50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2A58EF-BB27-49E3-B000-6A05DCB5EB74}" type="datetimeFigureOut">
              <a:rPr lang="en-US" smtClean="0"/>
              <a:pPr/>
              <a:t>4/26/2016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66645F-F412-42E0-B176-AB026E295F7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Drawing illustrates a standard message exchange flow between Shipper and Carrier.</a:t>
            </a:r>
          </a:p>
          <a:p>
            <a:endParaRPr lang="en-US" dirty="0" smtClean="0"/>
          </a:p>
          <a:p>
            <a:r>
              <a:rPr lang="en-US" dirty="0" smtClean="0"/>
              <a:t>Main focus on VERMAS.</a:t>
            </a:r>
            <a:endParaRPr lang="en-US" dirty="0"/>
          </a:p>
        </p:txBody>
      </p:sp>
      <p:sp>
        <p:nvSpPr>
          <p:cNvPr id="4" name="Slide Number Placeholder 3"/>
          <p:cNvSpPr>
            <a:spLocks noGrp="1"/>
          </p:cNvSpPr>
          <p:nvPr>
            <p:ph type="sldNum" sz="quarter" idx="10"/>
          </p:nvPr>
        </p:nvSpPr>
        <p:spPr/>
        <p:txBody>
          <a:bodyPr/>
          <a:lstStyle/>
          <a:p>
            <a:fld id="{BC0BE70B-E851-4C04-82BE-60479EC803F8}" type="slidenum">
              <a:rPr lang="de-DE" smtClean="0"/>
              <a:pPr/>
              <a:t>15</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685800" lvl="1"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BC0BE70B-E851-4C04-82BE-60479EC803F8}" type="slidenum">
              <a:rPr lang="de-DE" smtClean="0"/>
              <a:pPr/>
              <a:t>16</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 イメージ プレースホルダー 1"/>
          <p:cNvSpPr>
            <a:spLocks noGrp="1" noRot="1" noChangeAspect="1" noTextEdit="1"/>
          </p:cNvSpPr>
          <p:nvPr>
            <p:ph type="sldImg"/>
          </p:nvPr>
        </p:nvSpPr>
        <p:spPr>
          <a:ln/>
        </p:spPr>
      </p:sp>
      <p:sp>
        <p:nvSpPr>
          <p:cNvPr id="6147" name="ノート プレースホルダー 2"/>
          <p:cNvSpPr>
            <a:spLocks noGrp="1"/>
          </p:cNvSpPr>
          <p:nvPr>
            <p:ph type="body" idx="1"/>
          </p:nvPr>
        </p:nvSpPr>
        <p:spPr>
          <a:noFill/>
          <a:ln/>
        </p:spPr>
        <p:txBody>
          <a:bodyPr/>
          <a:lstStyle/>
          <a:p>
            <a:endParaRPr lang="ja-JP" altLang="en-US" smtClean="0"/>
          </a:p>
        </p:txBody>
      </p:sp>
      <p:sp>
        <p:nvSpPr>
          <p:cNvPr id="6148" name="スライド番号プレースホルダー 3"/>
          <p:cNvSpPr>
            <a:spLocks noGrp="1"/>
          </p:cNvSpPr>
          <p:nvPr>
            <p:ph type="sldNum" sz="quarter" idx="5"/>
          </p:nvPr>
        </p:nvSpPr>
        <p:spPr>
          <a:noFill/>
        </p:spPr>
        <p:txBody>
          <a:bodyPr/>
          <a:lstStyle/>
          <a:p>
            <a:fld id="{C42AFC0B-5E65-412F-B441-5F2734D4981C}" type="slidenum">
              <a:rPr lang="en-US" altLang="ja-JP"/>
              <a:pPr/>
              <a:t>19</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76BAFED-CE08-417F-95C6-8C004FB55BB7}" type="datetimeFigureOut">
              <a:rPr lang="en-US" smtClean="0"/>
              <a:pPr/>
              <a:t>4/26/2016</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style>
          <a:lnRef idx="2">
            <a:schemeClr val="accent2"/>
          </a:lnRef>
          <a:fillRef idx="1">
            <a:schemeClr val="lt1"/>
          </a:fillRef>
          <a:effectRef idx="0">
            <a:schemeClr val="accent2"/>
          </a:effectRef>
          <a:fontRef idx="none"/>
        </p:style>
        <p:txBody>
          <a:bodyPr/>
          <a:lstStyle/>
          <a:p>
            <a:r>
              <a:rPr lang="en-US" dirty="0" smtClean="0"/>
              <a:t>page </a:t>
            </a:r>
            <a:fld id="{3A995062-90BA-4DB5-924F-2F045447EC7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6BAFED-CE08-417F-95C6-8C004FB55BB7}" type="datetimeFigureOut">
              <a:rPr lang="en-US" smtClean="0"/>
              <a:pPr/>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6BAFED-CE08-417F-95C6-8C004FB55BB7}" type="datetimeFigureOut">
              <a:rPr lang="en-US" smtClean="0"/>
              <a:pPr/>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6BAFED-CE08-417F-95C6-8C004FB55BB7}" type="datetimeFigureOut">
              <a:rPr lang="en-US" smtClean="0"/>
              <a:pPr/>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style>
          <a:lnRef idx="2">
            <a:schemeClr val="accent2">
              <a:shade val="50000"/>
            </a:schemeClr>
          </a:lnRef>
          <a:fillRef idx="1">
            <a:schemeClr val="accent2"/>
          </a:fillRef>
          <a:effectRef idx="0">
            <a:schemeClr val="accent2"/>
          </a:effectRef>
          <a:fontRef idx="none"/>
        </p:style>
        <p:txBody>
          <a:bodyPr/>
          <a:lstStyle/>
          <a:p>
            <a:r>
              <a:rPr lang="en-US" dirty="0" smtClean="0"/>
              <a:t>Page </a:t>
            </a:r>
            <a:fld id="{2C168586-3BF6-4172-9A00-6D232B7AF39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BAFED-CE08-417F-95C6-8C004FB55BB7}" type="datetimeFigureOut">
              <a:rPr lang="en-US" smtClean="0"/>
              <a:pPr/>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76BAFED-CE08-417F-95C6-8C004FB55BB7}" type="datetimeFigureOut">
              <a:rPr lang="en-US" smtClean="0"/>
              <a:pPr/>
              <a:t>4/26/2016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6BAFED-CE08-417F-95C6-8C004FB55BB7}" type="datetimeFigureOut">
              <a:rPr lang="en-US" smtClean="0"/>
              <a:pPr/>
              <a:t>4/26/2016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6BAFED-CE08-417F-95C6-8C004FB55BB7}" type="datetimeFigureOut">
              <a:rPr lang="en-US" smtClean="0"/>
              <a:pPr/>
              <a:t>4/26/2016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6BAFED-CE08-417F-95C6-8C004FB55BB7}" type="datetimeFigureOut">
              <a:rPr lang="en-US" smtClean="0"/>
              <a:pPr/>
              <a:t>4/26/2016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6BAFED-CE08-417F-95C6-8C004FB55BB7}" type="datetimeFigureOut">
              <a:rPr lang="en-US" smtClean="0"/>
              <a:pPr/>
              <a:t>4/26/2016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6BAFED-CE08-417F-95C6-8C004FB55BB7}" type="datetimeFigureOut">
              <a:rPr lang="en-US" smtClean="0"/>
              <a:pPr/>
              <a:t>4/26/2016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95062-90BA-4DB5-924F-2F045447EC7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5050904" cy="1143000"/>
          </a:xfrm>
          <a:prstGeom prst="rect">
            <a:avLst/>
          </a:prstGeom>
        </p:spPr>
        <p:txBody>
          <a:bodyPr vert="horz" lIns="91440" tIns="45720" rIns="91440" bIns="45720" rtlCol="0" anchor="ctr">
            <a:normAutofit/>
          </a:bodyPr>
          <a:lstStyle/>
          <a:p>
            <a:r>
              <a:rPr lang="en-US" dirty="0" smtClean="0"/>
              <a:t>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6BAFED-CE08-417F-95C6-8C004FB55BB7}" type="datetimeFigureOut">
              <a:rPr lang="en-US" smtClean="0"/>
              <a:pPr/>
              <a:t>4/26/2016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Page </a:t>
            </a:r>
            <a:fld id="{047F61D2-6F18-42B2-8BD0-ED156BD521A4}" type="slidenum">
              <a:rPr lang="en-US" smtClean="0"/>
              <a:pPr/>
              <a:t>‹#›</a:t>
            </a:fld>
            <a:endParaRPr lang="en-US" dirty="0"/>
          </a:p>
        </p:txBody>
      </p:sp>
      <p:pic>
        <p:nvPicPr>
          <p:cNvPr id="7" name="Picture 7" descr="smdg logo ll2"/>
          <p:cNvPicPr>
            <a:picLocks noChangeAspect="1" noChangeArrowheads="1"/>
          </p:cNvPicPr>
          <p:nvPr userDrawn="1"/>
        </p:nvPicPr>
        <p:blipFill>
          <a:blip r:embed="rId13" cstate="print"/>
          <a:srcRect/>
          <a:stretch>
            <a:fillRect/>
          </a:stretch>
        </p:blipFill>
        <p:spPr bwMode="auto">
          <a:xfrm>
            <a:off x="5651500" y="44450"/>
            <a:ext cx="3457575" cy="720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hyperlink" Target="http://www.worldshipping.org/industry-issues/safety/cargo-weight" TargetMode="Externa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www.smdg.org/"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www.smdg.org/"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hyperlink" Target="http://www.smdg.org/"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628800"/>
            <a:ext cx="7920880" cy="576064"/>
          </a:xfrm>
          <a:solidFill>
            <a:srgbClr val="0066FF"/>
          </a:solidFill>
        </p:spPr>
        <p:style>
          <a:lnRef idx="1">
            <a:schemeClr val="accent1"/>
          </a:lnRef>
          <a:fillRef idx="3">
            <a:schemeClr val="accent1"/>
          </a:fillRef>
          <a:effectRef idx="2">
            <a:schemeClr val="accent1"/>
          </a:effectRef>
          <a:fontRef idx="minor">
            <a:schemeClr val="lt1"/>
          </a:fontRef>
        </p:style>
        <p:txBody>
          <a:bodyPr/>
          <a:lstStyle/>
          <a:p>
            <a:r>
              <a:rPr lang="de-DE" sz="2400" i="1" dirty="0" smtClean="0"/>
              <a:t>VERMAS Work Session</a:t>
            </a:r>
            <a:endParaRPr lang="en-US" sz="2400" dirty="0"/>
          </a:p>
        </p:txBody>
      </p:sp>
      <p:sp>
        <p:nvSpPr>
          <p:cNvPr id="7" name="Rounded Rectangle 6"/>
          <p:cNvSpPr/>
          <p:nvPr/>
        </p:nvSpPr>
        <p:spPr>
          <a:xfrm>
            <a:off x="1043608" y="2924944"/>
            <a:ext cx="7056784" cy="360040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en-US" sz="2800" b="1" dirty="0" smtClean="0"/>
              <a:t>UN/CEFACT 27</a:t>
            </a:r>
            <a:r>
              <a:rPr lang="en-US" sz="2800" b="1" baseline="30000" dirty="0" smtClean="0"/>
              <a:t>th</a:t>
            </a:r>
            <a:r>
              <a:rPr lang="en-US" sz="2800" b="1" dirty="0" smtClean="0"/>
              <a:t> Forum</a:t>
            </a:r>
          </a:p>
          <a:p>
            <a:r>
              <a:rPr lang="en-US" sz="2000" b="1" dirty="0" smtClean="0"/>
              <a:t>“Mini-Conference on electronic maritime safety regulatory information exchange standards”</a:t>
            </a:r>
            <a:br>
              <a:rPr lang="en-US" sz="2000" b="1" dirty="0" smtClean="0"/>
            </a:br>
            <a:r>
              <a:rPr lang="en-US" sz="2400" b="1" dirty="0" smtClean="0"/>
              <a:t/>
            </a:r>
            <a:br>
              <a:rPr lang="en-US" sz="2400" b="1" dirty="0" smtClean="0"/>
            </a:br>
            <a:r>
              <a:rPr lang="en-US" b="1" dirty="0" smtClean="0"/>
              <a:t>26</a:t>
            </a:r>
            <a:r>
              <a:rPr lang="en-US" b="1" baseline="30000" dirty="0" smtClean="0"/>
              <a:t>th</a:t>
            </a:r>
            <a:r>
              <a:rPr lang="en-US" b="1" dirty="0" smtClean="0"/>
              <a:t> April 2016, Geneva</a:t>
            </a:r>
            <a:endParaRPr lang="en-US" sz="2400" b="1" dirty="0" smtClean="0"/>
          </a:p>
          <a:p>
            <a:endParaRPr lang="en-US" sz="2400" b="1" dirty="0" smtClean="0"/>
          </a:p>
          <a:p>
            <a:pPr lvl="0"/>
            <a:r>
              <a:rPr lang="en-US" sz="2400" b="1" dirty="0" smtClean="0">
                <a:solidFill>
                  <a:schemeClr val="accent6">
                    <a:lumMod val="75000"/>
                  </a:schemeClr>
                </a:solidFill>
              </a:rPr>
              <a:t>Michael Schröder</a:t>
            </a:r>
          </a:p>
          <a:p>
            <a:pPr lvl="0"/>
            <a:r>
              <a:rPr lang="en-US" sz="2400" b="1" dirty="0" smtClean="0">
                <a:solidFill>
                  <a:schemeClr val="accent6">
                    <a:lumMod val="75000"/>
                  </a:schemeClr>
                </a:solidFill>
              </a:rPr>
              <a:t>Hapag-Lloyd AG, Hamburg, Germany</a:t>
            </a:r>
            <a:r>
              <a:rPr lang="en-US" sz="1200" b="1" dirty="0" smtClean="0">
                <a:solidFill>
                  <a:schemeClr val="accent6">
                    <a:lumMod val="75000"/>
                  </a:schemeClr>
                </a:solidFill>
              </a:rPr>
              <a:t/>
            </a:r>
            <a:br>
              <a:rPr lang="en-US" sz="1200" b="1" dirty="0" smtClean="0">
                <a:solidFill>
                  <a:schemeClr val="accent6">
                    <a:lumMod val="75000"/>
                  </a:schemeClr>
                </a:solidFill>
              </a:rPr>
            </a:br>
            <a:r>
              <a:rPr lang="en-US" b="1" dirty="0" smtClean="0">
                <a:solidFill>
                  <a:schemeClr val="accent6">
                    <a:lumMod val="75000"/>
                  </a:schemeClr>
                </a:solidFill>
              </a:rPr>
              <a:t>michael.schroeder@hlag.com</a:t>
            </a:r>
            <a:endParaRPr lang="en-US" sz="2400" b="1" dirty="0" smtClean="0">
              <a:solidFill>
                <a:schemeClr val="accent6">
                  <a:lumMod val="75000"/>
                </a:schemeClr>
              </a:solidFill>
            </a:endParaRPr>
          </a:p>
          <a:p>
            <a:endParaRPr lang="en-US" sz="2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3528" y="1124744"/>
            <a:ext cx="7992888"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Is the SOLAS VGM regulation valid without National Legislation?</a:t>
            </a:r>
            <a:endParaRPr lang="en-US" b="1" dirty="0"/>
          </a:p>
        </p:txBody>
      </p:sp>
      <p:sp>
        <p:nvSpPr>
          <p:cNvPr id="5" name="TextBox 4"/>
          <p:cNvSpPr txBox="1"/>
          <p:nvPr/>
        </p:nvSpPr>
        <p:spPr>
          <a:xfrm>
            <a:off x="179512" y="1837268"/>
            <a:ext cx="5184576" cy="4401205"/>
          </a:xfrm>
          <a:prstGeom prst="rect">
            <a:avLst/>
          </a:prstGeom>
          <a:noFill/>
        </p:spPr>
        <p:txBody>
          <a:bodyPr wrap="square" rtlCol="0">
            <a:spAutoFit/>
          </a:bodyPr>
          <a:lstStyle/>
          <a:p>
            <a:pPr marL="342900" indent="-342900">
              <a:buFont typeface="+mj-lt"/>
              <a:buAutoNum type="arabicPeriod"/>
            </a:pPr>
            <a:r>
              <a:rPr lang="en-US" sz="1400" dirty="0" smtClean="0"/>
              <a:t>The SOLAS Convention is </a:t>
            </a:r>
            <a:r>
              <a:rPr lang="en-US" sz="1400" b="1" dirty="0" smtClean="0"/>
              <a:t>Binding International Law </a:t>
            </a:r>
            <a:br>
              <a:rPr lang="en-US" sz="1400" b="1" dirty="0" smtClean="0"/>
            </a:br>
            <a:r>
              <a:rPr lang="en-US" sz="1400" dirty="0" smtClean="0"/>
              <a:t>in each of the 162 signatory states, even </a:t>
            </a:r>
            <a:br>
              <a:rPr lang="en-US" sz="1400" dirty="0" smtClean="0"/>
            </a:br>
            <a:r>
              <a:rPr lang="en-US" sz="1400" b="1" dirty="0" smtClean="0"/>
              <a:t>without national legislation.</a:t>
            </a:r>
            <a:r>
              <a:rPr lang="en-US" sz="1400" dirty="0" smtClean="0"/>
              <a:t/>
            </a:r>
            <a:br>
              <a:rPr lang="en-US" sz="1400" dirty="0" smtClean="0"/>
            </a:br>
            <a:r>
              <a:rPr lang="en-US" sz="1400" dirty="0" smtClean="0"/>
              <a:t> </a:t>
            </a:r>
          </a:p>
          <a:p>
            <a:pPr marL="342900" indent="-342900">
              <a:buFont typeface="+mj-lt"/>
              <a:buAutoNum type="arabicPeriod"/>
            </a:pPr>
            <a:r>
              <a:rPr lang="en-US" sz="1400" dirty="0" smtClean="0"/>
              <a:t>The VGM </a:t>
            </a:r>
            <a:r>
              <a:rPr lang="en-US" sz="1400" dirty="0" smtClean="0">
                <a:sym typeface="Wingdings" pitchFamily="2" charset="2"/>
              </a:rPr>
              <a:t>reporting </a:t>
            </a:r>
            <a:r>
              <a:rPr lang="en-US" sz="1400" dirty="0" smtClean="0"/>
              <a:t>requirements are clearly described </a:t>
            </a:r>
            <a:br>
              <a:rPr lang="en-US" sz="1400" dirty="0" smtClean="0"/>
            </a:br>
            <a:r>
              <a:rPr lang="en-US" sz="1400" dirty="0" smtClean="0"/>
              <a:t>in the IMO guidelines MSC.1/Circ.1475 and must be followed.</a:t>
            </a:r>
            <a:br>
              <a:rPr lang="en-US" sz="1400" dirty="0" smtClean="0"/>
            </a:br>
            <a:r>
              <a:rPr lang="en-US" sz="1400" dirty="0" smtClean="0"/>
              <a:t>The typical flow is: </a:t>
            </a:r>
            <a:r>
              <a:rPr lang="en-US" sz="1400" dirty="0" smtClean="0">
                <a:sym typeface="Wingdings" pitchFamily="2" charset="2"/>
              </a:rPr>
              <a:t> </a:t>
            </a:r>
            <a:r>
              <a:rPr lang="en-US" sz="1400" b="1" dirty="0" smtClean="0"/>
              <a:t>Shipper </a:t>
            </a:r>
            <a:r>
              <a:rPr lang="en-US" sz="1400" b="1" dirty="0" smtClean="0">
                <a:sym typeface="Wingdings" pitchFamily="2" charset="2"/>
              </a:rPr>
              <a:t> Carrier  Terminal</a:t>
            </a:r>
            <a:r>
              <a:rPr lang="en-US" sz="1400" dirty="0" smtClean="0">
                <a:sym typeface="Wingdings" pitchFamily="2" charset="2"/>
              </a:rPr>
              <a:t>.</a:t>
            </a:r>
            <a:br>
              <a:rPr lang="en-US" sz="1400" dirty="0" smtClean="0">
                <a:sym typeface="Wingdings" pitchFamily="2" charset="2"/>
              </a:rPr>
            </a:br>
            <a:r>
              <a:rPr lang="en-US" sz="1400" dirty="0" smtClean="0">
                <a:sym typeface="Wingdings" pitchFamily="2" charset="2"/>
              </a:rPr>
              <a:t>Carrier and Terminal have a joint responsibility to ensure </a:t>
            </a:r>
            <a:br>
              <a:rPr lang="en-US" sz="1400" dirty="0" smtClean="0">
                <a:sym typeface="Wingdings" pitchFamily="2" charset="2"/>
              </a:rPr>
            </a:br>
            <a:r>
              <a:rPr lang="en-US" sz="1400" dirty="0" smtClean="0">
                <a:sym typeface="Wingdings" pitchFamily="2" charset="2"/>
              </a:rPr>
              <a:t>that a container without VGM is not loaded.</a:t>
            </a:r>
            <a:br>
              <a:rPr lang="en-US" sz="1400" dirty="0" smtClean="0">
                <a:sym typeface="Wingdings" pitchFamily="2" charset="2"/>
              </a:rPr>
            </a:br>
            <a:endParaRPr lang="en-US" sz="1400" dirty="0" smtClean="0">
              <a:sym typeface="Wingdings" pitchFamily="2" charset="2"/>
            </a:endParaRPr>
          </a:p>
          <a:p>
            <a:pPr marL="342900" indent="-342900">
              <a:buFont typeface="+mj-lt"/>
              <a:buAutoNum type="arabicPeriod"/>
            </a:pPr>
            <a:r>
              <a:rPr lang="en-US" sz="1400" dirty="0" smtClean="0"/>
              <a:t>A </a:t>
            </a:r>
            <a:r>
              <a:rPr lang="en-US" sz="1400" b="1" dirty="0" smtClean="0"/>
              <a:t>national legislation </a:t>
            </a:r>
            <a:r>
              <a:rPr lang="en-US" sz="1400" dirty="0" smtClean="0"/>
              <a:t>would clarify the following items:</a:t>
            </a:r>
          </a:p>
          <a:p>
            <a:pPr marL="800100" lvl="1" indent="-342900">
              <a:buFont typeface="Arial" pitchFamily="34" charset="0"/>
              <a:buChar char="•"/>
            </a:pPr>
            <a:r>
              <a:rPr lang="en-US" sz="1400" dirty="0" smtClean="0"/>
              <a:t>How can the shipper become certified for method 2?</a:t>
            </a:r>
          </a:p>
          <a:p>
            <a:pPr marL="800100" lvl="1" indent="-342900">
              <a:buFont typeface="Arial" pitchFamily="34" charset="0"/>
              <a:buChar char="•"/>
            </a:pPr>
            <a:r>
              <a:rPr lang="en-US" sz="1400" dirty="0" smtClean="0"/>
              <a:t>Which is the competent authority for that certification?</a:t>
            </a:r>
          </a:p>
          <a:p>
            <a:pPr marL="800100" lvl="1" indent="-342900">
              <a:buFont typeface="Arial" pitchFamily="34" charset="0"/>
              <a:buChar char="•"/>
            </a:pPr>
            <a:r>
              <a:rPr lang="en-US" sz="1400" dirty="0" smtClean="0"/>
              <a:t>Which weight tolerance is allowed by the authority in case of re-weighing?</a:t>
            </a:r>
          </a:p>
          <a:p>
            <a:pPr marL="800100" lvl="1" indent="-342900">
              <a:buFont typeface="Arial" pitchFamily="34" charset="0"/>
              <a:buChar char="•"/>
            </a:pPr>
            <a:r>
              <a:rPr lang="en-US" sz="1400" dirty="0" smtClean="0"/>
              <a:t>What happens in case of violation?</a:t>
            </a:r>
            <a:br>
              <a:rPr lang="en-US" sz="1400" dirty="0" smtClean="0"/>
            </a:br>
            <a:r>
              <a:rPr lang="en-US" sz="1400" dirty="0" smtClean="0"/>
              <a:t> </a:t>
            </a:r>
          </a:p>
          <a:p>
            <a:pPr marL="342900" indent="-342900">
              <a:buFont typeface="+mj-lt"/>
              <a:buAutoNum type="arabicPeriod"/>
            </a:pPr>
            <a:r>
              <a:rPr lang="en-US" sz="1400" dirty="0" smtClean="0"/>
              <a:t>The legislation will </a:t>
            </a:r>
            <a:r>
              <a:rPr lang="en-US" sz="1400" b="1" dirty="0" smtClean="0"/>
              <a:t>not clarify the time </a:t>
            </a:r>
            <a:r>
              <a:rPr lang="en-US" sz="1400" dirty="0" smtClean="0"/>
              <a:t>or deadline when the VGM must be reported. This has to be an operational agreement with the carrier.</a:t>
            </a:r>
            <a:endParaRPr lang="en-US" sz="1400" dirty="0"/>
          </a:p>
        </p:txBody>
      </p:sp>
      <p:pic>
        <p:nvPicPr>
          <p:cNvPr id="7" name="Picture 3"/>
          <p:cNvPicPr>
            <a:picLocks noChangeAspect="1" noChangeArrowheads="1"/>
          </p:cNvPicPr>
          <p:nvPr/>
        </p:nvPicPr>
        <p:blipFill>
          <a:blip r:embed="rId2" cstate="print"/>
          <a:srcRect/>
          <a:stretch>
            <a:fillRect/>
          </a:stretch>
        </p:blipFill>
        <p:spPr bwMode="auto">
          <a:xfrm>
            <a:off x="5967885" y="2492896"/>
            <a:ext cx="2060499" cy="2808336"/>
          </a:xfrm>
          <a:prstGeom prst="rect">
            <a:avLst/>
          </a:prstGeom>
          <a:ln>
            <a:solidFill>
              <a:schemeClr val="bg1">
                <a:lumMod val="85000"/>
              </a:schemeClr>
            </a:solidFill>
          </a:ln>
          <a:effectLst>
            <a:outerShdw blurRad="292100" dist="139700" dir="2700000" algn="tl" rotWithShape="0">
              <a:srgbClr val="333333">
                <a:alpha val="65000"/>
              </a:srgbClr>
            </a:outerShdw>
          </a:effectLst>
        </p:spPr>
      </p:pic>
      <p:pic>
        <p:nvPicPr>
          <p:cNvPr id="8" name="Picture 2"/>
          <p:cNvPicPr>
            <a:picLocks noChangeAspect="1" noChangeArrowheads="1"/>
          </p:cNvPicPr>
          <p:nvPr/>
        </p:nvPicPr>
        <p:blipFill>
          <a:blip r:embed="rId3" cstate="print"/>
          <a:srcRect/>
          <a:stretch>
            <a:fillRect/>
          </a:stretch>
        </p:blipFill>
        <p:spPr bwMode="auto">
          <a:xfrm>
            <a:off x="6638044" y="3737832"/>
            <a:ext cx="2093747" cy="2715504"/>
          </a:xfrm>
          <a:prstGeom prst="rect">
            <a:avLst/>
          </a:prstGeom>
          <a:ln>
            <a:solidFill>
              <a:schemeClr val="bg1">
                <a:lumMod val="85000"/>
              </a:schemeClr>
            </a:solidFill>
          </a:ln>
          <a:effectLst>
            <a:outerShdw blurRad="292100" dist="139700" dir="2700000" algn="tl" rotWithShape="0">
              <a:srgbClr val="333333">
                <a:alpha val="65000"/>
              </a:srgbClr>
            </a:outerShdw>
          </a:effectLst>
        </p:spPr>
      </p:pic>
      <p:pic>
        <p:nvPicPr>
          <p:cNvPr id="1027" name="Picture 3"/>
          <p:cNvPicPr>
            <a:picLocks noChangeAspect="1" noChangeArrowheads="1"/>
          </p:cNvPicPr>
          <p:nvPr/>
        </p:nvPicPr>
        <p:blipFill>
          <a:blip r:embed="rId4" cstate="print"/>
          <a:srcRect/>
          <a:stretch>
            <a:fillRect/>
          </a:stretch>
        </p:blipFill>
        <p:spPr bwMode="auto">
          <a:xfrm>
            <a:off x="5105971" y="1700808"/>
            <a:ext cx="1266229" cy="1497905"/>
          </a:xfrm>
          <a:prstGeom prst="rect">
            <a:avLst/>
          </a:prstGeom>
          <a:noFill/>
          <a:ln w="9525">
            <a:noFill/>
            <a:miter lim="800000"/>
            <a:headEnd/>
            <a:tailEnd/>
          </a:ln>
        </p:spPr>
      </p:pic>
      <p:sp>
        <p:nvSpPr>
          <p:cNvPr id="9" name="TextBox 8"/>
          <p:cNvSpPr txBox="1"/>
          <p:nvPr/>
        </p:nvSpPr>
        <p:spPr>
          <a:xfrm>
            <a:off x="467544" y="6289575"/>
            <a:ext cx="4608512" cy="461665"/>
          </a:xfrm>
          <a:prstGeom prst="rect">
            <a:avLst/>
          </a:prstGeom>
          <a:noFill/>
        </p:spPr>
        <p:txBody>
          <a:bodyPr wrap="square" rtlCol="0">
            <a:spAutoFit/>
          </a:bodyPr>
          <a:lstStyle/>
          <a:p>
            <a:r>
              <a:rPr lang="en-US" sz="1200" i="1" dirty="0" smtClean="0"/>
              <a:t>Additional information can be found on</a:t>
            </a:r>
            <a:r>
              <a:rPr lang="en-US" sz="1200" dirty="0" smtClean="0"/>
              <a:t>: </a:t>
            </a:r>
            <a:br>
              <a:rPr lang="en-US" sz="1200" dirty="0" smtClean="0"/>
            </a:br>
            <a:r>
              <a:rPr lang="en-US" sz="1200" dirty="0" smtClean="0"/>
              <a:t> </a:t>
            </a:r>
            <a:r>
              <a:rPr lang="en-US" sz="1200" dirty="0" smtClean="0">
                <a:hlinkClick r:id="rId5"/>
              </a:rPr>
              <a:t>http://www.worldshipping.org/industry-issues/safety/cargo-weight</a:t>
            </a:r>
            <a:r>
              <a:rPr lang="en-US" sz="1200" dirty="0" smtClean="0"/>
              <a:t> </a:t>
            </a:r>
            <a:endParaRPr lang="en-US" sz="1200" dirty="0"/>
          </a:p>
        </p:txBody>
      </p:sp>
      <p:sp>
        <p:nvSpPr>
          <p:cNvPr id="12" name="Title 1"/>
          <p:cNvSpPr txBox="1">
            <a:spLocks/>
          </p:cNvSpPr>
          <p:nvPr/>
        </p:nvSpPr>
        <p:spPr>
          <a:xfrm>
            <a:off x="-36512" y="-27384"/>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56792"/>
            <a:ext cx="8229600" cy="4896544"/>
          </a:xfrm>
        </p:spPr>
        <p:txBody>
          <a:bodyPr>
            <a:noAutofit/>
          </a:bodyPr>
          <a:lstStyle/>
          <a:p>
            <a:pPr>
              <a:buNone/>
            </a:pPr>
            <a:endParaRPr lang="en-US" sz="1600" b="1" dirty="0" smtClean="0"/>
          </a:p>
          <a:p>
            <a:pPr lvl="0">
              <a:buFont typeface="+mj-lt"/>
              <a:buAutoNum type="arabicPeriod"/>
            </a:pPr>
            <a:r>
              <a:rPr lang="en-US" sz="1400" dirty="0" smtClean="0"/>
              <a:t>The </a:t>
            </a:r>
            <a:r>
              <a:rPr lang="en-US" sz="1400" b="1" dirty="0" smtClean="0"/>
              <a:t>Shipper on the ocean carrier’s B/L is responsible </a:t>
            </a:r>
            <a:r>
              <a:rPr lang="en-US" sz="1400" dirty="0" smtClean="0"/>
              <a:t>for providing a Verified Gross Mass (VGM) for each full container.</a:t>
            </a:r>
            <a:br>
              <a:rPr lang="en-US" sz="1400" dirty="0" smtClean="0"/>
            </a:br>
            <a:r>
              <a:rPr lang="en-US" sz="1400" dirty="0" smtClean="0"/>
              <a:t>He may decide between two methods: 1) to weigh the packed container or 2) to add the weight of all cargo items plus the weight of the packing material plus the tare weight of the container.</a:t>
            </a:r>
          </a:p>
          <a:p>
            <a:pPr lvl="0">
              <a:buFont typeface="+mj-lt"/>
              <a:buAutoNum type="arabicPeriod"/>
            </a:pPr>
            <a:r>
              <a:rPr lang="en-US" sz="1400" dirty="0" smtClean="0"/>
              <a:t>The VGM can only be determined for a completely </a:t>
            </a:r>
            <a:r>
              <a:rPr lang="en-US" sz="1400" b="1" dirty="0" smtClean="0"/>
              <a:t>packed container</a:t>
            </a:r>
            <a:r>
              <a:rPr lang="en-US" sz="1400" dirty="0" smtClean="0"/>
              <a:t>.</a:t>
            </a:r>
          </a:p>
          <a:p>
            <a:pPr>
              <a:buFont typeface="+mj-lt"/>
              <a:buAutoNum type="arabicPeriod"/>
            </a:pPr>
            <a:r>
              <a:rPr lang="en-US" sz="1400" dirty="0" smtClean="0"/>
              <a:t>The shipper may </a:t>
            </a:r>
            <a:r>
              <a:rPr lang="en-US" sz="1400" b="1" dirty="0" smtClean="0"/>
              <a:t>delegate</a:t>
            </a:r>
            <a:r>
              <a:rPr lang="en-US" sz="1400" dirty="0" smtClean="0"/>
              <a:t> the actual procedure of obtaining the VGM to a </a:t>
            </a:r>
            <a:r>
              <a:rPr lang="en-US" sz="1400" b="1" dirty="0" smtClean="0"/>
              <a:t>3</a:t>
            </a:r>
            <a:r>
              <a:rPr lang="en-US" sz="1400" b="1" baseline="30000" dirty="0" smtClean="0"/>
              <a:t>rd</a:t>
            </a:r>
            <a:r>
              <a:rPr lang="en-US" sz="1400" b="1" dirty="0" smtClean="0"/>
              <a:t> party</a:t>
            </a:r>
            <a:r>
              <a:rPr lang="en-US" sz="1400" dirty="0" smtClean="0"/>
              <a:t>, for example a  forwarder or a weighing facility. This does not release the shipper from his responsibility according to 1 above. </a:t>
            </a:r>
          </a:p>
          <a:p>
            <a:pPr lvl="0">
              <a:buFont typeface="+mj-lt"/>
              <a:buAutoNum type="arabicPeriod"/>
            </a:pPr>
            <a:r>
              <a:rPr lang="en-US" sz="1400" dirty="0" smtClean="0"/>
              <a:t>The </a:t>
            </a:r>
            <a:r>
              <a:rPr lang="en-US" sz="1400" b="1" dirty="0" smtClean="0"/>
              <a:t>carrier and the terminal have a joint responsibility </a:t>
            </a:r>
            <a:r>
              <a:rPr lang="en-US" sz="1400" dirty="0" smtClean="0"/>
              <a:t>to ensure that</a:t>
            </a:r>
            <a:r>
              <a:rPr lang="en-US" sz="1400" b="1" dirty="0" smtClean="0"/>
              <a:t> </a:t>
            </a:r>
            <a:r>
              <a:rPr lang="en-US" sz="1400" dirty="0" smtClean="0"/>
              <a:t>a packed container </a:t>
            </a:r>
            <a:r>
              <a:rPr lang="en-US" sz="1400" b="1" dirty="0" smtClean="0"/>
              <a:t>is not loaded </a:t>
            </a:r>
            <a:r>
              <a:rPr lang="en-US" sz="1400" dirty="0" smtClean="0"/>
              <a:t>on a </a:t>
            </a:r>
            <a:r>
              <a:rPr lang="en-US" sz="1400" dirty="0"/>
              <a:t>SOLAS </a:t>
            </a:r>
            <a:r>
              <a:rPr lang="en-US" sz="1400" dirty="0" smtClean="0"/>
              <a:t>ocean vessel if there is no VGM available.</a:t>
            </a:r>
          </a:p>
          <a:p>
            <a:pPr lvl="0">
              <a:buFont typeface="+mj-lt"/>
              <a:buAutoNum type="arabicPeriod"/>
            </a:pPr>
            <a:r>
              <a:rPr lang="en-US" sz="1400" dirty="0" smtClean="0"/>
              <a:t>The </a:t>
            </a:r>
            <a:r>
              <a:rPr lang="en-US" sz="1400" b="1" dirty="0" smtClean="0"/>
              <a:t>vessel command </a:t>
            </a:r>
            <a:r>
              <a:rPr lang="en-US" sz="1400" dirty="0" smtClean="0"/>
              <a:t>must not accept a packed container on board until they have been informed about its VGM.</a:t>
            </a:r>
          </a:p>
          <a:p>
            <a:pPr lvl="0">
              <a:buFont typeface="+mj-lt"/>
              <a:buAutoNum type="arabicPeriod"/>
            </a:pPr>
            <a:r>
              <a:rPr lang="en-US" sz="1400" dirty="0" smtClean="0"/>
              <a:t>The VGM is part of shipping documents. Besides the weight itself, the </a:t>
            </a:r>
            <a:r>
              <a:rPr lang="en-US" sz="1400" b="1" dirty="0" smtClean="0"/>
              <a:t>name of the person duly authorized by the Shipper  </a:t>
            </a:r>
            <a:r>
              <a:rPr lang="en-US" sz="1400" dirty="0" smtClean="0"/>
              <a:t>must be transmitted to the carrier.</a:t>
            </a:r>
          </a:p>
          <a:p>
            <a:pPr lvl="0">
              <a:buFont typeface="+mj-lt"/>
              <a:buAutoNum type="arabicPeriod"/>
            </a:pPr>
            <a:r>
              <a:rPr lang="en-US" sz="1400" dirty="0" smtClean="0"/>
              <a:t>A container status may change from “VGM not available” to “VGM available”. </a:t>
            </a:r>
            <a:br>
              <a:rPr lang="en-US" sz="1400" dirty="0" smtClean="0"/>
            </a:br>
            <a:r>
              <a:rPr lang="en-US" sz="1400" dirty="0" smtClean="0"/>
              <a:t>An existing VGM may be revised by means of EDI messages.</a:t>
            </a:r>
          </a:p>
          <a:p>
            <a:pPr lvl="0">
              <a:buFont typeface="+mj-lt"/>
              <a:buAutoNum type="arabicPeriod"/>
            </a:pPr>
            <a:r>
              <a:rPr lang="en-US" sz="1400" dirty="0" smtClean="0"/>
              <a:t>EDI messages must be able to distinguish “VGM” and “gross mass without verification”.</a:t>
            </a:r>
          </a:p>
          <a:p>
            <a:pPr lvl="0">
              <a:buFont typeface="+mj-lt"/>
              <a:buAutoNum type="arabicPeriod"/>
            </a:pPr>
            <a:r>
              <a:rPr lang="en-US" sz="1400" dirty="0" smtClean="0"/>
              <a:t>The typical reporting  chains is:         Shipper  </a:t>
            </a:r>
            <a:r>
              <a:rPr lang="en-US" sz="1400" dirty="0" smtClean="0">
                <a:sym typeface="Wingdings"/>
              </a:rPr>
              <a:t></a:t>
            </a:r>
            <a:r>
              <a:rPr lang="en-US" sz="1400" dirty="0" smtClean="0"/>
              <a:t> Carrier  </a:t>
            </a:r>
            <a:r>
              <a:rPr lang="en-US" sz="1400" dirty="0" smtClean="0">
                <a:sym typeface="Wingdings"/>
              </a:rPr>
              <a:t></a:t>
            </a:r>
            <a:r>
              <a:rPr lang="en-US" sz="1400" dirty="0" smtClean="0"/>
              <a:t>  Terminal  </a:t>
            </a:r>
            <a:r>
              <a:rPr lang="en-US" sz="1400" dirty="0" smtClean="0">
                <a:sym typeface="Wingdings"/>
              </a:rPr>
              <a:t></a:t>
            </a:r>
            <a:r>
              <a:rPr lang="en-US" sz="1400" dirty="0" smtClean="0"/>
              <a:t>  Vessel</a:t>
            </a:r>
            <a:br>
              <a:rPr lang="en-US" sz="1400" dirty="0" smtClean="0"/>
            </a:br>
            <a:r>
              <a:rPr lang="en-US" sz="1400" dirty="0" smtClean="0"/>
              <a:t>but different variants are possible.</a:t>
            </a:r>
            <a:endParaRPr lang="en-US" sz="1600" dirty="0"/>
          </a:p>
        </p:txBody>
      </p:sp>
      <p:sp>
        <p:nvSpPr>
          <p:cNvPr id="6" name="Rounded Rectangle 5"/>
          <p:cNvSpPr/>
          <p:nvPr/>
        </p:nvSpPr>
        <p:spPr>
          <a:xfrm>
            <a:off x="827584" y="1268760"/>
            <a:ext cx="7272808"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Requirements and consequences of the IMO </a:t>
            </a:r>
            <a:r>
              <a:rPr lang="en-US" b="1" dirty="0" smtClean="0"/>
              <a:t>Guidelines on VGM</a:t>
            </a:r>
            <a:endParaRPr lang="en-US" b="1" dirty="0"/>
          </a:p>
        </p:txBody>
      </p:sp>
      <p:sp>
        <p:nvSpPr>
          <p:cNvPr id="8" name="Title 1"/>
          <p:cNvSpPr txBox="1">
            <a:spLocks/>
          </p:cNvSpPr>
          <p:nvPr/>
        </p:nvSpPr>
        <p:spPr>
          <a:xfrm>
            <a:off x="-36512" y="-27384"/>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828117" y="5430110"/>
            <a:ext cx="338554" cy="1296144"/>
          </a:xfrm>
          <a:prstGeom prst="rect">
            <a:avLst/>
          </a:prstGeom>
          <a:noFill/>
        </p:spPr>
        <p:txBody>
          <a:bodyPr vert="eaVert" wrap="square" rtlCol="0">
            <a:spAutoFit/>
          </a:bodyPr>
          <a:lstStyle/>
          <a:p>
            <a:pPr algn="r"/>
            <a:r>
              <a:rPr lang="de-DE" sz="1000" dirty="0" smtClean="0"/>
              <a:t>© JOC.com</a:t>
            </a:r>
            <a:endParaRPr lang="en-US" sz="1000" dirty="0"/>
          </a:p>
        </p:txBody>
      </p:sp>
      <p:sp>
        <p:nvSpPr>
          <p:cNvPr id="4" name="Rounded Rectangle 3"/>
          <p:cNvSpPr/>
          <p:nvPr/>
        </p:nvSpPr>
        <p:spPr>
          <a:xfrm>
            <a:off x="323528" y="1052736"/>
            <a:ext cx="3888432"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What is required from the Shipper?</a:t>
            </a:r>
            <a:endParaRPr lang="en-US" b="1" dirty="0"/>
          </a:p>
        </p:txBody>
      </p:sp>
      <p:sp>
        <p:nvSpPr>
          <p:cNvPr id="5" name="TextBox 4"/>
          <p:cNvSpPr txBox="1"/>
          <p:nvPr/>
        </p:nvSpPr>
        <p:spPr>
          <a:xfrm>
            <a:off x="179512" y="1628800"/>
            <a:ext cx="4248472" cy="5047536"/>
          </a:xfrm>
          <a:prstGeom prst="rect">
            <a:avLst/>
          </a:prstGeom>
          <a:noFill/>
        </p:spPr>
        <p:txBody>
          <a:bodyPr wrap="square" rtlCol="0">
            <a:spAutoFit/>
          </a:bodyPr>
          <a:lstStyle/>
          <a:p>
            <a:pPr marL="342900" indent="-342900">
              <a:buFont typeface="+mj-lt"/>
              <a:buAutoNum type="arabicPeriod"/>
            </a:pPr>
            <a:r>
              <a:rPr lang="en-US" sz="1400" dirty="0" smtClean="0"/>
              <a:t>The requirements are laid down in the </a:t>
            </a:r>
            <a:r>
              <a:rPr lang="en-US" sz="1400" b="1" dirty="0" smtClean="0"/>
              <a:t>IMO guidelines </a:t>
            </a:r>
            <a:r>
              <a:rPr lang="en-US" sz="1400" dirty="0" smtClean="0"/>
              <a:t>. They become effective on </a:t>
            </a:r>
            <a:r>
              <a:rPr lang="en-US" sz="1400" b="1" dirty="0" smtClean="0"/>
              <a:t>1</a:t>
            </a:r>
            <a:r>
              <a:rPr lang="en-US" sz="1400" b="1" baseline="30000" dirty="0" smtClean="0"/>
              <a:t>st</a:t>
            </a:r>
            <a:r>
              <a:rPr lang="en-US" sz="1400" b="1" dirty="0" smtClean="0"/>
              <a:t>  July 2016</a:t>
            </a:r>
            <a:r>
              <a:rPr lang="en-US" sz="1400" dirty="0" smtClean="0"/>
              <a:t/>
            </a:r>
            <a:br>
              <a:rPr lang="en-US" sz="1400" dirty="0" smtClean="0"/>
            </a:br>
            <a:r>
              <a:rPr lang="en-US" sz="1400" dirty="0" smtClean="0"/>
              <a:t> </a:t>
            </a:r>
          </a:p>
          <a:p>
            <a:pPr marL="342900" lvl="0" indent="-342900">
              <a:buFont typeface="+mj-lt"/>
              <a:buAutoNum type="arabicPeriod"/>
            </a:pPr>
            <a:r>
              <a:rPr lang="en-US" sz="1400" dirty="0" smtClean="0"/>
              <a:t>The </a:t>
            </a:r>
            <a:r>
              <a:rPr lang="en-US" sz="1400" b="1" dirty="0" smtClean="0"/>
              <a:t>Shipper is responsible </a:t>
            </a:r>
            <a:r>
              <a:rPr lang="en-US" sz="1400" dirty="0" smtClean="0"/>
              <a:t>for providing a Verified Gross Mass (</a:t>
            </a:r>
            <a:r>
              <a:rPr lang="en-US" sz="1400" b="1" dirty="0" smtClean="0"/>
              <a:t>VGM</a:t>
            </a:r>
            <a:r>
              <a:rPr lang="en-US" sz="1400" dirty="0" smtClean="0"/>
              <a:t>) for each full container.</a:t>
            </a:r>
            <a:br>
              <a:rPr lang="en-US" sz="1400" dirty="0" smtClean="0"/>
            </a:br>
            <a:r>
              <a:rPr lang="en-US" sz="1400" dirty="0" smtClean="0"/>
              <a:t>He may decide between </a:t>
            </a:r>
            <a:r>
              <a:rPr lang="en-US" sz="1400" b="1" dirty="0" smtClean="0"/>
              <a:t>two methods</a:t>
            </a:r>
            <a:r>
              <a:rPr lang="en-US" sz="1400" dirty="0" smtClean="0"/>
              <a:t>: 1) to weigh the packed container or 2) to add the weight of all cargo items plus the weight of the packing material plus the tare weight of the container.</a:t>
            </a:r>
            <a:br>
              <a:rPr lang="en-US" sz="1400" dirty="0" smtClean="0"/>
            </a:br>
            <a:r>
              <a:rPr lang="en-US" sz="1400" dirty="0" smtClean="0"/>
              <a:t> </a:t>
            </a:r>
          </a:p>
          <a:p>
            <a:pPr marL="342900" indent="-342900">
              <a:buFont typeface="+mj-lt"/>
              <a:buAutoNum type="arabicPeriod"/>
            </a:pPr>
            <a:r>
              <a:rPr lang="en-US" sz="1400" dirty="0" smtClean="0"/>
              <a:t>The VGM is part of </a:t>
            </a:r>
            <a:r>
              <a:rPr lang="en-US" sz="1400" b="1" dirty="0" smtClean="0"/>
              <a:t>shipping documents</a:t>
            </a:r>
            <a:r>
              <a:rPr lang="en-US" sz="1400" dirty="0" smtClean="0"/>
              <a:t>. In a paper world, it would be </a:t>
            </a:r>
            <a:r>
              <a:rPr lang="en-US" sz="1400" b="1" dirty="0" smtClean="0"/>
              <a:t>signed</a:t>
            </a:r>
            <a:r>
              <a:rPr lang="en-US" sz="1400" dirty="0" smtClean="0"/>
              <a:t> by a person duly authorized by the Shipper. In our electronic world it is sufficient to transmit the full name of the </a:t>
            </a:r>
            <a:r>
              <a:rPr lang="en-US" sz="1400" b="1" dirty="0" smtClean="0"/>
              <a:t>authorized person in capital letters </a:t>
            </a:r>
            <a:br>
              <a:rPr lang="en-US" sz="1400" b="1" dirty="0" smtClean="0"/>
            </a:br>
            <a:r>
              <a:rPr lang="en-US" sz="1400" dirty="0" smtClean="0"/>
              <a:t>replacing the signature.</a:t>
            </a:r>
            <a:br>
              <a:rPr lang="en-US" sz="1400" dirty="0" smtClean="0"/>
            </a:br>
            <a:r>
              <a:rPr lang="en-US" sz="1400" dirty="0" smtClean="0"/>
              <a:t> </a:t>
            </a:r>
          </a:p>
          <a:p>
            <a:pPr marL="342900" indent="-342900">
              <a:buFont typeface="+mj-lt"/>
              <a:buAutoNum type="arabicPeriod"/>
            </a:pPr>
            <a:r>
              <a:rPr lang="en-US" sz="1400" dirty="0" smtClean="0"/>
              <a:t>The VGM document must be provided to the carrier and to the terminal </a:t>
            </a:r>
            <a:r>
              <a:rPr lang="en-US" sz="1400" b="1" dirty="0" smtClean="0"/>
              <a:t>in time to be used for the ship stowage planning. </a:t>
            </a:r>
            <a:br>
              <a:rPr lang="en-US" sz="1400" b="1" dirty="0" smtClean="0"/>
            </a:br>
            <a:r>
              <a:rPr lang="en-US" sz="1400" b="1" dirty="0" smtClean="0"/>
              <a:t> </a:t>
            </a:r>
          </a:p>
          <a:p>
            <a:pPr marL="342900" indent="-342900">
              <a:buFont typeface="+mj-lt"/>
              <a:buAutoNum type="arabicPeriod"/>
            </a:pPr>
            <a:r>
              <a:rPr lang="en-US" sz="1400" b="1" dirty="0" smtClean="0"/>
              <a:t>No VGM – No Load.</a:t>
            </a:r>
            <a:endParaRPr lang="en-US" sz="1400" dirty="0" smtClean="0"/>
          </a:p>
          <a:p>
            <a:pPr marL="342900" indent="-342900">
              <a:buFont typeface="+mj-lt"/>
              <a:buAutoNum type="arabicPeriod"/>
            </a:pPr>
            <a:endParaRPr lang="en-US" sz="1400" dirty="0"/>
          </a:p>
        </p:txBody>
      </p:sp>
      <p:sp>
        <p:nvSpPr>
          <p:cNvPr id="7" name="Subtitle 2"/>
          <p:cNvSpPr txBox="1">
            <a:spLocks/>
          </p:cNvSpPr>
          <p:nvPr/>
        </p:nvSpPr>
        <p:spPr>
          <a:xfrm>
            <a:off x="8244408" y="6525344"/>
            <a:ext cx="648072" cy="216024"/>
          </a:xfrm>
          <a:prstGeom prst="rect">
            <a:avLst/>
          </a:prstGeom>
          <a:ln>
            <a:noFill/>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fontScale="92500" lnSpcReduction="10000"/>
          </a:bodyPr>
          <a:lstStyle/>
          <a:p>
            <a:pPr marR="0" lvl="0" algn="ctr" fontAlgn="auto">
              <a:lnSpc>
                <a:spcPct val="100000"/>
              </a:lnSpc>
              <a:spcBef>
                <a:spcPct val="20000"/>
              </a:spcBef>
              <a:spcAft>
                <a:spcPts val="0"/>
              </a:spcAft>
              <a:buClrTx/>
              <a:buSzTx/>
              <a:tabLst/>
              <a:defRPr/>
            </a:pPr>
            <a:r>
              <a:rPr lang="en-US" sz="1000" dirty="0" smtClean="0">
                <a:solidFill>
                  <a:schemeClr val="tx1">
                    <a:tint val="75000"/>
                  </a:schemeClr>
                </a:solidFill>
              </a:rPr>
              <a:t>page 8</a:t>
            </a:r>
            <a:endParaRPr lang="en-US" sz="1000" dirty="0">
              <a:solidFill>
                <a:schemeClr val="tx1">
                  <a:tint val="75000"/>
                </a:schemeClr>
              </a:solidFill>
            </a:endParaRPr>
          </a:p>
        </p:txBody>
      </p:sp>
      <p:pic>
        <p:nvPicPr>
          <p:cNvPr id="1026" name="Picture 2"/>
          <p:cNvPicPr>
            <a:picLocks noChangeAspect="1" noChangeArrowheads="1"/>
          </p:cNvPicPr>
          <p:nvPr/>
        </p:nvPicPr>
        <p:blipFill>
          <a:blip r:embed="rId2" cstate="print"/>
          <a:srcRect/>
          <a:stretch>
            <a:fillRect/>
          </a:stretch>
        </p:blipFill>
        <p:spPr bwMode="auto">
          <a:xfrm>
            <a:off x="4674433" y="851644"/>
            <a:ext cx="4218047" cy="5889724"/>
          </a:xfrm>
          <a:prstGeom prst="rect">
            <a:avLst/>
          </a:prstGeom>
          <a:noFill/>
          <a:ln w="9525">
            <a:noFill/>
            <a:miter lim="800000"/>
            <a:headEnd/>
            <a:tailEnd/>
          </a:ln>
        </p:spPr>
      </p:pic>
      <p:sp>
        <p:nvSpPr>
          <p:cNvPr id="8" name="Title 1"/>
          <p:cNvSpPr txBox="1">
            <a:spLocks/>
          </p:cNvSpPr>
          <p:nvPr/>
        </p:nvSpPr>
        <p:spPr>
          <a:xfrm>
            <a:off x="-36512" y="-27384"/>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4860032" y="3212976"/>
            <a:ext cx="1296144" cy="36004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b="1" dirty="0" smtClean="0"/>
              <a:t>“Shipper”</a:t>
            </a:r>
            <a:endParaRPr lang="en-US" b="1" dirty="0"/>
          </a:p>
        </p:txBody>
      </p:sp>
      <p:sp>
        <p:nvSpPr>
          <p:cNvPr id="10" name="Rounded Rectangle 9"/>
          <p:cNvSpPr/>
          <p:nvPr/>
        </p:nvSpPr>
        <p:spPr>
          <a:xfrm>
            <a:off x="4860032" y="4581128"/>
            <a:ext cx="1296144" cy="36004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smtClean="0"/>
              <a:t>Carrier</a:t>
            </a:r>
          </a:p>
        </p:txBody>
      </p:sp>
      <p:sp>
        <p:nvSpPr>
          <p:cNvPr id="12" name="Rounded Rectangle 11"/>
          <p:cNvSpPr/>
          <p:nvPr/>
        </p:nvSpPr>
        <p:spPr>
          <a:xfrm>
            <a:off x="4860032" y="5949280"/>
            <a:ext cx="1296144"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Terminal</a:t>
            </a:r>
          </a:p>
        </p:txBody>
      </p:sp>
      <p:sp>
        <p:nvSpPr>
          <p:cNvPr id="20" name="Rounded Rectangle 19"/>
          <p:cNvSpPr/>
          <p:nvPr/>
        </p:nvSpPr>
        <p:spPr>
          <a:xfrm>
            <a:off x="323528" y="1196752"/>
            <a:ext cx="8424936"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Who will report the VGM to the carrier?</a:t>
            </a:r>
            <a:endParaRPr lang="en-US" b="1" dirty="0"/>
          </a:p>
        </p:txBody>
      </p:sp>
      <p:cxnSp>
        <p:nvCxnSpPr>
          <p:cNvPr id="22" name="Straight Arrow Connector 21"/>
          <p:cNvCxnSpPr>
            <a:stCxn id="7" idx="2"/>
            <a:endCxn id="10" idx="0"/>
          </p:cNvCxnSpPr>
          <p:nvPr/>
        </p:nvCxnSpPr>
        <p:spPr>
          <a:xfrm>
            <a:off x="5508104" y="3573016"/>
            <a:ext cx="0" cy="10081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0" idx="2"/>
            <a:endCxn id="12" idx="0"/>
          </p:cNvCxnSpPr>
          <p:nvPr/>
        </p:nvCxnSpPr>
        <p:spPr>
          <a:xfrm>
            <a:off x="5508104" y="4941168"/>
            <a:ext cx="0" cy="10081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1" name="Oval 30"/>
          <p:cNvSpPr>
            <a:spLocks noChangeArrowheads="1"/>
          </p:cNvSpPr>
          <p:nvPr/>
        </p:nvSpPr>
        <p:spPr bwMode="gray">
          <a:xfrm>
            <a:off x="4716016" y="1844824"/>
            <a:ext cx="1440160" cy="504056"/>
          </a:xfrm>
          <a:prstGeom prst="ellipse">
            <a:avLst/>
          </a:prstGeom>
          <a:solidFill>
            <a:schemeClr val="bg1"/>
          </a:solidFill>
          <a:ln w="50800" algn="ctr">
            <a:solidFill>
              <a:srgbClr val="00B050"/>
            </a:solidFill>
            <a:round/>
            <a:headEnd/>
            <a:tailEnd/>
          </a:ln>
          <a:effectLst/>
        </p:spPr>
        <p:txBody>
          <a:bodyPr wrap="none" anchor="ctr"/>
          <a:lstStyle/>
          <a:p>
            <a:pPr algn="ctr"/>
            <a:r>
              <a:rPr lang="en-US" sz="1400" i="1" dirty="0" smtClean="0"/>
              <a:t>The happy flow</a:t>
            </a:r>
            <a:endParaRPr lang="en-US" sz="1400" i="1" dirty="0"/>
          </a:p>
        </p:txBody>
      </p:sp>
      <p:sp>
        <p:nvSpPr>
          <p:cNvPr id="32" name="Oval 31"/>
          <p:cNvSpPr>
            <a:spLocks noChangeArrowheads="1"/>
          </p:cNvSpPr>
          <p:nvPr/>
        </p:nvSpPr>
        <p:spPr bwMode="gray">
          <a:xfrm>
            <a:off x="6948264" y="1844824"/>
            <a:ext cx="1800200" cy="504056"/>
          </a:xfrm>
          <a:prstGeom prst="ellipse">
            <a:avLst/>
          </a:prstGeom>
          <a:solidFill>
            <a:schemeClr val="bg1"/>
          </a:solidFill>
          <a:ln w="50800" algn="ctr">
            <a:solidFill>
              <a:srgbClr val="00B050"/>
            </a:solidFill>
            <a:round/>
            <a:headEnd/>
            <a:tailEnd/>
          </a:ln>
          <a:effectLst/>
        </p:spPr>
        <p:txBody>
          <a:bodyPr wrap="none" anchor="ctr"/>
          <a:lstStyle/>
          <a:p>
            <a:pPr algn="ctr"/>
            <a:r>
              <a:rPr lang="en-US" sz="1400" i="1" dirty="0" smtClean="0"/>
              <a:t>The real world</a:t>
            </a:r>
            <a:endParaRPr lang="en-US" sz="1400" i="1" dirty="0"/>
          </a:p>
        </p:txBody>
      </p:sp>
      <p:sp>
        <p:nvSpPr>
          <p:cNvPr id="38" name="Rounded Rectangle 37"/>
          <p:cNvSpPr/>
          <p:nvPr/>
        </p:nvSpPr>
        <p:spPr>
          <a:xfrm>
            <a:off x="8244408" y="3573016"/>
            <a:ext cx="648072" cy="36004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BCO</a:t>
            </a:r>
            <a:endParaRPr lang="en-US" dirty="0"/>
          </a:p>
        </p:txBody>
      </p:sp>
      <p:sp>
        <p:nvSpPr>
          <p:cNvPr id="39" name="Rounded Rectangle 38"/>
          <p:cNvSpPr/>
          <p:nvPr/>
        </p:nvSpPr>
        <p:spPr>
          <a:xfrm>
            <a:off x="7740352" y="2564904"/>
            <a:ext cx="1152128" cy="36004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Forwarder</a:t>
            </a:r>
            <a:endParaRPr lang="en-US" dirty="0"/>
          </a:p>
        </p:txBody>
      </p:sp>
      <p:sp>
        <p:nvSpPr>
          <p:cNvPr id="40" name="Rounded Rectangle 39"/>
          <p:cNvSpPr/>
          <p:nvPr/>
        </p:nvSpPr>
        <p:spPr>
          <a:xfrm>
            <a:off x="7596336" y="4077072"/>
            <a:ext cx="1152128" cy="36004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Warehouse</a:t>
            </a:r>
            <a:endParaRPr lang="en-US" dirty="0"/>
          </a:p>
        </p:txBody>
      </p:sp>
      <p:sp>
        <p:nvSpPr>
          <p:cNvPr id="42" name="Rounded Rectangle 41"/>
          <p:cNvSpPr/>
          <p:nvPr/>
        </p:nvSpPr>
        <p:spPr>
          <a:xfrm>
            <a:off x="7164288" y="4581128"/>
            <a:ext cx="936104" cy="36004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Trucker</a:t>
            </a:r>
            <a:endParaRPr lang="en-US" dirty="0"/>
          </a:p>
        </p:txBody>
      </p:sp>
      <p:sp>
        <p:nvSpPr>
          <p:cNvPr id="43" name="Rounded Rectangle 42"/>
          <p:cNvSpPr/>
          <p:nvPr/>
        </p:nvSpPr>
        <p:spPr>
          <a:xfrm>
            <a:off x="7740352" y="5085184"/>
            <a:ext cx="1152128" cy="36004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Sub-</a:t>
            </a:r>
            <a:br>
              <a:rPr lang="en-US" sz="1400" dirty="0" smtClean="0"/>
            </a:br>
            <a:r>
              <a:rPr lang="en-US" sz="1400" dirty="0" smtClean="0"/>
              <a:t>contractor</a:t>
            </a:r>
            <a:endParaRPr lang="en-US" dirty="0"/>
          </a:p>
        </p:txBody>
      </p:sp>
      <p:sp>
        <p:nvSpPr>
          <p:cNvPr id="55" name="Rounded Rectangle 54"/>
          <p:cNvSpPr/>
          <p:nvPr/>
        </p:nvSpPr>
        <p:spPr>
          <a:xfrm>
            <a:off x="7524328" y="5661248"/>
            <a:ext cx="936104" cy="36004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Portals</a:t>
            </a:r>
            <a:endParaRPr lang="en-US" dirty="0"/>
          </a:p>
        </p:txBody>
      </p:sp>
      <p:sp>
        <p:nvSpPr>
          <p:cNvPr id="56" name="TextBox 55"/>
          <p:cNvSpPr txBox="1"/>
          <p:nvPr/>
        </p:nvSpPr>
        <p:spPr>
          <a:xfrm>
            <a:off x="179512" y="2050390"/>
            <a:ext cx="4248472" cy="4370427"/>
          </a:xfrm>
          <a:prstGeom prst="rect">
            <a:avLst/>
          </a:prstGeom>
          <a:noFill/>
        </p:spPr>
        <p:txBody>
          <a:bodyPr wrap="square" rtlCol="0">
            <a:spAutoFit/>
          </a:bodyPr>
          <a:lstStyle/>
          <a:p>
            <a:pPr marL="342900" indent="-342900">
              <a:buFont typeface="+mj-lt"/>
              <a:buAutoNum type="arabicPeriod"/>
            </a:pPr>
            <a:r>
              <a:rPr lang="en-US" sz="1400" dirty="0" smtClean="0"/>
              <a:t>The </a:t>
            </a:r>
            <a:r>
              <a:rPr lang="en-US" sz="1400" b="1" dirty="0" smtClean="0"/>
              <a:t>shipper on the ocean carrier’s bill of lading </a:t>
            </a:r>
            <a:r>
              <a:rPr lang="en-US" sz="1400" dirty="0" smtClean="0"/>
              <a:t>is the responsible party to provide the VGM to the carrier. He can delegate the actual reporting, but </a:t>
            </a:r>
            <a:r>
              <a:rPr lang="en-US" sz="1400" u="sng" dirty="0" smtClean="0"/>
              <a:t>he has to ensure that the process works</a:t>
            </a:r>
            <a:r>
              <a:rPr lang="en-US" sz="1400" dirty="0" smtClean="0"/>
              <a:t>.</a:t>
            </a:r>
            <a:br>
              <a:rPr lang="en-US" sz="1400" dirty="0" smtClean="0"/>
            </a:br>
            <a:r>
              <a:rPr lang="en-US" sz="1400" dirty="0" smtClean="0"/>
              <a:t> </a:t>
            </a:r>
          </a:p>
          <a:p>
            <a:pPr marL="342900" lvl="0" indent="-342900">
              <a:buFont typeface="+mj-lt"/>
              <a:buAutoNum type="arabicPeriod"/>
            </a:pPr>
            <a:r>
              <a:rPr lang="en-US" sz="1400" dirty="0" smtClean="0"/>
              <a:t>A </a:t>
            </a:r>
            <a:r>
              <a:rPr lang="en-US" sz="1400" b="1" dirty="0" smtClean="0"/>
              <a:t>person duly authorized by the shipper </a:t>
            </a:r>
            <a:r>
              <a:rPr lang="en-US" sz="1400" dirty="0" smtClean="0"/>
              <a:t>must sign the (electronic) document. This person can belong to </a:t>
            </a:r>
            <a:r>
              <a:rPr lang="en-US" sz="1400" b="1" dirty="0" smtClean="0"/>
              <a:t>another company </a:t>
            </a:r>
            <a:r>
              <a:rPr lang="en-US" sz="1400" dirty="0" smtClean="0"/>
              <a:t>than the shipper, for example to a forwarder or a weighing station.</a:t>
            </a:r>
            <a:br>
              <a:rPr lang="en-US" sz="1400" dirty="0" smtClean="0"/>
            </a:br>
            <a:r>
              <a:rPr lang="en-US" sz="1400" dirty="0" smtClean="0"/>
              <a:t> </a:t>
            </a:r>
          </a:p>
          <a:p>
            <a:pPr marL="342900" indent="-342900">
              <a:buFont typeface="+mj-lt"/>
              <a:buAutoNum type="arabicPeriod"/>
            </a:pPr>
            <a:r>
              <a:rPr lang="en-US" sz="1400" dirty="0" smtClean="0"/>
              <a:t>The carrier will </a:t>
            </a:r>
            <a:r>
              <a:rPr lang="en-US" sz="1400" b="1" dirty="0" smtClean="0"/>
              <a:t>accept the VGM from a 3</a:t>
            </a:r>
            <a:r>
              <a:rPr lang="en-US" sz="1400" b="1" baseline="30000" dirty="0" smtClean="0"/>
              <a:t>rd</a:t>
            </a:r>
            <a:r>
              <a:rPr lang="en-US" sz="1400" b="1" dirty="0" smtClean="0"/>
              <a:t> party </a:t>
            </a:r>
            <a:r>
              <a:rPr lang="en-US" sz="1400" dirty="0" smtClean="0"/>
              <a:t>if they are authorized by the shipper. The carrier cannot check that authorization chain. </a:t>
            </a:r>
            <a:br>
              <a:rPr lang="en-US" sz="1400" dirty="0" smtClean="0"/>
            </a:br>
            <a:r>
              <a:rPr lang="en-US" sz="1400" dirty="0" smtClean="0"/>
              <a:t>The 3</a:t>
            </a:r>
            <a:r>
              <a:rPr lang="en-US" sz="1400" baseline="30000" dirty="0" smtClean="0"/>
              <a:t>rd</a:t>
            </a:r>
            <a:r>
              <a:rPr lang="en-US" sz="1400" dirty="0" smtClean="0"/>
              <a:t> party must </a:t>
            </a:r>
            <a:r>
              <a:rPr lang="en-US" sz="1400" b="1" dirty="0" smtClean="0"/>
              <a:t>report at minimum  </a:t>
            </a:r>
            <a:r>
              <a:rPr lang="en-US" sz="1400" dirty="0" smtClean="0"/>
              <a:t>1) The name of the Shipper on whose behalf they are acting,  2) Their own identity,  3) The full name of the authorized person,  4) The carrier’s booking number,  5) The container number and the VGM. </a:t>
            </a:r>
            <a:br>
              <a:rPr lang="en-US" sz="1400" dirty="0" smtClean="0"/>
            </a:br>
            <a:r>
              <a:rPr lang="en-US" sz="1400" dirty="0" smtClean="0"/>
              <a:t/>
            </a:r>
            <a:br>
              <a:rPr lang="en-US" sz="1400" dirty="0" smtClean="0"/>
            </a:br>
            <a:r>
              <a:rPr lang="en-US" sz="1200" i="1" dirty="0" smtClean="0"/>
              <a:t>(please reconfirm with your carrier)</a:t>
            </a:r>
            <a:endParaRPr lang="en-US" sz="1400" i="1" dirty="0"/>
          </a:p>
        </p:txBody>
      </p:sp>
      <p:sp>
        <p:nvSpPr>
          <p:cNvPr id="41" name="Rounded Rectangle 40"/>
          <p:cNvSpPr/>
          <p:nvPr/>
        </p:nvSpPr>
        <p:spPr>
          <a:xfrm>
            <a:off x="7020272" y="3429000"/>
            <a:ext cx="1152128" cy="36004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Booking</a:t>
            </a:r>
            <a:br>
              <a:rPr lang="en-US" sz="1400" dirty="0" smtClean="0"/>
            </a:br>
            <a:r>
              <a:rPr lang="en-US" sz="1400" dirty="0" smtClean="0"/>
              <a:t>Party</a:t>
            </a:r>
            <a:endParaRPr lang="en-US" dirty="0"/>
          </a:p>
        </p:txBody>
      </p:sp>
      <p:sp>
        <p:nvSpPr>
          <p:cNvPr id="37" name="Rounded Rectangle 36"/>
          <p:cNvSpPr/>
          <p:nvPr/>
        </p:nvSpPr>
        <p:spPr>
          <a:xfrm>
            <a:off x="6948264" y="2780928"/>
            <a:ext cx="648072" cy="36004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NVO</a:t>
            </a:r>
            <a:endParaRPr lang="en-US" dirty="0"/>
          </a:p>
        </p:txBody>
      </p:sp>
      <p:sp>
        <p:nvSpPr>
          <p:cNvPr id="21" name="Title 1"/>
          <p:cNvSpPr txBox="1">
            <a:spLocks/>
          </p:cNvSpPr>
          <p:nvPr/>
        </p:nvSpPr>
        <p:spPr>
          <a:xfrm>
            <a:off x="-36512" y="-27384"/>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ox(in)">
                                      <p:cBhvr>
                                        <p:cTn id="7" dur="1000"/>
                                        <p:tgtEl>
                                          <p:spTgt spid="3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box(in)">
                                      <p:cBhvr>
                                        <p:cTn id="10" dur="1000"/>
                                        <p:tgtEl>
                                          <p:spTgt spid="38"/>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box(in)">
                                      <p:cBhvr>
                                        <p:cTn id="13" dur="1000"/>
                                        <p:tgtEl>
                                          <p:spTgt spid="39"/>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box(in)">
                                      <p:cBhvr>
                                        <p:cTn id="16" dur="1000"/>
                                        <p:tgtEl>
                                          <p:spTgt spid="40"/>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box(in)">
                                      <p:cBhvr>
                                        <p:cTn id="19" dur="1000"/>
                                        <p:tgtEl>
                                          <p:spTgt spid="42"/>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box(in)">
                                      <p:cBhvr>
                                        <p:cTn id="22" dur="1000"/>
                                        <p:tgtEl>
                                          <p:spTgt spid="43"/>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box(in)">
                                      <p:cBhvr>
                                        <p:cTn id="25" dur="1000"/>
                                        <p:tgtEl>
                                          <p:spTgt spid="55"/>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box(in)">
                                      <p:cBhvr>
                                        <p:cTn id="28" dur="1000"/>
                                        <p:tgtEl>
                                          <p:spTgt spid="41"/>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box(in)">
                                      <p:cBhvr>
                                        <p:cTn id="31" dur="1000"/>
                                        <p:tgtEl>
                                          <p:spTgt spid="37"/>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56">
                                            <p:txEl>
                                              <p:pRg st="0" end="0"/>
                                            </p:txEl>
                                          </p:spTgt>
                                        </p:tgtEl>
                                        <p:attrNameLst>
                                          <p:attrName>style.visibility</p:attrName>
                                        </p:attrNameLst>
                                      </p:cBhvr>
                                      <p:to>
                                        <p:strVal val="visible"/>
                                      </p:to>
                                    </p:set>
                                    <p:anim calcmode="lin" valueType="num">
                                      <p:cBhvr additive="base">
                                        <p:cTn id="36" dur="5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56">
                                            <p:txEl>
                                              <p:pRg st="1" end="1"/>
                                            </p:txEl>
                                          </p:spTgt>
                                        </p:tgtEl>
                                        <p:attrNameLst>
                                          <p:attrName>style.visibility</p:attrName>
                                        </p:attrNameLst>
                                      </p:cBhvr>
                                      <p:to>
                                        <p:strVal val="visible"/>
                                      </p:to>
                                    </p:set>
                                    <p:anim calcmode="lin" valueType="num">
                                      <p:cBhvr additive="base">
                                        <p:cTn id="42" dur="500" fill="hold"/>
                                        <p:tgtEl>
                                          <p:spTgt spid="56">
                                            <p:txEl>
                                              <p:pRg st="1" end="1"/>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5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nodeType="clickEffect">
                                  <p:stCondLst>
                                    <p:cond delay="0"/>
                                  </p:stCondLst>
                                  <p:childTnLst>
                                    <p:set>
                                      <p:cBhvr>
                                        <p:cTn id="47" dur="1" fill="hold">
                                          <p:stCondLst>
                                            <p:cond delay="0"/>
                                          </p:stCondLst>
                                        </p:cTn>
                                        <p:tgtEl>
                                          <p:spTgt spid="56">
                                            <p:txEl>
                                              <p:pRg st="2" end="2"/>
                                            </p:txEl>
                                          </p:spTgt>
                                        </p:tgtEl>
                                        <p:attrNameLst>
                                          <p:attrName>style.visibility</p:attrName>
                                        </p:attrNameLst>
                                      </p:cBhvr>
                                      <p:to>
                                        <p:strVal val="visible"/>
                                      </p:to>
                                    </p:set>
                                    <p:anim calcmode="lin" valueType="num">
                                      <p:cBhvr additive="base">
                                        <p:cTn id="48" dur="500" fill="hold"/>
                                        <p:tgtEl>
                                          <p:spTgt spid="56">
                                            <p:txEl>
                                              <p:pRg st="2" end="2"/>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56">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8" grpId="0" animBg="1"/>
      <p:bldP spid="39" grpId="0" animBg="1"/>
      <p:bldP spid="40" grpId="0" animBg="1"/>
      <p:bldP spid="42" grpId="0" animBg="1"/>
      <p:bldP spid="43" grpId="0" animBg="1"/>
      <p:bldP spid="55" grpId="0" animBg="1"/>
      <p:bldP spid="41" grpId="0" animBg="1"/>
      <p:bldP spid="3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323528" y="1340768"/>
            <a:ext cx="8496944"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What will the carrier do with the VGM?</a:t>
            </a:r>
            <a:endParaRPr lang="en-US" b="1" dirty="0"/>
          </a:p>
        </p:txBody>
      </p:sp>
      <p:sp>
        <p:nvSpPr>
          <p:cNvPr id="56" name="TextBox 55"/>
          <p:cNvSpPr txBox="1"/>
          <p:nvPr/>
        </p:nvSpPr>
        <p:spPr>
          <a:xfrm>
            <a:off x="323528" y="2204864"/>
            <a:ext cx="4248472" cy="4401205"/>
          </a:xfrm>
          <a:prstGeom prst="rect">
            <a:avLst/>
          </a:prstGeom>
          <a:noFill/>
        </p:spPr>
        <p:txBody>
          <a:bodyPr wrap="square" rtlCol="0">
            <a:spAutoFit/>
          </a:bodyPr>
          <a:lstStyle/>
          <a:p>
            <a:pPr marL="342900" indent="-342900">
              <a:buFont typeface="+mj-lt"/>
              <a:buAutoNum type="arabicPeriod"/>
            </a:pPr>
            <a:r>
              <a:rPr lang="en-US" sz="1400" dirty="0" smtClean="0"/>
              <a:t>The carrier will assign the VGM to the correct booking and capture it in his IT system.</a:t>
            </a:r>
            <a:br>
              <a:rPr lang="en-US" sz="1400" dirty="0" smtClean="0"/>
            </a:br>
            <a:r>
              <a:rPr lang="en-US" sz="1400" dirty="0" smtClean="0"/>
              <a:t>He will use it for the stowage planning.</a:t>
            </a:r>
            <a:br>
              <a:rPr lang="en-US" sz="1400" dirty="0" smtClean="0"/>
            </a:br>
            <a:endParaRPr lang="en-US" sz="1400" dirty="0" smtClean="0"/>
          </a:p>
          <a:p>
            <a:pPr marL="342900" indent="-342900">
              <a:buFont typeface="+mj-lt"/>
              <a:buAutoNum type="arabicPeriod"/>
            </a:pPr>
            <a:r>
              <a:rPr lang="en-US" sz="1400" dirty="0" smtClean="0"/>
              <a:t>The carrier will forward the VGM </a:t>
            </a:r>
            <a:r>
              <a:rPr lang="en-US" sz="1400" b="1" dirty="0" smtClean="0"/>
              <a:t>to the terminal</a:t>
            </a:r>
            <a:r>
              <a:rPr lang="en-US" sz="1400" dirty="0" smtClean="0"/>
              <a:t>.</a:t>
            </a:r>
            <a:br>
              <a:rPr lang="en-US" sz="1400" dirty="0" smtClean="0"/>
            </a:br>
            <a:r>
              <a:rPr lang="en-US" sz="1400" dirty="0" smtClean="0"/>
              <a:t> </a:t>
            </a:r>
          </a:p>
          <a:p>
            <a:pPr marL="342900" indent="-342900">
              <a:buFont typeface="+mj-lt"/>
              <a:buAutoNum type="arabicPeriod"/>
            </a:pPr>
            <a:r>
              <a:rPr lang="en-US" sz="1400" dirty="0" smtClean="0"/>
              <a:t>The carrier cannot and will </a:t>
            </a:r>
            <a:r>
              <a:rPr lang="en-US" sz="1400" b="1" dirty="0" smtClean="0"/>
              <a:t>not check </a:t>
            </a:r>
            <a:r>
              <a:rPr lang="en-US" sz="1400" dirty="0" smtClean="0"/>
              <a:t>or verify the VGM. He has no policing function.</a:t>
            </a:r>
            <a:br>
              <a:rPr lang="en-US" sz="1400" dirty="0" smtClean="0"/>
            </a:br>
            <a:r>
              <a:rPr lang="en-US" sz="1400" dirty="0" smtClean="0"/>
              <a:t> </a:t>
            </a:r>
          </a:p>
          <a:p>
            <a:pPr marL="342900" indent="-342900">
              <a:buFont typeface="+mj-lt"/>
              <a:buAutoNum type="arabicPeriod"/>
            </a:pPr>
            <a:r>
              <a:rPr lang="en-US" sz="1400" dirty="0" smtClean="0"/>
              <a:t>The VGM will normally </a:t>
            </a:r>
            <a:r>
              <a:rPr lang="en-US" sz="1400" b="1" dirty="0" smtClean="0"/>
              <a:t>not</a:t>
            </a:r>
            <a:r>
              <a:rPr lang="en-US" sz="1400" dirty="0" smtClean="0"/>
              <a:t> be printed </a:t>
            </a:r>
            <a:r>
              <a:rPr lang="en-US" sz="1400" b="1" dirty="0" smtClean="0"/>
              <a:t>on the B/L</a:t>
            </a:r>
            <a:r>
              <a:rPr lang="en-US" sz="1400" dirty="0" smtClean="0"/>
              <a:t>.</a:t>
            </a:r>
            <a:br>
              <a:rPr lang="en-US" sz="1400" dirty="0" smtClean="0"/>
            </a:br>
            <a:r>
              <a:rPr lang="en-US" sz="1400" dirty="0" smtClean="0"/>
              <a:t> </a:t>
            </a:r>
          </a:p>
          <a:p>
            <a:pPr marL="342900" indent="-342900">
              <a:buFont typeface="+mj-lt"/>
              <a:buAutoNum type="arabicPeriod"/>
            </a:pPr>
            <a:r>
              <a:rPr lang="en-US" sz="1400" dirty="0" smtClean="0"/>
              <a:t>The VGM will </a:t>
            </a:r>
            <a:r>
              <a:rPr lang="en-US" sz="1400" b="1" dirty="0" smtClean="0"/>
              <a:t>not</a:t>
            </a:r>
            <a:r>
              <a:rPr lang="en-US" sz="1400" dirty="0" smtClean="0"/>
              <a:t> be forwarded </a:t>
            </a:r>
            <a:r>
              <a:rPr lang="en-US" sz="1400" b="1" dirty="0" smtClean="0"/>
              <a:t>to customs or any other authorities</a:t>
            </a:r>
            <a:r>
              <a:rPr lang="en-US" sz="1400" dirty="0" smtClean="0"/>
              <a:t>. </a:t>
            </a:r>
            <a:br>
              <a:rPr lang="en-US" sz="1400" dirty="0" smtClean="0"/>
            </a:br>
            <a:r>
              <a:rPr lang="en-US" sz="1400" dirty="0" smtClean="0"/>
              <a:t>No such requirement is known so far.</a:t>
            </a:r>
            <a:br>
              <a:rPr lang="en-US" sz="1400" dirty="0" smtClean="0"/>
            </a:br>
            <a:r>
              <a:rPr lang="en-US" sz="1400" dirty="0" smtClean="0"/>
              <a:t> </a:t>
            </a:r>
          </a:p>
          <a:p>
            <a:pPr marL="342900" indent="-342900">
              <a:buFont typeface="+mj-lt"/>
              <a:buAutoNum type="arabicPeriod"/>
            </a:pPr>
            <a:r>
              <a:rPr lang="en-US" sz="1400" dirty="0" smtClean="0"/>
              <a:t>In case of a Port State Control or in case of a possible incident, the carrier might be asked by authorities to reveal the responsible party to the competent authorities.</a:t>
            </a:r>
            <a:br>
              <a:rPr lang="en-US" sz="1400" dirty="0" smtClean="0"/>
            </a:br>
            <a:endParaRPr lang="en-US" sz="1400" i="1" dirty="0"/>
          </a:p>
        </p:txBody>
      </p:sp>
      <p:pic>
        <p:nvPicPr>
          <p:cNvPr id="1026" name="Picture 2"/>
          <p:cNvPicPr>
            <a:picLocks noChangeAspect="1" noChangeArrowheads="1"/>
          </p:cNvPicPr>
          <p:nvPr/>
        </p:nvPicPr>
        <p:blipFill>
          <a:blip r:embed="rId2" cstate="print"/>
          <a:srcRect/>
          <a:stretch>
            <a:fillRect/>
          </a:stretch>
        </p:blipFill>
        <p:spPr bwMode="auto">
          <a:xfrm>
            <a:off x="4644008" y="2054686"/>
            <a:ext cx="4245422" cy="4254633"/>
          </a:xfrm>
          <a:prstGeom prst="rect">
            <a:avLst/>
          </a:prstGeom>
          <a:noFill/>
          <a:ln w="9525">
            <a:noFill/>
            <a:miter lim="800000"/>
            <a:headEnd/>
            <a:tailEnd/>
          </a:ln>
        </p:spPr>
      </p:pic>
      <p:sp>
        <p:nvSpPr>
          <p:cNvPr id="7" name="Title 1"/>
          <p:cNvSpPr txBox="1">
            <a:spLocks/>
          </p:cNvSpPr>
          <p:nvPr/>
        </p:nvSpPr>
        <p:spPr>
          <a:xfrm>
            <a:off x="-36512" y="-27384"/>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rot="5400000">
            <a:off x="3890210" y="1256791"/>
            <a:ext cx="1296144" cy="8706462"/>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1"/>
          <a:lstStyle/>
          <a:p>
            <a:pPr algn="ctr"/>
            <a:r>
              <a:rPr lang="en-US" sz="1400" b="1" dirty="0" smtClean="0">
                <a:solidFill>
                  <a:schemeClr val="accent3">
                    <a:lumMod val="50000"/>
                  </a:schemeClr>
                </a:solidFill>
              </a:rPr>
              <a:t>CARRIER</a:t>
            </a:r>
            <a:endParaRPr lang="en-US" sz="1400" b="1" dirty="0">
              <a:solidFill>
                <a:schemeClr val="accent3">
                  <a:lumMod val="50000"/>
                </a:schemeClr>
              </a:solidFill>
            </a:endParaRPr>
          </a:p>
        </p:txBody>
      </p:sp>
      <p:sp>
        <p:nvSpPr>
          <p:cNvPr id="110" name="Rectangle 109"/>
          <p:cNvSpPr/>
          <p:nvPr/>
        </p:nvSpPr>
        <p:spPr>
          <a:xfrm rot="5400000">
            <a:off x="3962702" y="-60618"/>
            <a:ext cx="1152127" cy="8707429"/>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1"/>
          <a:lstStyle/>
          <a:p>
            <a:pPr algn="ctr"/>
            <a:r>
              <a:rPr lang="en-US" sz="1400" b="1" dirty="0" smtClean="0">
                <a:solidFill>
                  <a:schemeClr val="accent3">
                    <a:lumMod val="50000"/>
                  </a:schemeClr>
                </a:solidFill>
              </a:rPr>
              <a:t>SHIPPER</a:t>
            </a:r>
            <a:endParaRPr lang="en-US" sz="1400" b="1" dirty="0">
              <a:solidFill>
                <a:schemeClr val="accent3">
                  <a:lumMod val="50000"/>
                </a:schemeClr>
              </a:solidFill>
            </a:endParaRPr>
          </a:p>
        </p:txBody>
      </p:sp>
      <p:sp>
        <p:nvSpPr>
          <p:cNvPr id="111" name="Rounded Rectangle 110"/>
          <p:cNvSpPr/>
          <p:nvPr/>
        </p:nvSpPr>
        <p:spPr>
          <a:xfrm>
            <a:off x="1046643" y="5445775"/>
            <a:ext cx="930462" cy="41148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700" b="1" dirty="0" smtClean="0">
                <a:solidFill>
                  <a:srgbClr val="002060"/>
                </a:solidFill>
              </a:rPr>
              <a:t>Booking</a:t>
            </a:r>
            <a:endParaRPr lang="en-US" sz="700" b="1" dirty="0">
              <a:solidFill>
                <a:srgbClr val="002060"/>
              </a:solidFill>
            </a:endParaRPr>
          </a:p>
        </p:txBody>
      </p:sp>
      <p:sp>
        <p:nvSpPr>
          <p:cNvPr id="113" name="Rounded Rectangle 112"/>
          <p:cNvSpPr/>
          <p:nvPr/>
        </p:nvSpPr>
        <p:spPr>
          <a:xfrm>
            <a:off x="887830" y="4025846"/>
            <a:ext cx="598154" cy="41148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700" b="1" dirty="0" smtClean="0">
                <a:solidFill>
                  <a:srgbClr val="002060"/>
                </a:solidFill>
              </a:rPr>
              <a:t>Transport</a:t>
            </a:r>
            <a:br>
              <a:rPr lang="en-US" sz="700" b="1" dirty="0" smtClean="0">
                <a:solidFill>
                  <a:srgbClr val="002060"/>
                </a:solidFill>
              </a:rPr>
            </a:br>
            <a:r>
              <a:rPr lang="en-US" sz="700" b="1" dirty="0" smtClean="0">
                <a:solidFill>
                  <a:srgbClr val="002060"/>
                </a:solidFill>
              </a:rPr>
              <a:t>Order</a:t>
            </a:r>
            <a:endParaRPr lang="en-US" sz="700" b="1" dirty="0">
              <a:solidFill>
                <a:srgbClr val="002060"/>
              </a:solidFill>
            </a:endParaRPr>
          </a:p>
        </p:txBody>
      </p:sp>
      <p:sp>
        <p:nvSpPr>
          <p:cNvPr id="117" name="Snip Single Corner Rectangle 116"/>
          <p:cNvSpPr>
            <a:spLocks noChangeAspect="1"/>
          </p:cNvSpPr>
          <p:nvPr/>
        </p:nvSpPr>
        <p:spPr>
          <a:xfrm>
            <a:off x="1046644" y="5157744"/>
            <a:ext cx="531751"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IFTMBF</a:t>
            </a:r>
            <a:endParaRPr lang="en-US" sz="700" b="1" dirty="0"/>
          </a:p>
        </p:txBody>
      </p:sp>
      <p:sp>
        <p:nvSpPr>
          <p:cNvPr id="122" name="Rounded Rectangle 121"/>
          <p:cNvSpPr/>
          <p:nvPr/>
        </p:nvSpPr>
        <p:spPr>
          <a:xfrm>
            <a:off x="1644864" y="4025846"/>
            <a:ext cx="598154" cy="411480"/>
          </a:xfrm>
          <a:prstGeom prst="roundRect">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700" b="1" dirty="0" smtClean="0">
                <a:solidFill>
                  <a:srgbClr val="002060"/>
                </a:solidFill>
              </a:rPr>
              <a:t>Booking</a:t>
            </a:r>
            <a:br>
              <a:rPr lang="en-US" sz="700" b="1" dirty="0" smtClean="0">
                <a:solidFill>
                  <a:srgbClr val="002060"/>
                </a:solidFill>
              </a:rPr>
            </a:br>
            <a:r>
              <a:rPr lang="en-US" sz="700" b="1" dirty="0" smtClean="0">
                <a:solidFill>
                  <a:srgbClr val="002060"/>
                </a:solidFill>
              </a:rPr>
              <a:t>Confirmation</a:t>
            </a:r>
            <a:endParaRPr lang="en-US" sz="700" b="1" dirty="0">
              <a:solidFill>
                <a:srgbClr val="002060"/>
              </a:solidFill>
            </a:endParaRPr>
          </a:p>
        </p:txBody>
      </p:sp>
      <p:sp>
        <p:nvSpPr>
          <p:cNvPr id="125" name="Snip Single Corner Rectangle 124"/>
          <p:cNvSpPr>
            <a:spLocks noChangeAspect="1"/>
          </p:cNvSpPr>
          <p:nvPr/>
        </p:nvSpPr>
        <p:spPr>
          <a:xfrm>
            <a:off x="1644864" y="4473393"/>
            <a:ext cx="531751"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IFTMBC</a:t>
            </a:r>
            <a:endParaRPr lang="en-US" sz="700" b="1" dirty="0"/>
          </a:p>
        </p:txBody>
      </p:sp>
      <p:cxnSp>
        <p:nvCxnSpPr>
          <p:cNvPr id="128" name="Straight Arrow Connector 127"/>
          <p:cNvCxnSpPr>
            <a:endCxn id="125" idx="1"/>
          </p:cNvCxnSpPr>
          <p:nvPr/>
        </p:nvCxnSpPr>
        <p:spPr>
          <a:xfrm flipV="1">
            <a:off x="1910739" y="4715278"/>
            <a:ext cx="0" cy="678721"/>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30" name="Rounded Rectangle 129"/>
          <p:cNvSpPr/>
          <p:nvPr/>
        </p:nvSpPr>
        <p:spPr>
          <a:xfrm>
            <a:off x="6267035" y="5445775"/>
            <a:ext cx="664615" cy="411480"/>
          </a:xfrm>
          <a:prstGeom prst="roundRect">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Shipping</a:t>
            </a:r>
            <a:br>
              <a:rPr lang="en-US" sz="700" b="1" dirty="0" smtClean="0">
                <a:solidFill>
                  <a:srgbClr val="002060"/>
                </a:solidFill>
              </a:rPr>
            </a:br>
            <a:r>
              <a:rPr lang="en-US" sz="700" b="1" dirty="0" smtClean="0">
                <a:solidFill>
                  <a:srgbClr val="002060"/>
                </a:solidFill>
              </a:rPr>
              <a:t>Instruction</a:t>
            </a:r>
            <a:endParaRPr lang="en-US" sz="700" b="1" dirty="0">
              <a:solidFill>
                <a:srgbClr val="002060"/>
              </a:solidFill>
            </a:endParaRPr>
          </a:p>
        </p:txBody>
      </p:sp>
      <p:sp>
        <p:nvSpPr>
          <p:cNvPr id="134" name="Rounded Rectangle 133"/>
          <p:cNvSpPr/>
          <p:nvPr/>
        </p:nvSpPr>
        <p:spPr>
          <a:xfrm>
            <a:off x="6185138" y="4025846"/>
            <a:ext cx="664615" cy="411480"/>
          </a:xfrm>
          <a:prstGeom prst="roundRect">
            <a:avLst/>
          </a:prstGeom>
          <a:ln/>
        </p:spPr>
        <p:style>
          <a:lnRef idx="2">
            <a:schemeClr val="accent6"/>
          </a:lnRef>
          <a:fillRef idx="1">
            <a:schemeClr val="lt1"/>
          </a:fillRef>
          <a:effectRef idx="0">
            <a:schemeClr val="accent6"/>
          </a:effectRef>
          <a:fontRef idx="minor">
            <a:schemeClr val="dk1"/>
          </a:fontRef>
        </p:style>
        <p:txBody>
          <a:bodyPr lIns="0" rIns="0" rtlCol="0" anchor="ctr"/>
          <a:lstStyle/>
          <a:p>
            <a:pPr algn="ctr"/>
            <a:r>
              <a:rPr lang="en-US" sz="700" b="1" dirty="0" smtClean="0">
                <a:solidFill>
                  <a:srgbClr val="002060"/>
                </a:solidFill>
              </a:rPr>
              <a:t>Documentation  B/L</a:t>
            </a:r>
            <a:endParaRPr lang="en-US" sz="700" b="1" dirty="0">
              <a:solidFill>
                <a:srgbClr val="002060"/>
              </a:solidFill>
            </a:endParaRPr>
          </a:p>
        </p:txBody>
      </p:sp>
      <p:sp>
        <p:nvSpPr>
          <p:cNvPr id="135" name="Snip Single Corner Rectangle 134"/>
          <p:cNvSpPr>
            <a:spLocks noChangeAspect="1"/>
          </p:cNvSpPr>
          <p:nvPr/>
        </p:nvSpPr>
        <p:spPr>
          <a:xfrm>
            <a:off x="6300192" y="5157744"/>
            <a:ext cx="531751"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IFTMIN</a:t>
            </a:r>
            <a:endParaRPr lang="en-US" sz="700" b="1" dirty="0"/>
          </a:p>
        </p:txBody>
      </p:sp>
      <p:cxnSp>
        <p:nvCxnSpPr>
          <p:cNvPr id="136" name="Straight Arrow Connector 135"/>
          <p:cNvCxnSpPr/>
          <p:nvPr/>
        </p:nvCxnSpPr>
        <p:spPr>
          <a:xfrm>
            <a:off x="6560400" y="4457894"/>
            <a:ext cx="0" cy="64807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a:off x="1312519" y="4457894"/>
            <a:ext cx="0" cy="64807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grpSp>
        <p:nvGrpSpPr>
          <p:cNvPr id="2" name="Group 146"/>
          <p:cNvGrpSpPr/>
          <p:nvPr/>
        </p:nvGrpSpPr>
        <p:grpSpPr>
          <a:xfrm>
            <a:off x="6583951" y="4411401"/>
            <a:ext cx="580337" cy="400691"/>
            <a:chOff x="1888045" y="2418727"/>
            <a:chExt cx="628698" cy="400691"/>
          </a:xfrm>
        </p:grpSpPr>
        <p:grpSp>
          <p:nvGrpSpPr>
            <p:cNvPr id="3" name="Group 68"/>
            <p:cNvGrpSpPr>
              <a:grpSpLocks noChangeAspect="1"/>
            </p:cNvGrpSpPr>
            <p:nvPr/>
          </p:nvGrpSpPr>
          <p:grpSpPr>
            <a:xfrm>
              <a:off x="2017203" y="2418727"/>
              <a:ext cx="378042" cy="216025"/>
              <a:chOff x="3694956" y="2060848"/>
              <a:chExt cx="504056" cy="288033"/>
            </a:xfrm>
          </p:grpSpPr>
          <p:sp>
            <p:nvSpPr>
              <p:cNvPr id="150" name="Rectangle 149"/>
              <p:cNvSpPr/>
              <p:nvPr/>
            </p:nvSpPr>
            <p:spPr>
              <a:xfrm>
                <a:off x="3694956" y="2060848"/>
                <a:ext cx="504056" cy="288032"/>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1" name="Straight Connector 150"/>
              <p:cNvCxnSpPr/>
              <p:nvPr/>
            </p:nvCxnSpPr>
            <p:spPr>
              <a:xfrm>
                <a:off x="3694956" y="2060848"/>
                <a:ext cx="254174"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flipH="1">
                <a:off x="3949130" y="2060848"/>
                <a:ext cx="249882"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3694956" y="2181225"/>
                <a:ext cx="212105" cy="1676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flipH="1" flipV="1">
                <a:off x="3985642" y="2184400"/>
                <a:ext cx="213370" cy="16448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49" name="Rectangle 148"/>
            <p:cNvSpPr/>
            <p:nvPr/>
          </p:nvSpPr>
          <p:spPr>
            <a:xfrm>
              <a:off x="1888045" y="2634752"/>
              <a:ext cx="628698" cy="184666"/>
            </a:xfrm>
            <a:prstGeom prst="rect">
              <a:avLst/>
            </a:prstGeom>
          </p:spPr>
          <p:txBody>
            <a:bodyPr wrap="none">
              <a:spAutoFit/>
            </a:bodyPr>
            <a:lstStyle/>
            <a:p>
              <a:pPr algn="ctr"/>
              <a:r>
                <a:rPr lang="en-US" sz="600" b="1" dirty="0" smtClean="0">
                  <a:solidFill>
                    <a:srgbClr val="002060"/>
                  </a:solidFill>
                </a:rPr>
                <a:t>provide Doc</a:t>
              </a:r>
            </a:p>
          </p:txBody>
        </p:sp>
      </p:grpSp>
      <p:cxnSp>
        <p:nvCxnSpPr>
          <p:cNvPr id="155" name="Straight Arrow Connector 154"/>
          <p:cNvCxnSpPr/>
          <p:nvPr/>
        </p:nvCxnSpPr>
        <p:spPr>
          <a:xfrm flipV="1">
            <a:off x="6888728" y="4725145"/>
            <a:ext cx="9684" cy="705144"/>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241" name="Text Box 2107"/>
          <p:cNvSpPr txBox="1">
            <a:spLocks noChangeArrowheads="1"/>
          </p:cNvSpPr>
          <p:nvPr/>
        </p:nvSpPr>
        <p:spPr bwMode="auto">
          <a:xfrm rot="16200000">
            <a:off x="3224753" y="4890067"/>
            <a:ext cx="2592286" cy="246221"/>
          </a:xfrm>
          <a:prstGeom prst="rect">
            <a:avLst/>
          </a:prstGeom>
          <a:solidFill>
            <a:srgbClr val="98C2E8"/>
          </a:solidFill>
          <a:ln w="76200">
            <a:noFill/>
            <a:miter lim="800000"/>
            <a:headEnd/>
            <a:tailEnd/>
          </a:ln>
          <a:effectLst/>
        </p:spPr>
        <p:txBody>
          <a:bodyPr wrap="square" lIns="0" tIns="0" rIns="0" bIns="0" anchor="ctr">
            <a:spAutoFit/>
          </a:bodyPr>
          <a:lstStyle/>
          <a:p>
            <a:pPr algn="ctr" defTabSz="1103313"/>
            <a:r>
              <a:rPr lang="de-DE" sz="1600" b="1" i="1" dirty="0" smtClean="0"/>
              <a:t>Container Gate-In</a:t>
            </a:r>
            <a:endParaRPr lang="de-DE" sz="1600" b="1" i="1" dirty="0"/>
          </a:p>
        </p:txBody>
      </p:sp>
      <p:sp>
        <p:nvSpPr>
          <p:cNvPr id="259" name="Text Box 2107"/>
          <p:cNvSpPr txBox="1">
            <a:spLocks noChangeArrowheads="1"/>
          </p:cNvSpPr>
          <p:nvPr/>
        </p:nvSpPr>
        <p:spPr bwMode="auto">
          <a:xfrm rot="16200000">
            <a:off x="1362462" y="4854064"/>
            <a:ext cx="2520280" cy="246221"/>
          </a:xfrm>
          <a:prstGeom prst="rect">
            <a:avLst/>
          </a:prstGeom>
          <a:solidFill>
            <a:srgbClr val="98C2E8"/>
          </a:solidFill>
          <a:ln w="76200">
            <a:noFill/>
            <a:miter lim="800000"/>
            <a:headEnd/>
            <a:tailEnd/>
          </a:ln>
          <a:effectLst/>
        </p:spPr>
        <p:txBody>
          <a:bodyPr wrap="square" lIns="0" tIns="0" rIns="0" bIns="0" anchor="ctr">
            <a:spAutoFit/>
          </a:bodyPr>
          <a:lstStyle/>
          <a:p>
            <a:pPr algn="ctr" defTabSz="1103313"/>
            <a:r>
              <a:rPr lang="en-US" sz="1600" b="1" i="1" dirty="0" smtClean="0"/>
              <a:t>Container stuffed</a:t>
            </a:r>
            <a:endParaRPr lang="en-US" sz="1600" b="1" i="1" dirty="0"/>
          </a:p>
        </p:txBody>
      </p:sp>
      <p:grpSp>
        <p:nvGrpSpPr>
          <p:cNvPr id="46" name="Group 45"/>
          <p:cNvGrpSpPr/>
          <p:nvPr/>
        </p:nvGrpSpPr>
        <p:grpSpPr>
          <a:xfrm>
            <a:off x="4860032" y="3789041"/>
            <a:ext cx="1129846" cy="2448272"/>
            <a:chOff x="5981961" y="3789041"/>
            <a:chExt cx="1129846" cy="2448272"/>
          </a:xfrm>
        </p:grpSpPr>
        <p:cxnSp>
          <p:nvCxnSpPr>
            <p:cNvPr id="99" name="Straight Connector 98"/>
            <p:cNvCxnSpPr>
              <a:endCxn id="124" idx="0"/>
            </p:cNvCxnSpPr>
            <p:nvPr/>
          </p:nvCxnSpPr>
          <p:spPr>
            <a:xfrm flipH="1" flipV="1">
              <a:off x="6546884" y="3789041"/>
              <a:ext cx="15161" cy="244827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24" name="Oval 74"/>
            <p:cNvSpPr>
              <a:spLocks noChangeArrowheads="1"/>
            </p:cNvSpPr>
            <p:nvPr/>
          </p:nvSpPr>
          <p:spPr bwMode="gray">
            <a:xfrm>
              <a:off x="5981961" y="3789041"/>
              <a:ext cx="1129846" cy="504056"/>
            </a:xfrm>
            <a:prstGeom prst="ellipse">
              <a:avLst/>
            </a:prstGeom>
            <a:solidFill>
              <a:schemeClr val="bg1"/>
            </a:solidFill>
            <a:ln w="50800" algn="ctr">
              <a:solidFill>
                <a:srgbClr val="FF0000"/>
              </a:solidFill>
              <a:round/>
              <a:headEnd/>
              <a:tailEnd/>
            </a:ln>
            <a:effectLst/>
          </p:spPr>
          <p:txBody>
            <a:bodyPr wrap="square" lIns="0" rIns="0" anchor="ctr"/>
            <a:lstStyle/>
            <a:p>
              <a:pPr algn="ctr" eaLnBrk="1" hangingPunct="1"/>
              <a:r>
                <a:rPr lang="en-US" sz="1400" i="1" dirty="0" smtClean="0"/>
                <a:t>VGM</a:t>
              </a:r>
              <a:br>
                <a:rPr lang="en-US" sz="1400" i="1" dirty="0" smtClean="0"/>
              </a:br>
              <a:r>
                <a:rPr lang="en-US" sz="1400" i="1" dirty="0" smtClean="0"/>
                <a:t>Cut-Off</a:t>
              </a:r>
              <a:endParaRPr lang="en-US" sz="1400" i="1" dirty="0"/>
            </a:p>
          </p:txBody>
        </p:sp>
      </p:grpSp>
      <p:sp>
        <p:nvSpPr>
          <p:cNvPr id="126" name="Rounded Rectangle 125"/>
          <p:cNvSpPr/>
          <p:nvPr/>
        </p:nvSpPr>
        <p:spPr>
          <a:xfrm>
            <a:off x="3013015" y="4025846"/>
            <a:ext cx="531692" cy="411480"/>
          </a:xfrm>
          <a:prstGeom prst="roundRect">
            <a:avLst/>
          </a:prstGeom>
          <a:ln/>
        </p:spPr>
        <p:style>
          <a:lnRef idx="2">
            <a:schemeClr val="accent6"/>
          </a:lnRef>
          <a:fillRef idx="1">
            <a:schemeClr val="lt1"/>
          </a:fillRef>
          <a:effectRef idx="0">
            <a:schemeClr val="accent6"/>
          </a:effectRef>
          <a:fontRef idx="minor">
            <a:schemeClr val="dk1"/>
          </a:fontRef>
        </p:style>
        <p:txBody>
          <a:bodyPr lIns="0" rIns="0" rtlCol="0" anchor="ctr"/>
          <a:lstStyle/>
          <a:p>
            <a:pPr algn="ctr"/>
            <a:r>
              <a:rPr lang="en-US" sz="700" b="1" dirty="0" smtClean="0">
                <a:solidFill>
                  <a:srgbClr val="002060"/>
                </a:solidFill>
              </a:rPr>
              <a:t>Determine VGM</a:t>
            </a:r>
            <a:endParaRPr lang="en-US" sz="700" b="1" dirty="0">
              <a:solidFill>
                <a:srgbClr val="002060"/>
              </a:solidFill>
            </a:endParaRPr>
          </a:p>
        </p:txBody>
      </p:sp>
      <p:sp>
        <p:nvSpPr>
          <p:cNvPr id="137" name="Rounded Rectangle 136"/>
          <p:cNvSpPr/>
          <p:nvPr/>
        </p:nvSpPr>
        <p:spPr>
          <a:xfrm>
            <a:off x="3013014" y="5445225"/>
            <a:ext cx="1046886"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Container</a:t>
            </a:r>
            <a:br>
              <a:rPr lang="en-US" sz="700" b="1" dirty="0" smtClean="0">
                <a:solidFill>
                  <a:srgbClr val="002060"/>
                </a:solidFill>
              </a:rPr>
            </a:br>
            <a:r>
              <a:rPr lang="en-US" sz="700" b="1" dirty="0" smtClean="0">
                <a:solidFill>
                  <a:srgbClr val="002060"/>
                </a:solidFill>
              </a:rPr>
              <a:t>VGM</a:t>
            </a:r>
            <a:endParaRPr lang="en-US" sz="700" b="1" dirty="0">
              <a:solidFill>
                <a:srgbClr val="002060"/>
              </a:solidFill>
            </a:endParaRPr>
          </a:p>
        </p:txBody>
      </p:sp>
      <p:sp>
        <p:nvSpPr>
          <p:cNvPr id="138" name="Snip Single Corner Rectangle 137"/>
          <p:cNvSpPr>
            <a:spLocks noChangeAspect="1"/>
          </p:cNvSpPr>
          <p:nvPr/>
        </p:nvSpPr>
        <p:spPr>
          <a:xfrm>
            <a:off x="2957625" y="5162460"/>
            <a:ext cx="670227" cy="214984"/>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VERMAS</a:t>
            </a:r>
            <a:endParaRPr lang="en-US" sz="700" b="1" dirty="0"/>
          </a:p>
        </p:txBody>
      </p:sp>
      <p:sp>
        <p:nvSpPr>
          <p:cNvPr id="139" name="Rounded Rectangle 138"/>
          <p:cNvSpPr/>
          <p:nvPr/>
        </p:nvSpPr>
        <p:spPr>
          <a:xfrm>
            <a:off x="2957625" y="5140564"/>
            <a:ext cx="653543" cy="257036"/>
          </a:xfrm>
          <a:prstGeom prst="roundRect">
            <a:avLst/>
          </a:prstGeom>
          <a:noFill/>
          <a:ln>
            <a:solidFill>
              <a:srgbClr val="13D52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40" name="Straight Arrow Connector 139"/>
          <p:cNvCxnSpPr/>
          <p:nvPr/>
        </p:nvCxnSpPr>
        <p:spPr>
          <a:xfrm>
            <a:off x="3278890" y="4437113"/>
            <a:ext cx="0" cy="64807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65" name="Oval 164"/>
          <p:cNvSpPr/>
          <p:nvPr/>
        </p:nvSpPr>
        <p:spPr>
          <a:xfrm>
            <a:off x="1013409" y="3284985"/>
            <a:ext cx="1345363" cy="43209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smtClean="0">
                <a:solidFill>
                  <a:schemeClr val="tx1"/>
                </a:solidFill>
              </a:rPr>
              <a:t>Too early</a:t>
            </a:r>
            <a:endParaRPr lang="en-US" sz="1600" b="1" dirty="0">
              <a:solidFill>
                <a:schemeClr val="tx1"/>
              </a:solidFill>
            </a:endParaRPr>
          </a:p>
        </p:txBody>
      </p:sp>
      <p:sp>
        <p:nvSpPr>
          <p:cNvPr id="127" name="Rounded Rectangle 126"/>
          <p:cNvSpPr/>
          <p:nvPr/>
        </p:nvSpPr>
        <p:spPr>
          <a:xfrm>
            <a:off x="3627852" y="4025846"/>
            <a:ext cx="531692" cy="411480"/>
          </a:xfrm>
          <a:prstGeom prst="roundRect">
            <a:avLst/>
          </a:prstGeom>
          <a:ln/>
        </p:spPr>
        <p:style>
          <a:lnRef idx="2">
            <a:schemeClr val="accent6"/>
          </a:lnRef>
          <a:fillRef idx="1">
            <a:schemeClr val="lt1"/>
          </a:fillRef>
          <a:effectRef idx="0">
            <a:schemeClr val="accent6"/>
          </a:effectRef>
          <a:fontRef idx="minor">
            <a:schemeClr val="dk1"/>
          </a:fontRef>
        </p:style>
        <p:txBody>
          <a:bodyPr lIns="0" rIns="0" rtlCol="0" anchor="ctr"/>
          <a:lstStyle/>
          <a:p>
            <a:pPr algn="ctr"/>
            <a:r>
              <a:rPr lang="en-US" sz="700" b="1" dirty="0" smtClean="0">
                <a:solidFill>
                  <a:srgbClr val="002060"/>
                </a:solidFill>
              </a:rPr>
              <a:t>VGM</a:t>
            </a:r>
            <a:br>
              <a:rPr lang="en-US" sz="700" b="1" dirty="0" smtClean="0">
                <a:solidFill>
                  <a:srgbClr val="002060"/>
                </a:solidFill>
              </a:rPr>
            </a:br>
            <a:r>
              <a:rPr lang="en-US" sz="700" b="1" dirty="0" smtClean="0">
                <a:solidFill>
                  <a:srgbClr val="002060"/>
                </a:solidFill>
              </a:rPr>
              <a:t>Confirmation</a:t>
            </a:r>
            <a:endParaRPr lang="en-US" sz="700" b="1" dirty="0">
              <a:solidFill>
                <a:srgbClr val="002060"/>
              </a:solidFill>
            </a:endParaRPr>
          </a:p>
        </p:txBody>
      </p:sp>
      <p:sp>
        <p:nvSpPr>
          <p:cNvPr id="129" name="Snip Single Corner Rectangle 128"/>
          <p:cNvSpPr>
            <a:spLocks noChangeAspect="1"/>
          </p:cNvSpPr>
          <p:nvPr/>
        </p:nvSpPr>
        <p:spPr>
          <a:xfrm>
            <a:off x="3627853" y="4473393"/>
            <a:ext cx="553908"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APERAK</a:t>
            </a:r>
            <a:endParaRPr lang="en-US" sz="700" b="1" dirty="0"/>
          </a:p>
        </p:txBody>
      </p:sp>
      <p:cxnSp>
        <p:nvCxnSpPr>
          <p:cNvPr id="144" name="Straight Arrow Connector 143"/>
          <p:cNvCxnSpPr>
            <a:endCxn id="129" idx="1"/>
          </p:cNvCxnSpPr>
          <p:nvPr/>
        </p:nvCxnSpPr>
        <p:spPr>
          <a:xfrm flipH="1" flipV="1">
            <a:off x="3904807" y="4715278"/>
            <a:ext cx="11078" cy="67872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62" name="Rectangle 161"/>
          <p:cNvSpPr/>
          <p:nvPr/>
        </p:nvSpPr>
        <p:spPr>
          <a:xfrm rot="5400000">
            <a:off x="3389673" y="5733257"/>
            <a:ext cx="288030" cy="1584175"/>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nchorCtr="1"/>
          <a:lstStyle/>
          <a:p>
            <a:pPr algn="ctr"/>
            <a:r>
              <a:rPr lang="en-US" sz="1400" b="1" dirty="0" smtClean="0">
                <a:solidFill>
                  <a:schemeClr val="accent3">
                    <a:lumMod val="50000"/>
                  </a:schemeClr>
                </a:solidFill>
              </a:rPr>
              <a:t>TERMINAL</a:t>
            </a:r>
            <a:endParaRPr lang="en-US" sz="1400" b="1" dirty="0">
              <a:solidFill>
                <a:schemeClr val="accent3">
                  <a:lumMod val="50000"/>
                </a:schemeClr>
              </a:solidFill>
            </a:endParaRPr>
          </a:p>
        </p:txBody>
      </p:sp>
      <p:cxnSp>
        <p:nvCxnSpPr>
          <p:cNvPr id="164" name="Straight Arrow Connector 163"/>
          <p:cNvCxnSpPr>
            <a:stCxn id="137" idx="2"/>
            <a:endCxn id="162" idx="1"/>
          </p:cNvCxnSpPr>
          <p:nvPr/>
        </p:nvCxnSpPr>
        <p:spPr>
          <a:xfrm flipH="1">
            <a:off x="3533688" y="5856705"/>
            <a:ext cx="2769" cy="524625"/>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72" name="Text Box 2107"/>
          <p:cNvSpPr txBox="1">
            <a:spLocks noChangeArrowheads="1"/>
          </p:cNvSpPr>
          <p:nvPr/>
        </p:nvSpPr>
        <p:spPr bwMode="auto">
          <a:xfrm rot="16200000">
            <a:off x="6177082" y="4890068"/>
            <a:ext cx="2592286" cy="246221"/>
          </a:xfrm>
          <a:prstGeom prst="rect">
            <a:avLst/>
          </a:prstGeom>
          <a:solidFill>
            <a:srgbClr val="98C2E8"/>
          </a:solidFill>
          <a:ln w="76200">
            <a:noFill/>
            <a:miter lim="800000"/>
            <a:headEnd/>
            <a:tailEnd/>
          </a:ln>
          <a:effectLst/>
        </p:spPr>
        <p:txBody>
          <a:bodyPr wrap="square" lIns="0" tIns="0" rIns="0" bIns="0" anchor="ctr">
            <a:spAutoFit/>
          </a:bodyPr>
          <a:lstStyle/>
          <a:p>
            <a:pPr algn="ctr" defTabSz="1103313"/>
            <a:r>
              <a:rPr lang="de-DE" sz="1600" b="1" i="1" dirty="0" err="1" smtClean="0"/>
              <a:t>Vessel</a:t>
            </a:r>
            <a:r>
              <a:rPr lang="de-DE" sz="1600" b="1" i="1" dirty="0" smtClean="0"/>
              <a:t> </a:t>
            </a:r>
            <a:r>
              <a:rPr lang="de-DE" sz="1600" b="1" i="1" dirty="0" err="1" smtClean="0"/>
              <a:t>Arrival</a:t>
            </a:r>
            <a:endParaRPr lang="de-DE" sz="1600" b="1" i="1" dirty="0"/>
          </a:p>
        </p:txBody>
      </p:sp>
      <p:sp>
        <p:nvSpPr>
          <p:cNvPr id="173" name="Oval 172"/>
          <p:cNvSpPr/>
          <p:nvPr/>
        </p:nvSpPr>
        <p:spPr>
          <a:xfrm>
            <a:off x="5940152" y="3284985"/>
            <a:ext cx="1345363" cy="43209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smtClean="0">
                <a:solidFill>
                  <a:schemeClr val="tx1"/>
                </a:solidFill>
              </a:rPr>
              <a:t>Too late</a:t>
            </a:r>
            <a:endParaRPr lang="en-US" sz="1600" b="1" dirty="0">
              <a:solidFill>
                <a:schemeClr val="tx1"/>
              </a:solidFill>
            </a:endParaRPr>
          </a:p>
        </p:txBody>
      </p:sp>
      <p:sp>
        <p:nvSpPr>
          <p:cNvPr id="175" name="Rounded Rectangle 174"/>
          <p:cNvSpPr/>
          <p:nvPr/>
        </p:nvSpPr>
        <p:spPr>
          <a:xfrm>
            <a:off x="323528" y="1340768"/>
            <a:ext cx="8280920"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Typical message flow Shipper - Carrier</a:t>
            </a:r>
            <a:endParaRPr lang="en-US" b="1" dirty="0"/>
          </a:p>
        </p:txBody>
      </p:sp>
      <p:sp>
        <p:nvSpPr>
          <p:cNvPr id="180" name="TextBox 179"/>
          <p:cNvSpPr txBox="1"/>
          <p:nvPr/>
        </p:nvSpPr>
        <p:spPr>
          <a:xfrm>
            <a:off x="323528" y="1988840"/>
            <a:ext cx="8280920" cy="954107"/>
          </a:xfrm>
          <a:prstGeom prst="rect">
            <a:avLst/>
          </a:prstGeom>
          <a:noFill/>
        </p:spPr>
        <p:txBody>
          <a:bodyPr wrap="square" rtlCol="0">
            <a:spAutoFit/>
          </a:bodyPr>
          <a:lstStyle/>
          <a:p>
            <a:pPr marL="342900" indent="-342900">
              <a:buFont typeface="Arial" pitchFamily="34" charset="0"/>
              <a:buChar char="•"/>
            </a:pPr>
            <a:r>
              <a:rPr lang="en-US" sz="1400" dirty="0" smtClean="0"/>
              <a:t>The booking (IFTMBF) is too early. The container is not yet stuffed.</a:t>
            </a:r>
          </a:p>
          <a:p>
            <a:pPr marL="342900" indent="-342900">
              <a:buFont typeface="Arial" pitchFamily="34" charset="0"/>
              <a:buChar char="•"/>
            </a:pPr>
            <a:r>
              <a:rPr lang="en-US" sz="1400" dirty="0" smtClean="0"/>
              <a:t>The Shipping Instructions (IFTMIN) often come too late, sometimes even after vessel departure.</a:t>
            </a:r>
            <a:br>
              <a:rPr lang="en-US" sz="1400" dirty="0" smtClean="0"/>
            </a:br>
            <a:r>
              <a:rPr lang="en-US" sz="1400" dirty="0" smtClean="0"/>
              <a:t>And the </a:t>
            </a:r>
            <a:r>
              <a:rPr lang="en-US" sz="1400" b="1" dirty="0" smtClean="0"/>
              <a:t>VGM is more time critical </a:t>
            </a:r>
            <a:r>
              <a:rPr lang="en-US" sz="1400" dirty="0" smtClean="0"/>
              <a:t>than the Shipping Instructions!</a:t>
            </a:r>
          </a:p>
          <a:p>
            <a:pPr marL="342900" indent="-342900">
              <a:buFont typeface="Arial" pitchFamily="34" charset="0"/>
              <a:buChar char="•"/>
            </a:pPr>
            <a:r>
              <a:rPr lang="en-US" sz="1400" b="1" dirty="0" smtClean="0">
                <a:solidFill>
                  <a:schemeClr val="accent3">
                    <a:lumMod val="50000"/>
                  </a:schemeClr>
                </a:solidFill>
                <a:sym typeface="Wingdings" pitchFamily="2" charset="2"/>
              </a:rPr>
              <a:t> Therefore the new Edifact message VERMAS: Small and simple, only for VGM transmission.</a:t>
            </a:r>
            <a:endParaRPr lang="en-US" sz="1400" b="1" dirty="0">
              <a:solidFill>
                <a:schemeClr val="accent3">
                  <a:lumMod val="50000"/>
                </a:schemeClr>
              </a:solidFill>
            </a:endParaRPr>
          </a:p>
        </p:txBody>
      </p:sp>
      <p:sp>
        <p:nvSpPr>
          <p:cNvPr id="47" name="Title 1"/>
          <p:cNvSpPr txBox="1">
            <a:spLocks/>
          </p:cNvSpPr>
          <p:nvPr/>
        </p:nvSpPr>
        <p:spPr>
          <a:xfrm>
            <a:off x="-36512" y="-27384"/>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extLst>
      <p:ext uri="{BB962C8B-B14F-4D97-AF65-F5344CB8AC3E}">
        <p14:creationId xmlns:p14="http://schemas.microsoft.com/office/powerpoint/2010/main" xmlns="" val="25853912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0"/>
                                        </p:tgtEl>
                                        <p:attrNameLst>
                                          <p:attrName>style.visibility</p:attrName>
                                        </p:attrNameLst>
                                      </p:cBhvr>
                                      <p:to>
                                        <p:strVal val="visible"/>
                                      </p:to>
                                    </p:set>
                                    <p:anim calcmode="lin" valueType="num">
                                      <p:cBhvr additive="base">
                                        <p:cTn id="7" dur="500" fill="hold"/>
                                        <p:tgtEl>
                                          <p:spTgt spid="180"/>
                                        </p:tgtEl>
                                        <p:attrNameLst>
                                          <p:attrName>ppt_x</p:attrName>
                                        </p:attrNameLst>
                                      </p:cBhvr>
                                      <p:tavLst>
                                        <p:tav tm="0">
                                          <p:val>
                                            <p:strVal val="0-#ppt_w/2"/>
                                          </p:val>
                                        </p:tav>
                                        <p:tav tm="100000">
                                          <p:val>
                                            <p:strVal val="#ppt_x"/>
                                          </p:val>
                                        </p:tav>
                                      </p:tavLst>
                                    </p:anim>
                                    <p:anim calcmode="lin" valueType="num">
                                      <p:cBhvr additive="base">
                                        <p:cTn id="8" dur="500" fill="hold"/>
                                        <p:tgtEl>
                                          <p:spTgt spid="18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65"/>
                                        </p:tgtEl>
                                        <p:attrNameLst>
                                          <p:attrName>style.visibility</p:attrName>
                                        </p:attrNameLst>
                                      </p:cBhvr>
                                      <p:to>
                                        <p:strVal val="visible"/>
                                      </p:to>
                                    </p:set>
                                    <p:animEffect transition="in" filter="box(in)">
                                      <p:cBhvr>
                                        <p:cTn id="13" dur="500"/>
                                        <p:tgtEl>
                                          <p:spTgt spid="165"/>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173"/>
                                        </p:tgtEl>
                                        <p:attrNameLst>
                                          <p:attrName>style.visibility</p:attrName>
                                        </p:attrNameLst>
                                      </p:cBhvr>
                                      <p:to>
                                        <p:strVal val="visible"/>
                                      </p:to>
                                    </p:set>
                                    <p:animEffect transition="in" filter="box(in)">
                                      <p:cBhvr>
                                        <p:cTn id="16" dur="500"/>
                                        <p:tgtEl>
                                          <p:spTgt spid="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animBg="1"/>
      <p:bldP spid="173" grpId="0" animBg="1"/>
      <p:bldP spid="18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Rectangle 204"/>
          <p:cNvSpPr/>
          <p:nvPr/>
        </p:nvSpPr>
        <p:spPr>
          <a:xfrm rot="5400000">
            <a:off x="4109141" y="-495088"/>
            <a:ext cx="859249" cy="8707429"/>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1"/>
          <a:lstStyle/>
          <a:p>
            <a:pPr algn="ctr"/>
            <a:r>
              <a:rPr lang="en-US" sz="1050" b="1" dirty="0" smtClean="0">
                <a:solidFill>
                  <a:schemeClr val="tx1"/>
                </a:solidFill>
              </a:rPr>
              <a:t/>
            </a:r>
            <a:br>
              <a:rPr lang="en-US" sz="1050" b="1" dirty="0" smtClean="0">
                <a:solidFill>
                  <a:schemeClr val="tx1"/>
                </a:solidFill>
              </a:rPr>
            </a:br>
            <a:r>
              <a:rPr lang="en-US" sz="1050" b="1" dirty="0" smtClean="0">
                <a:solidFill>
                  <a:schemeClr val="tx1"/>
                </a:solidFill>
              </a:rPr>
              <a:t>VESSEL OPERATOR</a:t>
            </a:r>
            <a:endParaRPr lang="en-US" sz="1050" b="1" dirty="0">
              <a:solidFill>
                <a:schemeClr val="tx1"/>
              </a:solidFill>
            </a:endParaRPr>
          </a:p>
        </p:txBody>
      </p:sp>
      <p:sp>
        <p:nvSpPr>
          <p:cNvPr id="190" name="Text Box 17"/>
          <p:cNvSpPr txBox="1">
            <a:spLocks noChangeArrowheads="1"/>
          </p:cNvSpPr>
          <p:nvPr/>
        </p:nvSpPr>
        <p:spPr bwMode="auto">
          <a:xfrm>
            <a:off x="52113" y="188640"/>
            <a:ext cx="7510988" cy="369318"/>
          </a:xfrm>
          <a:prstGeom prst="rect">
            <a:avLst/>
          </a:prstGeom>
          <a:noFill/>
          <a:ln w="9525">
            <a:noFill/>
            <a:miter lim="800000"/>
            <a:headEnd/>
            <a:tailEnd/>
          </a:ln>
          <a:effectLst/>
        </p:spPr>
        <p:txBody>
          <a:bodyPr wrap="square" lIns="91425" tIns="45713" rIns="91425" bIns="45713">
            <a:spAutoFit/>
          </a:bodyPr>
          <a:lstStyle/>
          <a:p>
            <a:pPr defTabSz="913984"/>
            <a:r>
              <a:rPr lang="en-GB" b="1" dirty="0" smtClean="0">
                <a:solidFill>
                  <a:schemeClr val="bg1"/>
                </a:solidFill>
              </a:rPr>
              <a:t>VGM: Terminal EDI communication (EDIFACT messages)</a:t>
            </a:r>
            <a:endParaRPr lang="en-GB" b="1" dirty="0">
              <a:solidFill>
                <a:schemeClr val="bg1"/>
              </a:solidFill>
            </a:endParaRPr>
          </a:p>
        </p:txBody>
      </p:sp>
      <p:sp>
        <p:nvSpPr>
          <p:cNvPr id="107" name="Rectangle 106"/>
          <p:cNvSpPr/>
          <p:nvPr/>
        </p:nvSpPr>
        <p:spPr>
          <a:xfrm rot="5400000">
            <a:off x="3890210" y="-1644311"/>
            <a:ext cx="1296144" cy="8706462"/>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1"/>
          <a:lstStyle/>
          <a:p>
            <a:pPr algn="ctr"/>
            <a:r>
              <a:rPr lang="en-US" sz="1200" b="1" dirty="0" smtClean="0">
                <a:solidFill>
                  <a:schemeClr val="tx1"/>
                </a:solidFill>
              </a:rPr>
              <a:t>CARRIER</a:t>
            </a:r>
            <a:endParaRPr lang="en-US" sz="1200" b="1" dirty="0">
              <a:solidFill>
                <a:schemeClr val="tx1"/>
              </a:solidFill>
            </a:endParaRPr>
          </a:p>
        </p:txBody>
      </p:sp>
      <p:sp>
        <p:nvSpPr>
          <p:cNvPr id="111" name="Rounded Rectangle 110"/>
          <p:cNvSpPr/>
          <p:nvPr/>
        </p:nvSpPr>
        <p:spPr>
          <a:xfrm>
            <a:off x="583865" y="2565455"/>
            <a:ext cx="664689" cy="41148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700" b="1" dirty="0" smtClean="0">
                <a:solidFill>
                  <a:srgbClr val="002060"/>
                </a:solidFill>
              </a:rPr>
              <a:t>Booking</a:t>
            </a:r>
            <a:endParaRPr lang="en-US" sz="700" b="1" dirty="0">
              <a:solidFill>
                <a:srgbClr val="002060"/>
              </a:solidFill>
            </a:endParaRPr>
          </a:p>
        </p:txBody>
      </p:sp>
      <p:sp>
        <p:nvSpPr>
          <p:cNvPr id="112" name="Rectangle 111"/>
          <p:cNvSpPr/>
          <p:nvPr/>
        </p:nvSpPr>
        <p:spPr>
          <a:xfrm rot="5400000">
            <a:off x="4034710" y="515447"/>
            <a:ext cx="1008112" cy="8707429"/>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1"/>
          <a:lstStyle/>
          <a:p>
            <a:pPr algn="ctr"/>
            <a:r>
              <a:rPr lang="en-US" sz="1200" b="1" dirty="0" smtClean="0">
                <a:solidFill>
                  <a:schemeClr val="tx1"/>
                </a:solidFill>
              </a:rPr>
              <a:t>TERMINAL</a:t>
            </a:r>
            <a:endParaRPr lang="en-US" sz="1200" b="1" dirty="0">
              <a:solidFill>
                <a:schemeClr val="tx1"/>
              </a:solidFill>
            </a:endParaRPr>
          </a:p>
        </p:txBody>
      </p:sp>
      <p:sp>
        <p:nvSpPr>
          <p:cNvPr id="176" name="Rounded Rectangle 175"/>
          <p:cNvSpPr/>
          <p:nvPr/>
        </p:nvSpPr>
        <p:spPr>
          <a:xfrm>
            <a:off x="5661998" y="2565455"/>
            <a:ext cx="598154" cy="411480"/>
          </a:xfrm>
          <a:prstGeom prst="roundRect">
            <a:avLst/>
          </a:prstGeom>
          <a:ln/>
        </p:spPr>
        <p:style>
          <a:lnRef idx="2">
            <a:schemeClr val="accent6"/>
          </a:lnRef>
          <a:fillRef idx="1">
            <a:schemeClr val="lt1"/>
          </a:fillRef>
          <a:effectRef idx="0">
            <a:schemeClr val="accent6"/>
          </a:effectRef>
          <a:fontRef idx="minor">
            <a:schemeClr val="dk1"/>
          </a:fontRef>
        </p:style>
        <p:txBody>
          <a:bodyPr lIns="0" rIns="0" rtlCol="0" anchor="ctr"/>
          <a:lstStyle/>
          <a:p>
            <a:pPr algn="ctr"/>
            <a:r>
              <a:rPr lang="en-US" sz="700" b="1" dirty="0" smtClean="0">
                <a:solidFill>
                  <a:srgbClr val="002060"/>
                </a:solidFill>
              </a:rPr>
              <a:t>Load Order</a:t>
            </a:r>
            <a:br>
              <a:rPr lang="en-US" sz="700" b="1" dirty="0" smtClean="0">
                <a:solidFill>
                  <a:srgbClr val="002060"/>
                </a:solidFill>
              </a:rPr>
            </a:br>
            <a:r>
              <a:rPr lang="en-US" sz="700" b="1" dirty="0" smtClean="0">
                <a:solidFill>
                  <a:srgbClr val="002060"/>
                </a:solidFill>
              </a:rPr>
              <a:t>Summary</a:t>
            </a:r>
          </a:p>
        </p:txBody>
      </p:sp>
      <p:sp>
        <p:nvSpPr>
          <p:cNvPr id="178" name="Rounded Rectangle 177"/>
          <p:cNvSpPr/>
          <p:nvPr/>
        </p:nvSpPr>
        <p:spPr>
          <a:xfrm>
            <a:off x="5662072" y="4725145"/>
            <a:ext cx="1196308"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Load Lists</a:t>
            </a:r>
            <a:br>
              <a:rPr lang="en-US" sz="700" b="1" dirty="0" smtClean="0">
                <a:solidFill>
                  <a:srgbClr val="002060"/>
                </a:solidFill>
              </a:rPr>
            </a:br>
            <a:r>
              <a:rPr lang="en-US" sz="700" b="1" dirty="0" smtClean="0">
                <a:solidFill>
                  <a:srgbClr val="002060"/>
                </a:solidFill>
              </a:rPr>
              <a:t>from each partner line</a:t>
            </a:r>
            <a:endParaRPr lang="en-US" sz="700" b="1" dirty="0">
              <a:solidFill>
                <a:srgbClr val="002060"/>
              </a:solidFill>
            </a:endParaRPr>
          </a:p>
        </p:txBody>
      </p:sp>
      <p:sp>
        <p:nvSpPr>
          <p:cNvPr id="179" name="Snip Single Corner Rectangle 178"/>
          <p:cNvSpPr>
            <a:spLocks noChangeAspect="1"/>
          </p:cNvSpPr>
          <p:nvPr/>
        </p:nvSpPr>
        <p:spPr>
          <a:xfrm>
            <a:off x="5728467" y="4454879"/>
            <a:ext cx="531692" cy="214984"/>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t>COPRAR</a:t>
            </a:r>
            <a:endParaRPr lang="en-US" sz="800" b="1" dirty="0"/>
          </a:p>
        </p:txBody>
      </p:sp>
      <p:sp>
        <p:nvSpPr>
          <p:cNvPr id="182" name="Snip Single Corner Rectangle 181"/>
          <p:cNvSpPr>
            <a:spLocks noChangeAspect="1"/>
          </p:cNvSpPr>
          <p:nvPr/>
        </p:nvSpPr>
        <p:spPr>
          <a:xfrm>
            <a:off x="614386" y="4454879"/>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COPARN</a:t>
            </a:r>
            <a:endParaRPr lang="en-US" sz="800" b="1" dirty="0"/>
          </a:p>
        </p:txBody>
      </p:sp>
      <p:sp>
        <p:nvSpPr>
          <p:cNvPr id="184" name="Rounded Rectangle 183"/>
          <p:cNvSpPr/>
          <p:nvPr/>
        </p:nvSpPr>
        <p:spPr>
          <a:xfrm>
            <a:off x="605506" y="4725145"/>
            <a:ext cx="598154"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700" b="1" dirty="0" smtClean="0">
                <a:solidFill>
                  <a:srgbClr val="002060"/>
                </a:solidFill>
              </a:rPr>
              <a:t>Pre-Advice</a:t>
            </a:r>
            <a:br>
              <a:rPr lang="en-US" sz="700" b="1" dirty="0" smtClean="0">
                <a:solidFill>
                  <a:srgbClr val="002060"/>
                </a:solidFill>
              </a:rPr>
            </a:br>
            <a:r>
              <a:rPr lang="en-US" sz="700" b="1" dirty="0" smtClean="0">
                <a:solidFill>
                  <a:srgbClr val="002060"/>
                </a:solidFill>
              </a:rPr>
              <a:t>w/o VGM</a:t>
            </a:r>
            <a:endParaRPr lang="en-US" sz="700" b="1" dirty="0">
              <a:solidFill>
                <a:srgbClr val="002060"/>
              </a:solidFill>
            </a:endParaRPr>
          </a:p>
        </p:txBody>
      </p:sp>
      <p:sp>
        <p:nvSpPr>
          <p:cNvPr id="188" name="Rectangle 187"/>
          <p:cNvSpPr/>
          <p:nvPr/>
        </p:nvSpPr>
        <p:spPr>
          <a:xfrm rot="5400000">
            <a:off x="4178726" y="1451551"/>
            <a:ext cx="720080" cy="8707429"/>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1"/>
          <a:lstStyle/>
          <a:p>
            <a:pPr algn="ctr"/>
            <a:r>
              <a:rPr lang="en-US" sz="1200" b="1" dirty="0" smtClean="0">
                <a:solidFill>
                  <a:schemeClr val="tx1"/>
                </a:solidFill>
              </a:rPr>
              <a:t>VESSEL</a:t>
            </a:r>
            <a:endParaRPr lang="en-US" sz="1200" b="1" dirty="0">
              <a:solidFill>
                <a:schemeClr val="tx1"/>
              </a:solidFill>
            </a:endParaRPr>
          </a:p>
        </p:txBody>
      </p:sp>
      <p:cxnSp>
        <p:nvCxnSpPr>
          <p:cNvPr id="192" name="Straight Arrow Connector 191"/>
          <p:cNvCxnSpPr>
            <a:stCxn id="195" idx="0"/>
            <a:endCxn id="185" idx="2"/>
          </p:cNvCxnSpPr>
          <p:nvPr/>
        </p:nvCxnSpPr>
        <p:spPr>
          <a:xfrm flipH="1" flipV="1">
            <a:off x="7422242" y="4262101"/>
            <a:ext cx="2563" cy="463044"/>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95" name="Rounded Rectangle 194"/>
          <p:cNvSpPr/>
          <p:nvPr/>
        </p:nvSpPr>
        <p:spPr>
          <a:xfrm>
            <a:off x="7092460" y="4725145"/>
            <a:ext cx="664689"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Stowage Plan</a:t>
            </a:r>
            <a:endParaRPr lang="en-US" sz="700" b="1" dirty="0">
              <a:solidFill>
                <a:srgbClr val="002060"/>
              </a:solidFill>
            </a:endParaRPr>
          </a:p>
        </p:txBody>
      </p:sp>
      <p:sp>
        <p:nvSpPr>
          <p:cNvPr id="197" name="Snip Single Corner Rectangle 196"/>
          <p:cNvSpPr>
            <a:spLocks noChangeAspect="1"/>
          </p:cNvSpPr>
          <p:nvPr/>
        </p:nvSpPr>
        <p:spPr>
          <a:xfrm>
            <a:off x="7123164" y="5462991"/>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BAPLIE</a:t>
            </a:r>
            <a:endParaRPr lang="en-US" sz="800" b="1" dirty="0"/>
          </a:p>
        </p:txBody>
      </p:sp>
      <p:cxnSp>
        <p:nvCxnSpPr>
          <p:cNvPr id="199" name="Straight Arrow Connector 198"/>
          <p:cNvCxnSpPr>
            <a:stCxn id="195" idx="2"/>
            <a:endCxn id="197" idx="3"/>
          </p:cNvCxnSpPr>
          <p:nvPr/>
        </p:nvCxnSpPr>
        <p:spPr>
          <a:xfrm flipH="1">
            <a:off x="7422275" y="5136626"/>
            <a:ext cx="2530" cy="326365"/>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200" name="Rounded Rectangle 199"/>
          <p:cNvSpPr/>
          <p:nvPr/>
        </p:nvSpPr>
        <p:spPr>
          <a:xfrm>
            <a:off x="7092460" y="5733257"/>
            <a:ext cx="664689"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Stowage Plan</a:t>
            </a:r>
            <a:endParaRPr lang="en-US" sz="700" b="1" dirty="0">
              <a:solidFill>
                <a:srgbClr val="002060"/>
              </a:solidFill>
            </a:endParaRPr>
          </a:p>
        </p:txBody>
      </p:sp>
      <p:sp>
        <p:nvSpPr>
          <p:cNvPr id="208" name="Rounded Rectangle 207"/>
          <p:cNvSpPr/>
          <p:nvPr/>
        </p:nvSpPr>
        <p:spPr>
          <a:xfrm>
            <a:off x="8227791" y="2565455"/>
            <a:ext cx="664689"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Container</a:t>
            </a:r>
            <a:br>
              <a:rPr lang="en-US" sz="700" b="1" dirty="0" smtClean="0">
                <a:solidFill>
                  <a:srgbClr val="002060"/>
                </a:solidFill>
              </a:rPr>
            </a:br>
            <a:r>
              <a:rPr lang="en-US" sz="700" b="1" dirty="0" smtClean="0">
                <a:solidFill>
                  <a:srgbClr val="002060"/>
                </a:solidFill>
              </a:rPr>
              <a:t>Tracking</a:t>
            </a:r>
            <a:endParaRPr lang="en-US" sz="700" b="1" dirty="0">
              <a:solidFill>
                <a:srgbClr val="002060"/>
              </a:solidFill>
            </a:endParaRPr>
          </a:p>
        </p:txBody>
      </p:sp>
      <p:cxnSp>
        <p:nvCxnSpPr>
          <p:cNvPr id="212" name="Straight Arrow Connector 211"/>
          <p:cNvCxnSpPr>
            <a:stCxn id="224" idx="0"/>
          </p:cNvCxnSpPr>
          <p:nvPr/>
        </p:nvCxnSpPr>
        <p:spPr>
          <a:xfrm flipH="1" flipV="1">
            <a:off x="8555513" y="3254887"/>
            <a:ext cx="19975" cy="1470259"/>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224" name="Rounded Rectangle 223"/>
          <p:cNvSpPr/>
          <p:nvPr/>
        </p:nvSpPr>
        <p:spPr>
          <a:xfrm>
            <a:off x="8360729" y="4725145"/>
            <a:ext cx="429518" cy="41148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700" b="1" dirty="0" smtClean="0">
                <a:solidFill>
                  <a:srgbClr val="002060"/>
                </a:solidFill>
              </a:rPr>
              <a:t>Load</a:t>
            </a:r>
            <a:br>
              <a:rPr lang="en-US" sz="700" b="1" dirty="0" smtClean="0">
                <a:solidFill>
                  <a:srgbClr val="002060"/>
                </a:solidFill>
              </a:rPr>
            </a:br>
            <a:r>
              <a:rPr lang="en-US" sz="700" b="1" dirty="0" smtClean="0">
                <a:solidFill>
                  <a:srgbClr val="002060"/>
                </a:solidFill>
              </a:rPr>
              <a:t>Full</a:t>
            </a:r>
            <a:endParaRPr lang="en-US" sz="700" b="1" dirty="0">
              <a:solidFill>
                <a:srgbClr val="002060"/>
              </a:solidFill>
            </a:endParaRPr>
          </a:p>
        </p:txBody>
      </p:sp>
      <p:sp>
        <p:nvSpPr>
          <p:cNvPr id="241" name="Text Box 2107"/>
          <p:cNvSpPr txBox="1">
            <a:spLocks noChangeArrowheads="1"/>
          </p:cNvSpPr>
          <p:nvPr/>
        </p:nvSpPr>
        <p:spPr bwMode="auto">
          <a:xfrm rot="16200000">
            <a:off x="5995454" y="3989965"/>
            <a:ext cx="4104456" cy="246221"/>
          </a:xfrm>
          <a:prstGeom prst="rect">
            <a:avLst/>
          </a:prstGeom>
          <a:solidFill>
            <a:srgbClr val="98C2E8"/>
          </a:solidFill>
          <a:ln w="76200">
            <a:noFill/>
            <a:miter lim="800000"/>
            <a:headEnd/>
            <a:tailEnd/>
          </a:ln>
          <a:effectLst/>
        </p:spPr>
        <p:txBody>
          <a:bodyPr wrap="square" lIns="0" tIns="0" rIns="0" bIns="0" anchor="ctr">
            <a:spAutoFit/>
          </a:bodyPr>
          <a:lstStyle/>
          <a:p>
            <a:pPr algn="ctr" defTabSz="1103313"/>
            <a:r>
              <a:rPr lang="de-DE" sz="1600" b="1" i="1" dirty="0" err="1" smtClean="0"/>
              <a:t>Vessel</a:t>
            </a:r>
            <a:r>
              <a:rPr lang="de-DE" sz="1600" b="1" i="1" dirty="0" smtClean="0"/>
              <a:t> Operations</a:t>
            </a:r>
            <a:endParaRPr lang="de-DE" sz="1600" b="1" i="1" dirty="0"/>
          </a:p>
        </p:txBody>
      </p:sp>
      <p:sp>
        <p:nvSpPr>
          <p:cNvPr id="242" name="Snip Single Corner Rectangle 241"/>
          <p:cNvSpPr>
            <a:spLocks noChangeAspect="1"/>
          </p:cNvSpPr>
          <p:nvPr/>
        </p:nvSpPr>
        <p:spPr>
          <a:xfrm>
            <a:off x="6326687" y="4454879"/>
            <a:ext cx="531692" cy="214984"/>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700" dirty="0" smtClean="0"/>
              <a:t>COPRAR</a:t>
            </a:r>
            <a:endParaRPr lang="en-US" sz="700" dirty="0"/>
          </a:p>
        </p:txBody>
      </p:sp>
      <p:cxnSp>
        <p:nvCxnSpPr>
          <p:cNvPr id="246" name="Straight Arrow Connector 245"/>
          <p:cNvCxnSpPr>
            <a:stCxn id="178" idx="3"/>
            <a:endCxn id="195" idx="1"/>
          </p:cNvCxnSpPr>
          <p:nvPr/>
        </p:nvCxnSpPr>
        <p:spPr>
          <a:xfrm>
            <a:off x="6858380" y="4930885"/>
            <a:ext cx="234080" cy="0"/>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259" name="Text Box 2107"/>
          <p:cNvSpPr txBox="1">
            <a:spLocks noChangeArrowheads="1"/>
          </p:cNvSpPr>
          <p:nvPr/>
        </p:nvSpPr>
        <p:spPr bwMode="auto">
          <a:xfrm rot="16200000">
            <a:off x="-122456" y="3593922"/>
            <a:ext cx="3312367" cy="246221"/>
          </a:xfrm>
          <a:prstGeom prst="rect">
            <a:avLst/>
          </a:prstGeom>
          <a:solidFill>
            <a:srgbClr val="98C2E8"/>
          </a:solidFill>
          <a:ln w="76200">
            <a:noFill/>
            <a:miter lim="800000"/>
            <a:headEnd/>
            <a:tailEnd/>
          </a:ln>
          <a:effectLst/>
        </p:spPr>
        <p:txBody>
          <a:bodyPr wrap="square" lIns="0" tIns="0" rIns="0" bIns="0" anchor="ctr">
            <a:spAutoFit/>
          </a:bodyPr>
          <a:lstStyle/>
          <a:p>
            <a:pPr algn="ctr" defTabSz="1103313"/>
            <a:r>
              <a:rPr lang="en-US" sz="1600" b="1" i="1" dirty="0" smtClean="0"/>
              <a:t>Container stuffed</a:t>
            </a:r>
            <a:endParaRPr lang="en-US" sz="1600" b="1" i="1" dirty="0"/>
          </a:p>
        </p:txBody>
      </p:sp>
      <p:sp>
        <p:nvSpPr>
          <p:cNvPr id="86" name="Rounded Rectangle 242"/>
          <p:cNvSpPr/>
          <p:nvPr/>
        </p:nvSpPr>
        <p:spPr>
          <a:xfrm>
            <a:off x="6219326" y="3709893"/>
            <a:ext cx="598154" cy="411480"/>
          </a:xfrm>
          <a:prstGeom prst="roundRect">
            <a:avLst/>
          </a:prstGeom>
          <a:ln/>
        </p:spPr>
        <p:style>
          <a:lnRef idx="2">
            <a:schemeClr val="accent6"/>
          </a:lnRef>
          <a:fillRef idx="1">
            <a:schemeClr val="lt1"/>
          </a:fillRef>
          <a:effectRef idx="0">
            <a:schemeClr val="accent6"/>
          </a:effectRef>
          <a:fontRef idx="minor">
            <a:schemeClr val="dk1"/>
          </a:fontRef>
        </p:style>
        <p:txBody>
          <a:bodyPr lIns="0" rIns="0" rtlCol="0" anchor="ctr"/>
          <a:lstStyle/>
          <a:p>
            <a:pPr algn="ctr"/>
            <a:r>
              <a:rPr lang="en-US" sz="700" b="1" dirty="0" smtClean="0">
                <a:solidFill>
                  <a:srgbClr val="002060"/>
                </a:solidFill>
              </a:rPr>
              <a:t>Load Order</a:t>
            </a:r>
            <a:br>
              <a:rPr lang="en-US" sz="700" b="1" dirty="0" smtClean="0">
                <a:solidFill>
                  <a:srgbClr val="002060"/>
                </a:solidFill>
              </a:rPr>
            </a:br>
            <a:r>
              <a:rPr lang="en-US" sz="700" b="1" dirty="0" smtClean="0">
                <a:solidFill>
                  <a:srgbClr val="002060"/>
                </a:solidFill>
              </a:rPr>
              <a:t>Summary</a:t>
            </a:r>
          </a:p>
        </p:txBody>
      </p:sp>
      <p:cxnSp>
        <p:nvCxnSpPr>
          <p:cNvPr id="87" name="Straight Arrow Connector 236"/>
          <p:cNvCxnSpPr/>
          <p:nvPr/>
        </p:nvCxnSpPr>
        <p:spPr>
          <a:xfrm>
            <a:off x="6592563" y="4121373"/>
            <a:ext cx="0" cy="28803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89" name="Rounded Rectangle 188"/>
          <p:cNvSpPr/>
          <p:nvPr/>
        </p:nvSpPr>
        <p:spPr>
          <a:xfrm>
            <a:off x="7078337" y="3573017"/>
            <a:ext cx="664689" cy="41148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700" b="1" dirty="0" smtClean="0">
                <a:solidFill>
                  <a:srgbClr val="002060"/>
                </a:solidFill>
              </a:rPr>
              <a:t>Ship Planning</a:t>
            </a:r>
          </a:p>
        </p:txBody>
      </p:sp>
      <p:sp>
        <p:nvSpPr>
          <p:cNvPr id="80" name="Rounded Rectangle 80"/>
          <p:cNvSpPr/>
          <p:nvPr/>
        </p:nvSpPr>
        <p:spPr>
          <a:xfrm>
            <a:off x="1913243" y="6268309"/>
            <a:ext cx="2060537" cy="257036"/>
          </a:xfrm>
          <a:prstGeom prst="roundRect">
            <a:avLst/>
          </a:prstGeom>
          <a:solidFill>
            <a:schemeClr val="bg1"/>
          </a:solidFill>
          <a:ln w="38100">
            <a:solidFill>
              <a:srgbClr val="13D525"/>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dirty="0" smtClean="0">
                <a:solidFill>
                  <a:schemeClr val="tx1"/>
                </a:solidFill>
              </a:rPr>
              <a:t>EDI message with VGM</a:t>
            </a:r>
            <a:endParaRPr lang="en-US" sz="1200" dirty="0">
              <a:solidFill>
                <a:schemeClr val="tx1"/>
              </a:solidFill>
            </a:endParaRPr>
          </a:p>
        </p:txBody>
      </p:sp>
      <p:sp>
        <p:nvSpPr>
          <p:cNvPr id="84" name="Rounded Rectangle 82"/>
          <p:cNvSpPr/>
          <p:nvPr/>
        </p:nvSpPr>
        <p:spPr>
          <a:xfrm>
            <a:off x="5702097" y="4436849"/>
            <a:ext cx="598154" cy="257036"/>
          </a:xfrm>
          <a:prstGeom prst="roundRect">
            <a:avLst/>
          </a:prstGeom>
          <a:noFill/>
          <a:ln>
            <a:solidFill>
              <a:srgbClr val="13D52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5" name="Rounded Rectangle 82"/>
          <p:cNvSpPr/>
          <p:nvPr/>
        </p:nvSpPr>
        <p:spPr>
          <a:xfrm>
            <a:off x="7097819" y="5450072"/>
            <a:ext cx="664689" cy="257036"/>
          </a:xfrm>
          <a:prstGeom prst="roundRect">
            <a:avLst/>
          </a:prstGeom>
          <a:noFill/>
          <a:ln>
            <a:solidFill>
              <a:srgbClr val="13D52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95" name="Straight Arrow Connector 182"/>
          <p:cNvCxnSpPr>
            <a:stCxn id="111" idx="2"/>
            <a:endCxn id="182" idx="3"/>
          </p:cNvCxnSpPr>
          <p:nvPr/>
        </p:nvCxnSpPr>
        <p:spPr>
          <a:xfrm flipH="1">
            <a:off x="913497" y="2976936"/>
            <a:ext cx="2713" cy="1477943"/>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182"/>
          <p:cNvCxnSpPr/>
          <p:nvPr/>
        </p:nvCxnSpPr>
        <p:spPr>
          <a:xfrm>
            <a:off x="6015801" y="2996953"/>
            <a:ext cx="0" cy="1412452"/>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97" name="Text Box 2107"/>
          <p:cNvSpPr txBox="1">
            <a:spLocks noChangeArrowheads="1"/>
          </p:cNvSpPr>
          <p:nvPr/>
        </p:nvSpPr>
        <p:spPr bwMode="auto">
          <a:xfrm rot="16200000">
            <a:off x="1021336" y="3609160"/>
            <a:ext cx="3312064" cy="215444"/>
          </a:xfrm>
          <a:prstGeom prst="rect">
            <a:avLst/>
          </a:prstGeom>
          <a:solidFill>
            <a:srgbClr val="98C2E8"/>
          </a:solidFill>
          <a:ln w="76200">
            <a:noFill/>
            <a:miter lim="800000"/>
            <a:headEnd/>
            <a:tailEnd/>
          </a:ln>
          <a:effectLst/>
        </p:spPr>
        <p:txBody>
          <a:bodyPr wrap="square" lIns="0" tIns="0" rIns="0" bIns="0" anchor="ctr">
            <a:spAutoFit/>
          </a:bodyPr>
          <a:lstStyle/>
          <a:p>
            <a:pPr algn="ctr" defTabSz="1103313"/>
            <a:r>
              <a:rPr lang="de-DE" sz="1400" b="1" i="1" dirty="0" smtClean="0"/>
              <a:t>Container </a:t>
            </a:r>
            <a:r>
              <a:rPr lang="de-DE" sz="1400" b="1" i="1" dirty="0" err="1" smtClean="0"/>
              <a:t>arrives</a:t>
            </a:r>
            <a:r>
              <a:rPr lang="de-DE" sz="1400" b="1" i="1" dirty="0" smtClean="0"/>
              <a:t> </a:t>
            </a:r>
            <a:r>
              <a:rPr lang="de-DE" sz="1400" b="1" i="1" dirty="0" err="1" smtClean="0"/>
              <a:t>at</a:t>
            </a:r>
            <a:r>
              <a:rPr lang="de-DE" sz="1400" b="1" i="1" dirty="0" smtClean="0"/>
              <a:t> Gate</a:t>
            </a:r>
            <a:endParaRPr lang="de-DE" sz="1400" b="1" i="1" dirty="0"/>
          </a:p>
        </p:txBody>
      </p:sp>
      <p:sp>
        <p:nvSpPr>
          <p:cNvPr id="115" name="Rounded Rectangle 114"/>
          <p:cNvSpPr/>
          <p:nvPr/>
        </p:nvSpPr>
        <p:spPr>
          <a:xfrm>
            <a:off x="4908602" y="4725145"/>
            <a:ext cx="465231" cy="41148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700" b="1" dirty="0" smtClean="0">
                <a:solidFill>
                  <a:srgbClr val="002060"/>
                </a:solidFill>
              </a:rPr>
              <a:t>Weigh bridge</a:t>
            </a:r>
            <a:endParaRPr lang="en-US" sz="700" b="1" dirty="0">
              <a:solidFill>
                <a:srgbClr val="002060"/>
              </a:solidFill>
            </a:endParaRPr>
          </a:p>
        </p:txBody>
      </p:sp>
      <p:sp>
        <p:nvSpPr>
          <p:cNvPr id="118" name="Rounded Rectangle 117"/>
          <p:cNvSpPr/>
          <p:nvPr/>
        </p:nvSpPr>
        <p:spPr>
          <a:xfrm>
            <a:off x="4841497" y="2564905"/>
            <a:ext cx="598154"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Container</a:t>
            </a:r>
            <a:br>
              <a:rPr lang="en-US" sz="700" b="1" dirty="0" smtClean="0">
                <a:solidFill>
                  <a:srgbClr val="002060"/>
                </a:solidFill>
              </a:rPr>
            </a:br>
            <a:r>
              <a:rPr lang="en-US" sz="700" b="1" dirty="0" smtClean="0">
                <a:solidFill>
                  <a:srgbClr val="002060"/>
                </a:solidFill>
              </a:rPr>
              <a:t>VGM</a:t>
            </a:r>
            <a:endParaRPr lang="en-US" sz="700" b="1" dirty="0">
              <a:solidFill>
                <a:srgbClr val="002060"/>
              </a:solidFill>
            </a:endParaRPr>
          </a:p>
        </p:txBody>
      </p:sp>
      <p:sp>
        <p:nvSpPr>
          <p:cNvPr id="119" name="Snip Single Corner Rectangle 118"/>
          <p:cNvSpPr>
            <a:spLocks noChangeAspect="1"/>
          </p:cNvSpPr>
          <p:nvPr/>
        </p:nvSpPr>
        <p:spPr>
          <a:xfrm>
            <a:off x="4867874" y="3012452"/>
            <a:ext cx="634691" cy="214984"/>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VERMAS</a:t>
            </a:r>
            <a:endParaRPr lang="en-US" sz="800" b="1" dirty="0"/>
          </a:p>
        </p:txBody>
      </p:sp>
      <p:sp>
        <p:nvSpPr>
          <p:cNvPr id="121" name="Rounded Rectangle 120"/>
          <p:cNvSpPr/>
          <p:nvPr/>
        </p:nvSpPr>
        <p:spPr>
          <a:xfrm>
            <a:off x="4848900" y="2992060"/>
            <a:ext cx="661068" cy="257036"/>
          </a:xfrm>
          <a:prstGeom prst="roundRect">
            <a:avLst/>
          </a:prstGeom>
          <a:noFill/>
          <a:ln>
            <a:solidFill>
              <a:srgbClr val="13D52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32" name="Straight Arrow Connector 253"/>
          <p:cNvCxnSpPr/>
          <p:nvPr/>
        </p:nvCxnSpPr>
        <p:spPr>
          <a:xfrm flipV="1">
            <a:off x="5136047" y="3284985"/>
            <a:ext cx="0" cy="1404000"/>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grpSp>
        <p:nvGrpSpPr>
          <p:cNvPr id="2" name="Group 63"/>
          <p:cNvGrpSpPr/>
          <p:nvPr/>
        </p:nvGrpSpPr>
        <p:grpSpPr>
          <a:xfrm>
            <a:off x="3961704" y="2565455"/>
            <a:ext cx="610297" cy="2571170"/>
            <a:chOff x="4408524" y="2565455"/>
            <a:chExt cx="661155" cy="2571170"/>
          </a:xfrm>
        </p:grpSpPr>
        <p:sp>
          <p:nvSpPr>
            <p:cNvPr id="160" name="Rounded Rectangle 159"/>
            <p:cNvSpPr/>
            <p:nvPr/>
          </p:nvSpPr>
          <p:spPr>
            <a:xfrm>
              <a:off x="4421679" y="2565455"/>
              <a:ext cx="648000"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002060"/>
                  </a:solidFill>
                </a:rPr>
                <a:t>Container</a:t>
              </a:r>
              <a:br>
                <a:rPr lang="en-US" sz="700" b="1" dirty="0" smtClean="0">
                  <a:solidFill>
                    <a:srgbClr val="002060"/>
                  </a:solidFill>
                </a:rPr>
              </a:br>
              <a:r>
                <a:rPr lang="en-US" sz="700" b="1" dirty="0" smtClean="0">
                  <a:solidFill>
                    <a:srgbClr val="002060"/>
                  </a:solidFill>
                </a:rPr>
                <a:t>Tracking</a:t>
              </a:r>
              <a:endParaRPr lang="en-US" sz="700" b="1" dirty="0">
                <a:solidFill>
                  <a:srgbClr val="002060"/>
                </a:solidFill>
              </a:endParaRPr>
            </a:p>
          </p:txBody>
        </p:sp>
        <p:sp>
          <p:nvSpPr>
            <p:cNvPr id="161" name="Snip Single Corner Rectangle 160"/>
            <p:cNvSpPr>
              <a:spLocks noChangeAspect="1"/>
            </p:cNvSpPr>
            <p:nvPr/>
          </p:nvSpPr>
          <p:spPr>
            <a:xfrm>
              <a:off x="4452675" y="3013002"/>
              <a:ext cx="576000" cy="214984"/>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t>CODECO</a:t>
              </a:r>
              <a:endParaRPr lang="en-US" sz="700" b="1" dirty="0"/>
            </a:p>
          </p:txBody>
        </p:sp>
        <p:sp>
          <p:nvSpPr>
            <p:cNvPr id="258" name="Rounded Rectangle 257"/>
            <p:cNvSpPr/>
            <p:nvPr/>
          </p:nvSpPr>
          <p:spPr>
            <a:xfrm>
              <a:off x="4452867" y="4725145"/>
              <a:ext cx="535068" cy="41148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700" b="1" dirty="0" smtClean="0">
                  <a:solidFill>
                    <a:srgbClr val="002060"/>
                  </a:solidFill>
                </a:rPr>
                <a:t>Gate-In</a:t>
              </a:r>
              <a:br>
                <a:rPr lang="en-US" sz="700" b="1" dirty="0" smtClean="0">
                  <a:solidFill>
                    <a:srgbClr val="002060"/>
                  </a:solidFill>
                </a:rPr>
              </a:br>
              <a:r>
                <a:rPr lang="en-US" sz="700" b="1" dirty="0" smtClean="0">
                  <a:solidFill>
                    <a:srgbClr val="002060"/>
                  </a:solidFill>
                </a:rPr>
                <a:t>Full</a:t>
              </a:r>
              <a:endParaRPr lang="en-US" sz="700" b="1" dirty="0">
                <a:solidFill>
                  <a:srgbClr val="002060"/>
                </a:solidFill>
              </a:endParaRPr>
            </a:p>
          </p:txBody>
        </p:sp>
        <p:sp>
          <p:nvSpPr>
            <p:cNvPr id="83" name="Rounded Rectangle 82"/>
            <p:cNvSpPr/>
            <p:nvPr/>
          </p:nvSpPr>
          <p:spPr>
            <a:xfrm>
              <a:off x="4408524" y="3000631"/>
              <a:ext cx="648000" cy="257036"/>
            </a:xfrm>
            <a:prstGeom prst="roundRect">
              <a:avLst/>
            </a:prstGeom>
            <a:noFill/>
            <a:ln>
              <a:solidFill>
                <a:srgbClr val="13D52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33" name="Straight Arrow Connector 253"/>
            <p:cNvCxnSpPr>
              <a:stCxn id="258" idx="0"/>
              <a:endCxn id="83" idx="2"/>
            </p:cNvCxnSpPr>
            <p:nvPr/>
          </p:nvCxnSpPr>
          <p:spPr>
            <a:xfrm flipV="1">
              <a:off x="4720401" y="3257667"/>
              <a:ext cx="12123" cy="1467478"/>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165" name="Oval 164"/>
          <p:cNvSpPr/>
          <p:nvPr/>
        </p:nvSpPr>
        <p:spPr>
          <a:xfrm>
            <a:off x="4845819" y="5157194"/>
            <a:ext cx="656746" cy="28080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700" b="1" dirty="0" smtClean="0">
                <a:solidFill>
                  <a:schemeClr val="tx1"/>
                </a:solidFill>
              </a:rPr>
              <a:t>If terminal weighs</a:t>
            </a:r>
            <a:endParaRPr lang="en-US" sz="700" b="1" dirty="0">
              <a:solidFill>
                <a:schemeClr val="tx1"/>
              </a:solidFill>
            </a:endParaRPr>
          </a:p>
        </p:txBody>
      </p:sp>
      <p:sp>
        <p:nvSpPr>
          <p:cNvPr id="129" name="Rounded Rectangle 128"/>
          <p:cNvSpPr/>
          <p:nvPr/>
        </p:nvSpPr>
        <p:spPr>
          <a:xfrm>
            <a:off x="1699029" y="2565455"/>
            <a:ext cx="797626" cy="41148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700" b="1" dirty="0" smtClean="0">
                <a:solidFill>
                  <a:srgbClr val="002060"/>
                </a:solidFill>
              </a:rPr>
              <a:t>VGM received</a:t>
            </a:r>
            <a:br>
              <a:rPr lang="en-US" sz="700" b="1" dirty="0" smtClean="0">
                <a:solidFill>
                  <a:srgbClr val="002060"/>
                </a:solidFill>
              </a:rPr>
            </a:br>
            <a:r>
              <a:rPr lang="en-US" sz="700" b="1" dirty="0" smtClean="0">
                <a:solidFill>
                  <a:srgbClr val="002060"/>
                </a:solidFill>
              </a:rPr>
              <a:t>before Gate-in</a:t>
            </a:r>
            <a:endParaRPr lang="en-US" sz="700" b="1" dirty="0">
              <a:solidFill>
                <a:srgbClr val="002060"/>
              </a:solidFill>
            </a:endParaRPr>
          </a:p>
        </p:txBody>
      </p:sp>
      <p:sp>
        <p:nvSpPr>
          <p:cNvPr id="144" name="Snip Single Corner Rectangle 143"/>
          <p:cNvSpPr>
            <a:spLocks noChangeAspect="1"/>
          </p:cNvSpPr>
          <p:nvPr/>
        </p:nvSpPr>
        <p:spPr>
          <a:xfrm>
            <a:off x="1789185" y="4454879"/>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COPARN</a:t>
            </a:r>
            <a:endParaRPr lang="en-US" sz="800" b="1" dirty="0"/>
          </a:p>
        </p:txBody>
      </p:sp>
      <p:sp>
        <p:nvSpPr>
          <p:cNvPr id="145" name="Rounded Rectangle 144"/>
          <p:cNvSpPr/>
          <p:nvPr/>
        </p:nvSpPr>
        <p:spPr>
          <a:xfrm>
            <a:off x="1780305" y="4725145"/>
            <a:ext cx="598154"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700" b="1" dirty="0" smtClean="0">
                <a:solidFill>
                  <a:srgbClr val="002060"/>
                </a:solidFill>
              </a:rPr>
              <a:t>Pre-Advice</a:t>
            </a:r>
            <a:br>
              <a:rPr lang="en-US" sz="700" b="1" dirty="0" smtClean="0">
                <a:solidFill>
                  <a:srgbClr val="002060"/>
                </a:solidFill>
              </a:rPr>
            </a:br>
            <a:r>
              <a:rPr lang="en-US" sz="700" b="1" dirty="0" smtClean="0">
                <a:solidFill>
                  <a:srgbClr val="002060"/>
                </a:solidFill>
              </a:rPr>
              <a:t>with VGM</a:t>
            </a:r>
            <a:endParaRPr lang="en-US" sz="700" b="1" dirty="0">
              <a:solidFill>
                <a:srgbClr val="002060"/>
              </a:solidFill>
            </a:endParaRPr>
          </a:p>
        </p:txBody>
      </p:sp>
      <p:cxnSp>
        <p:nvCxnSpPr>
          <p:cNvPr id="162" name="Straight Arrow Connector 182"/>
          <p:cNvCxnSpPr>
            <a:stCxn id="129" idx="2"/>
            <a:endCxn id="144" idx="3"/>
          </p:cNvCxnSpPr>
          <p:nvPr/>
        </p:nvCxnSpPr>
        <p:spPr>
          <a:xfrm flipH="1">
            <a:off x="2088296" y="2976936"/>
            <a:ext cx="9546" cy="1477943"/>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64" name="Rounded Rectangle 163"/>
          <p:cNvSpPr/>
          <p:nvPr/>
        </p:nvSpPr>
        <p:spPr>
          <a:xfrm>
            <a:off x="1780305" y="4452479"/>
            <a:ext cx="598154" cy="257036"/>
          </a:xfrm>
          <a:prstGeom prst="roundRect">
            <a:avLst/>
          </a:prstGeom>
          <a:noFill/>
          <a:ln>
            <a:solidFill>
              <a:srgbClr val="13D52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3" name="Snip Single Corner Rectangle 172"/>
          <p:cNvSpPr>
            <a:spLocks noChangeAspect="1"/>
          </p:cNvSpPr>
          <p:nvPr/>
        </p:nvSpPr>
        <p:spPr>
          <a:xfrm>
            <a:off x="6326628" y="4454879"/>
            <a:ext cx="531692" cy="214984"/>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t>COPRAR</a:t>
            </a:r>
            <a:endParaRPr lang="en-US" sz="800" b="1" dirty="0"/>
          </a:p>
        </p:txBody>
      </p:sp>
      <p:sp>
        <p:nvSpPr>
          <p:cNvPr id="174" name="Rounded Rectangle 82"/>
          <p:cNvSpPr/>
          <p:nvPr/>
        </p:nvSpPr>
        <p:spPr>
          <a:xfrm>
            <a:off x="6300258" y="4436849"/>
            <a:ext cx="598154" cy="257036"/>
          </a:xfrm>
          <a:prstGeom prst="roundRect">
            <a:avLst/>
          </a:prstGeom>
          <a:noFill/>
          <a:ln>
            <a:solidFill>
              <a:srgbClr val="13D52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nvGrpSpPr>
          <p:cNvPr id="3" name="Group 185"/>
          <p:cNvGrpSpPr/>
          <p:nvPr/>
        </p:nvGrpSpPr>
        <p:grpSpPr>
          <a:xfrm>
            <a:off x="7123164" y="4005065"/>
            <a:ext cx="598154" cy="257036"/>
            <a:chOff x="4777724" y="1829194"/>
            <a:chExt cx="648000" cy="257036"/>
          </a:xfrm>
        </p:grpSpPr>
        <p:sp>
          <p:nvSpPr>
            <p:cNvPr id="183" name="Snip Single Corner Rectangle 182"/>
            <p:cNvSpPr>
              <a:spLocks noChangeAspect="1"/>
            </p:cNvSpPr>
            <p:nvPr/>
          </p:nvSpPr>
          <p:spPr>
            <a:xfrm>
              <a:off x="4808984" y="1844824"/>
              <a:ext cx="576000" cy="214984"/>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BAPLIE</a:t>
              </a:r>
              <a:endParaRPr lang="en-US" sz="800" b="1" dirty="0"/>
            </a:p>
          </p:txBody>
        </p:sp>
        <p:sp>
          <p:nvSpPr>
            <p:cNvPr id="185" name="Rounded Rectangle 184"/>
            <p:cNvSpPr/>
            <p:nvPr/>
          </p:nvSpPr>
          <p:spPr>
            <a:xfrm>
              <a:off x="4777724" y="1829194"/>
              <a:ext cx="648000" cy="257036"/>
            </a:xfrm>
            <a:prstGeom prst="roundRect">
              <a:avLst/>
            </a:prstGeom>
            <a:noFill/>
            <a:ln>
              <a:solidFill>
                <a:srgbClr val="13D52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206" name="Oval 205"/>
          <p:cNvSpPr/>
          <p:nvPr/>
        </p:nvSpPr>
        <p:spPr>
          <a:xfrm>
            <a:off x="6964882" y="3068961"/>
            <a:ext cx="926944" cy="43204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700" b="1" dirty="0" smtClean="0">
                <a:solidFill>
                  <a:schemeClr val="tx1"/>
                </a:solidFill>
              </a:rPr>
              <a:t>BAPLIE shows </a:t>
            </a:r>
            <a:r>
              <a:rPr lang="en-US" sz="700" b="1" dirty="0" err="1" smtClean="0">
                <a:solidFill>
                  <a:schemeClr val="tx1"/>
                </a:solidFill>
              </a:rPr>
              <a:t>cntrs</a:t>
            </a:r>
            <a:r>
              <a:rPr lang="en-US" sz="700" b="1" dirty="0" smtClean="0">
                <a:solidFill>
                  <a:schemeClr val="tx1"/>
                </a:solidFill>
              </a:rPr>
              <a:t> from</a:t>
            </a:r>
            <a:br>
              <a:rPr lang="en-US" sz="700" b="1" dirty="0" smtClean="0">
                <a:solidFill>
                  <a:schemeClr val="tx1"/>
                </a:solidFill>
              </a:rPr>
            </a:br>
            <a:r>
              <a:rPr lang="en-US" sz="700" b="1" u="sng" dirty="0" smtClean="0">
                <a:solidFill>
                  <a:schemeClr val="tx1"/>
                </a:solidFill>
              </a:rPr>
              <a:t>all partners</a:t>
            </a:r>
            <a:endParaRPr lang="en-US" sz="700" b="1" u="sng" dirty="0">
              <a:solidFill>
                <a:schemeClr val="tx1"/>
              </a:solidFill>
            </a:endParaRPr>
          </a:p>
        </p:txBody>
      </p:sp>
      <p:sp>
        <p:nvSpPr>
          <p:cNvPr id="73" name="Snip Single Corner Rectangle 72"/>
          <p:cNvSpPr>
            <a:spLocks noChangeAspect="1"/>
          </p:cNvSpPr>
          <p:nvPr/>
        </p:nvSpPr>
        <p:spPr>
          <a:xfrm>
            <a:off x="2992292" y="4454879"/>
            <a:ext cx="598220" cy="241885"/>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VERMAS</a:t>
            </a:r>
            <a:endParaRPr lang="en-US" sz="800" b="1" dirty="0"/>
          </a:p>
        </p:txBody>
      </p:sp>
      <p:sp>
        <p:nvSpPr>
          <p:cNvPr id="75" name="Rounded Rectangle 74"/>
          <p:cNvSpPr/>
          <p:nvPr/>
        </p:nvSpPr>
        <p:spPr>
          <a:xfrm>
            <a:off x="2983411" y="4725145"/>
            <a:ext cx="598154" cy="411480"/>
          </a:xfrm>
          <a:prstGeom prst="roundRect">
            <a:avLst/>
          </a:prstGeom>
          <a:solidFill>
            <a:schemeClr val="bg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700" b="1" dirty="0" smtClean="0">
                <a:solidFill>
                  <a:srgbClr val="002060"/>
                </a:solidFill>
              </a:rPr>
              <a:t>VGM advice</a:t>
            </a:r>
            <a:endParaRPr lang="en-US" sz="700" b="1" dirty="0">
              <a:solidFill>
                <a:srgbClr val="002060"/>
              </a:solidFill>
            </a:endParaRPr>
          </a:p>
        </p:txBody>
      </p:sp>
      <p:cxnSp>
        <p:nvCxnSpPr>
          <p:cNvPr id="76" name="Straight Arrow Connector 182"/>
          <p:cNvCxnSpPr>
            <a:stCxn id="88" idx="2"/>
            <a:endCxn id="73" idx="3"/>
          </p:cNvCxnSpPr>
          <p:nvPr/>
        </p:nvCxnSpPr>
        <p:spPr>
          <a:xfrm flipH="1">
            <a:off x="3291402" y="2976936"/>
            <a:ext cx="2881" cy="1477943"/>
          </a:xfrm>
          <a:prstGeom prst="straightConnector1">
            <a:avLst/>
          </a:prstGeom>
          <a:ln>
            <a:solidFill>
              <a:schemeClr val="bg1">
                <a:lumMod val="65000"/>
              </a:schemeClr>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77" name="Rounded Rectangle 76"/>
          <p:cNvSpPr/>
          <p:nvPr/>
        </p:nvSpPr>
        <p:spPr>
          <a:xfrm>
            <a:off x="2983411" y="4452479"/>
            <a:ext cx="598154" cy="257036"/>
          </a:xfrm>
          <a:prstGeom prst="roundRect">
            <a:avLst/>
          </a:prstGeom>
          <a:noFill/>
          <a:ln>
            <a:solidFill>
              <a:srgbClr val="13D52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8" name="Rounded Rectangle 87"/>
          <p:cNvSpPr/>
          <p:nvPr/>
        </p:nvSpPr>
        <p:spPr>
          <a:xfrm>
            <a:off x="2895469" y="2565455"/>
            <a:ext cx="797626" cy="41148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700" b="1" dirty="0" smtClean="0">
                <a:solidFill>
                  <a:srgbClr val="002060"/>
                </a:solidFill>
              </a:rPr>
              <a:t>VGM received</a:t>
            </a:r>
            <a:br>
              <a:rPr lang="en-US" sz="700" b="1" dirty="0" smtClean="0">
                <a:solidFill>
                  <a:srgbClr val="002060"/>
                </a:solidFill>
              </a:rPr>
            </a:br>
            <a:r>
              <a:rPr lang="en-US" sz="700" b="1" dirty="0" smtClean="0">
                <a:solidFill>
                  <a:srgbClr val="002060"/>
                </a:solidFill>
              </a:rPr>
              <a:t>after Gate-in</a:t>
            </a:r>
            <a:endParaRPr lang="en-US" sz="700" b="1" dirty="0">
              <a:solidFill>
                <a:srgbClr val="002060"/>
              </a:solidFill>
            </a:endParaRPr>
          </a:p>
        </p:txBody>
      </p:sp>
      <p:sp>
        <p:nvSpPr>
          <p:cNvPr id="98" name="Snip Single Corner Rectangle 97"/>
          <p:cNvSpPr>
            <a:spLocks noChangeAspect="1"/>
          </p:cNvSpPr>
          <p:nvPr/>
        </p:nvSpPr>
        <p:spPr>
          <a:xfrm>
            <a:off x="8323876" y="3012994"/>
            <a:ext cx="531692" cy="214984"/>
          </a:xfrm>
          <a:prstGeom prst="snip1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smtClean="0"/>
              <a:t>COARRI</a:t>
            </a:r>
            <a:endParaRPr lang="en-US" sz="800" b="1" dirty="0"/>
          </a:p>
        </p:txBody>
      </p:sp>
      <p:sp>
        <p:nvSpPr>
          <p:cNvPr id="100" name="Rounded Rectangle 99"/>
          <p:cNvSpPr/>
          <p:nvPr/>
        </p:nvSpPr>
        <p:spPr>
          <a:xfrm>
            <a:off x="8294260" y="3000631"/>
            <a:ext cx="598154" cy="257036"/>
          </a:xfrm>
          <a:prstGeom prst="roundRect">
            <a:avLst/>
          </a:prstGeom>
          <a:noFill/>
          <a:ln>
            <a:solidFill>
              <a:srgbClr val="13D525"/>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a:solidFill>
                  <a:schemeClr val="tx1"/>
                </a:solidFill>
                <a:prstDash val="dash"/>
              </a:ln>
            </a:endParaRPr>
          </a:p>
        </p:txBody>
      </p:sp>
      <p:sp>
        <p:nvSpPr>
          <p:cNvPr id="65" name="Rounded Rectangle 64"/>
          <p:cNvSpPr/>
          <p:nvPr/>
        </p:nvSpPr>
        <p:spPr>
          <a:xfrm>
            <a:off x="323528" y="1340768"/>
            <a:ext cx="8280920"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Typical message flow Carrier – Terminal - Vessel</a:t>
            </a:r>
            <a:endParaRPr lang="en-US" b="1" dirty="0"/>
          </a:p>
        </p:txBody>
      </p:sp>
      <p:sp>
        <p:nvSpPr>
          <p:cNvPr id="66" name="Title 1"/>
          <p:cNvSpPr txBox="1">
            <a:spLocks/>
          </p:cNvSpPr>
          <p:nvPr/>
        </p:nvSpPr>
        <p:spPr>
          <a:xfrm>
            <a:off x="-36512" y="-27384"/>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extLst>
      <p:ext uri="{BB962C8B-B14F-4D97-AF65-F5344CB8AC3E}">
        <p14:creationId xmlns="" xmlns:p14="http://schemas.microsoft.com/office/powerpoint/2010/main" val="258539125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323528" y="1412776"/>
            <a:ext cx="8280920"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What is the VERMAS message ?</a:t>
            </a:r>
            <a:endParaRPr lang="en-US" b="1" dirty="0"/>
          </a:p>
        </p:txBody>
      </p:sp>
      <p:sp>
        <p:nvSpPr>
          <p:cNvPr id="9" name="TextBox 8"/>
          <p:cNvSpPr txBox="1"/>
          <p:nvPr/>
        </p:nvSpPr>
        <p:spPr>
          <a:xfrm>
            <a:off x="323528" y="2624132"/>
            <a:ext cx="4176464" cy="4185761"/>
          </a:xfrm>
          <a:prstGeom prst="rect">
            <a:avLst/>
          </a:prstGeom>
          <a:noFill/>
        </p:spPr>
        <p:txBody>
          <a:bodyPr wrap="square" rtlCol="0">
            <a:spAutoFit/>
          </a:bodyPr>
          <a:lstStyle/>
          <a:p>
            <a:pPr marL="342900" indent="-342900"/>
            <a:r>
              <a:rPr lang="en-US" sz="1400" dirty="0" smtClean="0"/>
              <a:t>The VERMAS is a new developed UN/EDIFACT message. It is especially designed for the </a:t>
            </a:r>
            <a:br>
              <a:rPr lang="en-US" sz="1400" dirty="0" smtClean="0"/>
            </a:br>
            <a:r>
              <a:rPr lang="en-US" sz="1400" b="1" dirty="0" smtClean="0"/>
              <a:t>purpose of VGM transmission</a:t>
            </a:r>
            <a:r>
              <a:rPr lang="en-US" sz="1400" dirty="0" smtClean="0"/>
              <a:t>. </a:t>
            </a:r>
            <a:br>
              <a:rPr lang="en-US" sz="1400" dirty="0" smtClean="0"/>
            </a:br>
            <a:r>
              <a:rPr lang="en-US" sz="1400" dirty="0" smtClean="0"/>
              <a:t>It is an offer to the trade, usage is facultative.</a:t>
            </a:r>
          </a:p>
          <a:p>
            <a:pPr marL="342900" indent="-342900"/>
            <a:r>
              <a:rPr lang="en-US" sz="1400" b="1" dirty="0" smtClean="0"/>
              <a:t>It can be used by any party </a:t>
            </a:r>
            <a:r>
              <a:rPr lang="en-US" sz="1400" dirty="0" smtClean="0"/>
              <a:t>in the transport chain if desired: By a shipper, a carrier, a terminal, a weighing station etc. </a:t>
            </a:r>
          </a:p>
          <a:p>
            <a:pPr marL="342900" indent="-342900"/>
            <a:r>
              <a:rPr lang="en-US" sz="1400" dirty="0" smtClean="0"/>
              <a:t>It‘s a very </a:t>
            </a:r>
            <a:r>
              <a:rPr lang="en-US" sz="1400" b="1" dirty="0" smtClean="0"/>
              <a:t>small and simple </a:t>
            </a:r>
            <a:r>
              <a:rPr lang="en-US" sz="1400" dirty="0" smtClean="0"/>
              <a:t>message format, only for the data needed for the VGM.</a:t>
            </a:r>
            <a:br>
              <a:rPr lang="en-US" sz="1400" dirty="0" smtClean="0"/>
            </a:br>
            <a:endParaRPr lang="en-US" sz="1400" dirty="0" smtClean="0"/>
          </a:p>
          <a:p>
            <a:pPr marL="342900" indent="-342900"/>
            <a:r>
              <a:rPr lang="en-US" sz="1400" dirty="0" smtClean="0"/>
              <a:t>It has been developed by the </a:t>
            </a:r>
            <a:r>
              <a:rPr lang="en-US" sz="1400" b="1" dirty="0" smtClean="0"/>
              <a:t>SMDG</a:t>
            </a:r>
            <a:r>
              <a:rPr lang="en-US" sz="1400" dirty="0" smtClean="0"/>
              <a:t>. The VERMAS 0.4 Message Implementation Guide can be downloaded free from the SMDG website </a:t>
            </a:r>
            <a:r>
              <a:rPr lang="en-US" sz="1400" dirty="0" smtClean="0">
                <a:hlinkClick r:id="rId2"/>
              </a:rPr>
              <a:t>www.smdg.org</a:t>
            </a:r>
            <a:r>
              <a:rPr lang="en-US" sz="1400" dirty="0" smtClean="0"/>
              <a:t> </a:t>
            </a:r>
          </a:p>
          <a:p>
            <a:pPr marL="342900" indent="-342900"/>
            <a:endParaRPr lang="en-US" sz="1400" dirty="0" smtClean="0"/>
          </a:p>
          <a:p>
            <a:pPr marL="342900" indent="-342900"/>
            <a:r>
              <a:rPr lang="en-US" sz="1400" dirty="0" smtClean="0"/>
              <a:t>After approval by UN/CEFACT, the VERMAS message will be published on the </a:t>
            </a:r>
            <a:r>
              <a:rPr lang="en-US" sz="1400" b="1" dirty="0" smtClean="0"/>
              <a:t>official UN/EDIFACT Repository </a:t>
            </a:r>
            <a:r>
              <a:rPr lang="en-US" sz="1400" dirty="0" smtClean="0"/>
              <a:t>in June 2016.</a:t>
            </a:r>
            <a:br>
              <a:rPr lang="en-US" sz="1400" dirty="0" smtClean="0"/>
            </a:br>
            <a:endParaRPr lang="en-US" sz="1400" b="1" i="1" dirty="0"/>
          </a:p>
        </p:txBody>
      </p:sp>
      <p:pic>
        <p:nvPicPr>
          <p:cNvPr id="1026" name="Picture 2"/>
          <p:cNvPicPr>
            <a:picLocks noChangeAspect="1" noChangeArrowheads="1"/>
          </p:cNvPicPr>
          <p:nvPr/>
        </p:nvPicPr>
        <p:blipFill>
          <a:blip r:embed="rId3" cstate="print"/>
          <a:srcRect/>
          <a:stretch>
            <a:fillRect/>
          </a:stretch>
        </p:blipFill>
        <p:spPr bwMode="auto">
          <a:xfrm>
            <a:off x="5095056" y="2708920"/>
            <a:ext cx="3581400" cy="762000"/>
          </a:xfrm>
          <a:prstGeom prst="rect">
            <a:avLst/>
          </a:prstGeom>
          <a:noFill/>
          <a:ln w="9525">
            <a:noFill/>
            <a:miter lim="800000"/>
            <a:headEnd/>
            <a:tailEnd/>
          </a:ln>
        </p:spPr>
      </p:pic>
      <p:sp>
        <p:nvSpPr>
          <p:cNvPr id="10" name="Title 1"/>
          <p:cNvSpPr txBox="1">
            <a:spLocks/>
          </p:cNvSpPr>
          <p:nvPr/>
        </p:nvSpPr>
        <p:spPr>
          <a:xfrm>
            <a:off x="-36512" y="-27384"/>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
        <p:nvSpPr>
          <p:cNvPr id="6" name="Oval 5"/>
          <p:cNvSpPr>
            <a:spLocks noChangeArrowheads="1"/>
          </p:cNvSpPr>
          <p:nvPr/>
        </p:nvSpPr>
        <p:spPr bwMode="gray">
          <a:xfrm>
            <a:off x="5220072" y="4005064"/>
            <a:ext cx="3312368" cy="792088"/>
          </a:xfrm>
          <a:prstGeom prst="ellipse">
            <a:avLst/>
          </a:prstGeom>
          <a:solidFill>
            <a:schemeClr val="bg1"/>
          </a:solidFill>
          <a:ln w="50800" algn="ctr">
            <a:solidFill>
              <a:srgbClr val="00B050"/>
            </a:solidFill>
            <a:round/>
            <a:headEnd/>
            <a:tailEnd/>
          </a:ln>
          <a:effectLst/>
        </p:spPr>
        <p:txBody>
          <a:bodyPr wrap="none" anchor="ctr"/>
          <a:lstStyle/>
          <a:p>
            <a:pPr algn="ctr"/>
            <a:r>
              <a:rPr lang="en-US" sz="1400" i="1" dirty="0" smtClean="0"/>
              <a:t>The VERMAS message enables </a:t>
            </a:r>
            <a:br>
              <a:rPr lang="en-US" sz="1400" i="1" dirty="0" smtClean="0"/>
            </a:br>
            <a:r>
              <a:rPr lang="en-US" sz="1400" i="1" dirty="0" smtClean="0"/>
              <a:t>the transmission of the VGM</a:t>
            </a:r>
            <a:endParaRPr lang="en-US" sz="1400" i="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3"/>
          <p:cNvSpPr txBox="1">
            <a:spLocks noChangeArrowheads="1"/>
          </p:cNvSpPr>
          <p:nvPr/>
        </p:nvSpPr>
        <p:spPr bwMode="auto">
          <a:xfrm>
            <a:off x="0" y="1988840"/>
            <a:ext cx="9144000" cy="1131079"/>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fontAlgn="t">
              <a:lnSpc>
                <a:spcPct val="125000"/>
              </a:lnSpc>
            </a:pPr>
            <a:r>
              <a:rPr lang="en-US" b="1" dirty="0" smtClean="0">
                <a:solidFill>
                  <a:schemeClr val="tx1"/>
                </a:solidFill>
              </a:rPr>
              <a:t>SMDG is a non-profit foundation, run by and on behalf of companies and organizations working in the maritime industry, like container terminals and ocean carriers</a:t>
            </a:r>
            <a:br>
              <a:rPr lang="en-US" b="1" dirty="0" smtClean="0">
                <a:solidFill>
                  <a:schemeClr val="tx1"/>
                </a:solidFill>
              </a:rPr>
            </a:br>
            <a:r>
              <a:rPr lang="en-US" b="1" dirty="0" smtClean="0">
                <a:solidFill>
                  <a:schemeClr val="tx1"/>
                </a:solidFill>
                <a:hlinkClick r:id="rId2"/>
              </a:rPr>
              <a:t>www.smdg.org</a:t>
            </a:r>
            <a:r>
              <a:rPr lang="en-US" b="1" dirty="0" smtClean="0">
                <a:solidFill>
                  <a:schemeClr val="tx1"/>
                </a:solidFill>
              </a:rPr>
              <a:t> </a:t>
            </a:r>
            <a:endParaRPr lang="en-US" dirty="0" smtClean="0">
              <a:solidFill>
                <a:schemeClr val="tx1"/>
              </a:solidFill>
            </a:endParaRPr>
          </a:p>
        </p:txBody>
      </p:sp>
      <p:sp>
        <p:nvSpPr>
          <p:cNvPr id="4" name="Text Box 23"/>
          <p:cNvSpPr txBox="1">
            <a:spLocks noChangeArrowheads="1"/>
          </p:cNvSpPr>
          <p:nvPr/>
        </p:nvSpPr>
        <p:spPr bwMode="auto">
          <a:xfrm>
            <a:off x="0" y="5164450"/>
            <a:ext cx="9144000" cy="1131079"/>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fontAlgn="t">
              <a:lnSpc>
                <a:spcPct val="125000"/>
              </a:lnSpc>
            </a:pPr>
            <a:r>
              <a:rPr lang="en-US" b="1" dirty="0" smtClean="0">
                <a:solidFill>
                  <a:schemeClr val="tx1"/>
                </a:solidFill>
              </a:rPr>
              <a:t>SMDG develops, maintains and publishes EDI messages </a:t>
            </a:r>
            <a:br>
              <a:rPr lang="en-US" b="1" dirty="0" smtClean="0">
                <a:solidFill>
                  <a:schemeClr val="tx1"/>
                </a:solidFill>
              </a:rPr>
            </a:br>
            <a:r>
              <a:rPr lang="en-US" b="1" dirty="0" smtClean="0">
                <a:solidFill>
                  <a:schemeClr val="tx1"/>
                </a:solidFill>
              </a:rPr>
              <a:t>for the maritime industry since 1987.</a:t>
            </a:r>
            <a:br>
              <a:rPr lang="en-US" b="1" dirty="0" smtClean="0">
                <a:solidFill>
                  <a:schemeClr val="tx1"/>
                </a:solidFill>
              </a:rPr>
            </a:br>
            <a:r>
              <a:rPr lang="en-US" b="1" dirty="0" smtClean="0">
                <a:solidFill>
                  <a:schemeClr val="tx1"/>
                </a:solidFill>
              </a:rPr>
              <a:t>SMDG is recognized by the UN/CEFACT.</a:t>
            </a:r>
          </a:p>
        </p:txBody>
      </p:sp>
      <p:pic>
        <p:nvPicPr>
          <p:cNvPr id="4099" name="Picture 3"/>
          <p:cNvPicPr>
            <a:picLocks noChangeAspect="1" noChangeArrowheads="1"/>
          </p:cNvPicPr>
          <p:nvPr/>
        </p:nvPicPr>
        <p:blipFill>
          <a:blip r:embed="rId3" cstate="print"/>
          <a:srcRect/>
          <a:stretch>
            <a:fillRect/>
          </a:stretch>
        </p:blipFill>
        <p:spPr bwMode="auto">
          <a:xfrm>
            <a:off x="1509713" y="3429000"/>
            <a:ext cx="6124575" cy="1428750"/>
          </a:xfrm>
          <a:prstGeom prst="rect">
            <a:avLst/>
          </a:prstGeom>
          <a:noFill/>
          <a:ln w="9525">
            <a:noFill/>
            <a:miter lim="800000"/>
            <a:headEnd/>
            <a:tailEnd/>
          </a:ln>
        </p:spPr>
      </p:pic>
      <p:sp>
        <p:nvSpPr>
          <p:cNvPr id="5" name="Rounded Rectangle 4"/>
          <p:cNvSpPr/>
          <p:nvPr/>
        </p:nvSpPr>
        <p:spPr>
          <a:xfrm>
            <a:off x="827584" y="1268760"/>
            <a:ext cx="7272808"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Who is the SMDG?</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53"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631"/>
          <p:cNvGrpSpPr>
            <a:grpSpLocks/>
          </p:cNvGrpSpPr>
          <p:nvPr/>
        </p:nvGrpSpPr>
        <p:grpSpPr bwMode="auto">
          <a:xfrm>
            <a:off x="1981200" y="1772245"/>
            <a:ext cx="863600" cy="504825"/>
            <a:chOff x="930" y="799"/>
            <a:chExt cx="544" cy="318"/>
          </a:xfrm>
        </p:grpSpPr>
        <p:sp>
          <p:nvSpPr>
            <p:cNvPr id="5173" name="AutoShape 3629"/>
            <p:cNvSpPr>
              <a:spLocks noChangeArrowheads="1"/>
            </p:cNvSpPr>
            <p:nvPr/>
          </p:nvSpPr>
          <p:spPr bwMode="auto">
            <a:xfrm>
              <a:off x="930" y="799"/>
              <a:ext cx="544" cy="318"/>
            </a:xfrm>
            <a:prstGeom prst="flowChartAlternateProcess">
              <a:avLst/>
            </a:prstGeom>
            <a:noFill/>
            <a:ln w="9525" algn="ctr">
              <a:solidFill>
                <a:schemeClr val="tx1"/>
              </a:solidFill>
              <a:miter lim="800000"/>
              <a:headEnd/>
              <a:tailEnd/>
            </a:ln>
          </p:spPr>
          <p:txBody>
            <a:bodyPr wrap="none" anchor="ctr"/>
            <a:lstStyle/>
            <a:p>
              <a:pPr algn="ctr" eaLnBrk="1" hangingPunct="1"/>
              <a:endParaRPr lang="en-US" altLang="ja-JP"/>
            </a:p>
          </p:txBody>
        </p:sp>
        <p:sp>
          <p:nvSpPr>
            <p:cNvPr id="5174" name="Text Box 3630"/>
            <p:cNvSpPr txBox="1">
              <a:spLocks noChangeArrowheads="1"/>
            </p:cNvSpPr>
            <p:nvPr/>
          </p:nvSpPr>
          <p:spPr bwMode="auto">
            <a:xfrm>
              <a:off x="930" y="898"/>
              <a:ext cx="544" cy="173"/>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Start</a:t>
              </a:r>
            </a:p>
          </p:txBody>
        </p:sp>
      </p:grpSp>
      <p:sp>
        <p:nvSpPr>
          <p:cNvPr id="5123" name="Text Box 3633"/>
          <p:cNvSpPr txBox="1">
            <a:spLocks noChangeArrowheads="1"/>
          </p:cNvSpPr>
          <p:nvPr/>
        </p:nvSpPr>
        <p:spPr bwMode="auto">
          <a:xfrm>
            <a:off x="1042988" y="2673945"/>
            <a:ext cx="2736850" cy="466725"/>
          </a:xfrm>
          <a:prstGeom prst="rect">
            <a:avLst/>
          </a:prstGeom>
          <a:noFill/>
          <a:ln w="9525" algn="ctr">
            <a:solidFill>
              <a:schemeClr val="tx1"/>
            </a:solidFill>
            <a:miter lim="800000"/>
            <a:headEnd/>
            <a:tailEnd/>
          </a:ln>
        </p:spPr>
        <p:txBody>
          <a:bodyPr>
            <a:spAutoFit/>
          </a:bodyPr>
          <a:lstStyle/>
          <a:p>
            <a:pPr algn="ctr" eaLnBrk="1" hangingPunct="1">
              <a:spcBef>
                <a:spcPct val="50000"/>
              </a:spcBef>
            </a:pPr>
            <a:r>
              <a:rPr lang="en-US" altLang="ja-JP" sz="1200" b="0">
                <a:latin typeface="Arial" charset="0"/>
              </a:rPr>
              <a:t>Prepare draft DMRs for the message structure and codes/qualifiers</a:t>
            </a:r>
          </a:p>
        </p:txBody>
      </p:sp>
      <p:sp>
        <p:nvSpPr>
          <p:cNvPr id="5124" name="Text Box 3635"/>
          <p:cNvSpPr txBox="1">
            <a:spLocks noChangeArrowheads="1"/>
          </p:cNvSpPr>
          <p:nvPr/>
        </p:nvSpPr>
        <p:spPr bwMode="auto">
          <a:xfrm>
            <a:off x="1042988" y="3499445"/>
            <a:ext cx="2736850" cy="284163"/>
          </a:xfrm>
          <a:prstGeom prst="rect">
            <a:avLst/>
          </a:prstGeom>
          <a:noFill/>
          <a:ln w="9525" algn="ctr">
            <a:solidFill>
              <a:schemeClr val="tx1"/>
            </a:solidFill>
            <a:miter lim="800000"/>
            <a:headEnd/>
            <a:tailEnd/>
          </a:ln>
        </p:spPr>
        <p:txBody>
          <a:bodyPr>
            <a:spAutoFit/>
          </a:bodyPr>
          <a:lstStyle/>
          <a:p>
            <a:pPr algn="ctr" eaLnBrk="1" hangingPunct="1">
              <a:spcBef>
                <a:spcPct val="50000"/>
              </a:spcBef>
            </a:pPr>
            <a:r>
              <a:rPr lang="en-US" altLang="ja-JP" sz="1200" b="0" dirty="0">
                <a:latin typeface="Arial" charset="0"/>
              </a:rPr>
              <a:t>Propose to </a:t>
            </a:r>
            <a:r>
              <a:rPr lang="en-US" altLang="ja-JP" sz="1200" b="1" dirty="0">
                <a:solidFill>
                  <a:srgbClr val="FF0000"/>
                </a:solidFill>
                <a:latin typeface="Arial" charset="0"/>
              </a:rPr>
              <a:t>SMDG Plenary </a:t>
            </a:r>
          </a:p>
        </p:txBody>
      </p:sp>
      <p:grpSp>
        <p:nvGrpSpPr>
          <p:cNvPr id="3" name="Group 3640"/>
          <p:cNvGrpSpPr>
            <a:grpSpLocks/>
          </p:cNvGrpSpPr>
          <p:nvPr/>
        </p:nvGrpSpPr>
        <p:grpSpPr bwMode="auto">
          <a:xfrm>
            <a:off x="1547813" y="4148733"/>
            <a:ext cx="1728787" cy="576262"/>
            <a:chOff x="975" y="2115"/>
            <a:chExt cx="1089" cy="363"/>
          </a:xfrm>
        </p:grpSpPr>
        <p:sp>
          <p:nvSpPr>
            <p:cNvPr id="5171" name="AutoShape 3636"/>
            <p:cNvSpPr>
              <a:spLocks noChangeArrowheads="1"/>
            </p:cNvSpPr>
            <p:nvPr/>
          </p:nvSpPr>
          <p:spPr bwMode="auto">
            <a:xfrm>
              <a:off x="975" y="2115"/>
              <a:ext cx="1043" cy="363"/>
            </a:xfrm>
            <a:prstGeom prst="flowChartDecision">
              <a:avLst/>
            </a:prstGeom>
            <a:noFill/>
            <a:ln w="9525" algn="ctr">
              <a:solidFill>
                <a:schemeClr val="tx1"/>
              </a:solidFill>
              <a:miter lim="800000"/>
              <a:headEnd/>
              <a:tailEnd/>
            </a:ln>
          </p:spPr>
          <p:txBody>
            <a:bodyPr wrap="none" anchor="ctr"/>
            <a:lstStyle/>
            <a:p>
              <a:pPr algn="ctr" eaLnBrk="1" hangingPunct="1"/>
              <a:endParaRPr lang="en-US" altLang="ja-JP"/>
            </a:p>
          </p:txBody>
        </p:sp>
        <p:sp>
          <p:nvSpPr>
            <p:cNvPr id="5172" name="Text Box 3638"/>
            <p:cNvSpPr txBox="1">
              <a:spLocks noChangeArrowheads="1"/>
            </p:cNvSpPr>
            <p:nvPr/>
          </p:nvSpPr>
          <p:spPr bwMode="auto">
            <a:xfrm>
              <a:off x="975" y="2205"/>
              <a:ext cx="1089" cy="173"/>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Assessed by SMDG  </a:t>
              </a:r>
            </a:p>
          </p:txBody>
        </p:sp>
      </p:grpSp>
      <p:sp>
        <p:nvSpPr>
          <p:cNvPr id="5126" name="Text Box 3641"/>
          <p:cNvSpPr txBox="1">
            <a:spLocks noChangeArrowheads="1"/>
          </p:cNvSpPr>
          <p:nvPr/>
        </p:nvSpPr>
        <p:spPr bwMode="auto">
          <a:xfrm>
            <a:off x="1042988" y="5083770"/>
            <a:ext cx="2736850" cy="284163"/>
          </a:xfrm>
          <a:prstGeom prst="rect">
            <a:avLst/>
          </a:prstGeom>
          <a:noFill/>
          <a:ln w="9525" algn="ctr">
            <a:solidFill>
              <a:schemeClr val="tx1"/>
            </a:solidFill>
            <a:miter lim="800000"/>
            <a:headEnd/>
            <a:tailEnd/>
          </a:ln>
        </p:spPr>
        <p:txBody>
          <a:bodyPr>
            <a:spAutoFit/>
          </a:bodyPr>
          <a:lstStyle/>
          <a:p>
            <a:pPr algn="ctr" eaLnBrk="1" hangingPunct="1">
              <a:spcBef>
                <a:spcPct val="50000"/>
              </a:spcBef>
            </a:pPr>
            <a:r>
              <a:rPr lang="en-US" altLang="ja-JP" sz="1200" b="0" dirty="0">
                <a:latin typeface="Arial" charset="0"/>
              </a:rPr>
              <a:t>Propose to </a:t>
            </a:r>
            <a:r>
              <a:rPr lang="en-US" altLang="ja-JP" sz="1200" b="1" dirty="0">
                <a:solidFill>
                  <a:srgbClr val="FF0000"/>
                </a:solidFill>
                <a:latin typeface="Arial" charset="0"/>
              </a:rPr>
              <a:t>T&amp;L Domain Group </a:t>
            </a:r>
          </a:p>
        </p:txBody>
      </p:sp>
      <p:grpSp>
        <p:nvGrpSpPr>
          <p:cNvPr id="4" name="Group 3648"/>
          <p:cNvGrpSpPr>
            <a:grpSpLocks/>
          </p:cNvGrpSpPr>
          <p:nvPr/>
        </p:nvGrpSpPr>
        <p:grpSpPr bwMode="auto">
          <a:xfrm>
            <a:off x="1547813" y="5733058"/>
            <a:ext cx="1728787" cy="576262"/>
            <a:chOff x="975" y="3113"/>
            <a:chExt cx="1089" cy="363"/>
          </a:xfrm>
        </p:grpSpPr>
        <p:sp>
          <p:nvSpPr>
            <p:cNvPr id="5169" name="AutoShape 3644"/>
            <p:cNvSpPr>
              <a:spLocks noChangeArrowheads="1"/>
            </p:cNvSpPr>
            <p:nvPr/>
          </p:nvSpPr>
          <p:spPr bwMode="auto">
            <a:xfrm>
              <a:off x="975" y="3113"/>
              <a:ext cx="1043" cy="363"/>
            </a:xfrm>
            <a:prstGeom prst="flowChartDecision">
              <a:avLst/>
            </a:prstGeom>
            <a:noFill/>
            <a:ln w="9525" algn="ctr">
              <a:solidFill>
                <a:schemeClr val="tx1"/>
              </a:solidFill>
              <a:miter lim="800000"/>
              <a:headEnd/>
              <a:tailEnd/>
            </a:ln>
          </p:spPr>
          <p:txBody>
            <a:bodyPr wrap="none" anchor="ctr"/>
            <a:lstStyle/>
            <a:p>
              <a:pPr algn="ctr" eaLnBrk="1" hangingPunct="1"/>
              <a:endParaRPr lang="en-US" altLang="ja-JP"/>
            </a:p>
          </p:txBody>
        </p:sp>
        <p:sp>
          <p:nvSpPr>
            <p:cNvPr id="5170" name="Text Box 3645"/>
            <p:cNvSpPr txBox="1">
              <a:spLocks noChangeArrowheads="1"/>
            </p:cNvSpPr>
            <p:nvPr/>
          </p:nvSpPr>
          <p:spPr bwMode="auto">
            <a:xfrm>
              <a:off x="975" y="3158"/>
              <a:ext cx="1089" cy="291"/>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Assessed by T&amp;L Domain Group  </a:t>
              </a:r>
            </a:p>
          </p:txBody>
        </p:sp>
      </p:grpSp>
      <p:sp>
        <p:nvSpPr>
          <p:cNvPr id="5128" name="Text Box 3649"/>
          <p:cNvSpPr txBox="1">
            <a:spLocks noChangeArrowheads="1"/>
          </p:cNvSpPr>
          <p:nvPr/>
        </p:nvSpPr>
        <p:spPr bwMode="auto">
          <a:xfrm>
            <a:off x="5364163" y="1916708"/>
            <a:ext cx="2736850" cy="552450"/>
          </a:xfrm>
          <a:prstGeom prst="rect">
            <a:avLst/>
          </a:prstGeom>
          <a:noFill/>
          <a:ln w="9525" algn="ctr">
            <a:solidFill>
              <a:schemeClr val="tx1"/>
            </a:solidFill>
            <a:miter lim="800000"/>
            <a:headEnd/>
            <a:tailEnd/>
          </a:ln>
        </p:spPr>
        <p:txBody>
          <a:bodyPr>
            <a:spAutoFit/>
          </a:bodyPr>
          <a:lstStyle/>
          <a:p>
            <a:pPr algn="ctr" eaLnBrk="1" hangingPunct="1">
              <a:spcBef>
                <a:spcPct val="50000"/>
              </a:spcBef>
            </a:pPr>
            <a:r>
              <a:rPr lang="en-US" altLang="ja-JP" sz="1200" b="0" dirty="0">
                <a:latin typeface="Arial" charset="0"/>
              </a:rPr>
              <a:t>Submit official DMRs to </a:t>
            </a:r>
          </a:p>
          <a:p>
            <a:pPr algn="ctr" eaLnBrk="1" hangingPunct="1">
              <a:spcBef>
                <a:spcPct val="50000"/>
              </a:spcBef>
            </a:pPr>
            <a:r>
              <a:rPr lang="en-US" altLang="ja-JP" sz="1200" b="1" dirty="0">
                <a:solidFill>
                  <a:srgbClr val="FF0000"/>
                </a:solidFill>
                <a:latin typeface="Arial" charset="0"/>
              </a:rPr>
              <a:t>UN/CEFACT Secretary</a:t>
            </a:r>
          </a:p>
        </p:txBody>
      </p:sp>
      <p:sp>
        <p:nvSpPr>
          <p:cNvPr id="5129" name="Line 3654"/>
          <p:cNvSpPr>
            <a:spLocks noChangeShapeType="1"/>
          </p:cNvSpPr>
          <p:nvPr/>
        </p:nvSpPr>
        <p:spPr bwMode="auto">
          <a:xfrm>
            <a:off x="611188" y="4436070"/>
            <a:ext cx="0" cy="1584325"/>
          </a:xfrm>
          <a:prstGeom prst="line">
            <a:avLst/>
          </a:prstGeom>
          <a:noFill/>
          <a:ln w="9525">
            <a:solidFill>
              <a:schemeClr val="tx1"/>
            </a:solidFill>
            <a:round/>
            <a:headEnd/>
            <a:tailEnd/>
          </a:ln>
        </p:spPr>
        <p:txBody>
          <a:bodyPr/>
          <a:lstStyle/>
          <a:p>
            <a:endParaRPr lang="en-US"/>
          </a:p>
        </p:txBody>
      </p:sp>
      <p:sp>
        <p:nvSpPr>
          <p:cNvPr id="5130" name="AutoShape 3666"/>
          <p:cNvSpPr>
            <a:spLocks noChangeArrowheads="1"/>
          </p:cNvSpPr>
          <p:nvPr/>
        </p:nvSpPr>
        <p:spPr bwMode="auto">
          <a:xfrm>
            <a:off x="5070475" y="3313708"/>
            <a:ext cx="3355975" cy="1252537"/>
          </a:xfrm>
          <a:prstGeom prst="flowChartDecision">
            <a:avLst/>
          </a:prstGeom>
          <a:solidFill>
            <a:srgbClr val="FFFF66"/>
          </a:solidFill>
          <a:ln w="9525" algn="ctr">
            <a:solidFill>
              <a:schemeClr val="tx1"/>
            </a:solidFill>
            <a:miter lim="800000"/>
            <a:headEnd/>
            <a:tailEnd/>
          </a:ln>
        </p:spPr>
        <p:txBody>
          <a:bodyPr wrap="none" anchor="ctr"/>
          <a:lstStyle/>
          <a:p>
            <a:pPr algn="ctr" eaLnBrk="1" hangingPunct="1"/>
            <a:endParaRPr lang="en-US" altLang="ja-JP"/>
          </a:p>
        </p:txBody>
      </p:sp>
      <p:sp>
        <p:nvSpPr>
          <p:cNvPr id="5131" name="Text Box 3670"/>
          <p:cNvSpPr txBox="1">
            <a:spLocks noChangeArrowheads="1"/>
          </p:cNvSpPr>
          <p:nvPr/>
        </p:nvSpPr>
        <p:spPr bwMode="auto">
          <a:xfrm>
            <a:off x="4572000" y="4580533"/>
            <a:ext cx="1871663" cy="284162"/>
          </a:xfrm>
          <a:prstGeom prst="rect">
            <a:avLst/>
          </a:prstGeom>
          <a:noFill/>
          <a:ln w="9525" algn="ctr">
            <a:solidFill>
              <a:schemeClr val="tx1"/>
            </a:solidFill>
            <a:miter lim="800000"/>
            <a:headEnd/>
            <a:tailEnd/>
          </a:ln>
        </p:spPr>
        <p:txBody>
          <a:bodyPr>
            <a:spAutoFit/>
          </a:bodyPr>
          <a:lstStyle/>
          <a:p>
            <a:pPr algn="ctr" eaLnBrk="1" hangingPunct="1">
              <a:spcBef>
                <a:spcPct val="50000"/>
              </a:spcBef>
            </a:pPr>
            <a:r>
              <a:rPr lang="en-US" altLang="ja-JP" sz="1200" b="0">
                <a:latin typeface="Arial" charset="0"/>
              </a:rPr>
              <a:t>Added into the UNTDID </a:t>
            </a:r>
          </a:p>
        </p:txBody>
      </p:sp>
      <p:grpSp>
        <p:nvGrpSpPr>
          <p:cNvPr id="5" name="グループ化 77"/>
          <p:cNvGrpSpPr>
            <a:grpSpLocks/>
          </p:cNvGrpSpPr>
          <p:nvPr/>
        </p:nvGrpSpPr>
        <p:grpSpPr bwMode="auto">
          <a:xfrm>
            <a:off x="6089650" y="5588595"/>
            <a:ext cx="863600" cy="504825"/>
            <a:chOff x="6157639" y="5371852"/>
            <a:chExt cx="863600" cy="504825"/>
          </a:xfrm>
        </p:grpSpPr>
        <p:sp>
          <p:nvSpPr>
            <p:cNvPr id="5167" name="AutoShape 3672"/>
            <p:cNvSpPr>
              <a:spLocks noChangeArrowheads="1"/>
            </p:cNvSpPr>
            <p:nvPr/>
          </p:nvSpPr>
          <p:spPr bwMode="auto">
            <a:xfrm>
              <a:off x="6157639" y="5371852"/>
              <a:ext cx="863600" cy="504825"/>
            </a:xfrm>
            <a:prstGeom prst="flowChartAlternateProcess">
              <a:avLst/>
            </a:prstGeom>
            <a:noFill/>
            <a:ln w="9525" algn="ctr">
              <a:solidFill>
                <a:schemeClr val="tx1"/>
              </a:solidFill>
              <a:miter lim="800000"/>
              <a:headEnd/>
              <a:tailEnd/>
            </a:ln>
          </p:spPr>
          <p:txBody>
            <a:bodyPr wrap="none" anchor="ctr"/>
            <a:lstStyle/>
            <a:p>
              <a:pPr algn="ctr" eaLnBrk="1" hangingPunct="1"/>
              <a:endParaRPr lang="en-US" altLang="ja-JP"/>
            </a:p>
          </p:txBody>
        </p:sp>
        <p:sp>
          <p:nvSpPr>
            <p:cNvPr id="5168" name="Text Box 3673"/>
            <p:cNvSpPr txBox="1">
              <a:spLocks noChangeArrowheads="1"/>
            </p:cNvSpPr>
            <p:nvPr/>
          </p:nvSpPr>
          <p:spPr bwMode="auto">
            <a:xfrm>
              <a:off x="6202803" y="5502121"/>
              <a:ext cx="790575" cy="274638"/>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End</a:t>
              </a:r>
            </a:p>
          </p:txBody>
        </p:sp>
      </p:grpSp>
      <p:sp>
        <p:nvSpPr>
          <p:cNvPr id="5133" name="Line 3675"/>
          <p:cNvSpPr>
            <a:spLocks noChangeShapeType="1"/>
          </p:cNvSpPr>
          <p:nvPr/>
        </p:nvSpPr>
        <p:spPr bwMode="auto">
          <a:xfrm>
            <a:off x="6515100" y="5226645"/>
            <a:ext cx="0" cy="360363"/>
          </a:xfrm>
          <a:prstGeom prst="line">
            <a:avLst/>
          </a:prstGeom>
          <a:noFill/>
          <a:ln w="9525">
            <a:solidFill>
              <a:schemeClr val="tx1"/>
            </a:solidFill>
            <a:round/>
            <a:headEnd/>
            <a:tailEnd type="triangle" w="med" len="med"/>
          </a:ln>
        </p:spPr>
        <p:txBody>
          <a:bodyPr/>
          <a:lstStyle/>
          <a:p>
            <a:endParaRPr lang="en-US"/>
          </a:p>
        </p:txBody>
      </p:sp>
      <p:sp>
        <p:nvSpPr>
          <p:cNvPr id="5134" name="Line 3679"/>
          <p:cNvSpPr>
            <a:spLocks noChangeShapeType="1"/>
          </p:cNvSpPr>
          <p:nvPr/>
        </p:nvSpPr>
        <p:spPr bwMode="auto">
          <a:xfrm flipV="1">
            <a:off x="4356100" y="2204045"/>
            <a:ext cx="1008063" cy="0"/>
          </a:xfrm>
          <a:prstGeom prst="line">
            <a:avLst/>
          </a:prstGeom>
          <a:noFill/>
          <a:ln w="9525">
            <a:solidFill>
              <a:schemeClr val="tx1"/>
            </a:solidFill>
            <a:round/>
            <a:headEnd/>
            <a:tailEnd type="triangle" w="med" len="med"/>
          </a:ln>
        </p:spPr>
        <p:txBody>
          <a:bodyPr/>
          <a:lstStyle/>
          <a:p>
            <a:endParaRPr lang="en-US"/>
          </a:p>
        </p:txBody>
      </p:sp>
      <p:sp>
        <p:nvSpPr>
          <p:cNvPr id="5135" name="Text Box 3681"/>
          <p:cNvSpPr txBox="1">
            <a:spLocks noChangeArrowheads="1"/>
          </p:cNvSpPr>
          <p:nvPr/>
        </p:nvSpPr>
        <p:spPr bwMode="auto">
          <a:xfrm>
            <a:off x="539750" y="4232870"/>
            <a:ext cx="1150938" cy="274638"/>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Rejected</a:t>
            </a:r>
          </a:p>
        </p:txBody>
      </p:sp>
      <p:sp>
        <p:nvSpPr>
          <p:cNvPr id="5136" name="Text Box 3682"/>
          <p:cNvSpPr txBox="1">
            <a:spLocks noChangeArrowheads="1"/>
          </p:cNvSpPr>
          <p:nvPr/>
        </p:nvSpPr>
        <p:spPr bwMode="auto">
          <a:xfrm>
            <a:off x="3205163" y="5745758"/>
            <a:ext cx="1150937" cy="274637"/>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Approved</a:t>
            </a:r>
          </a:p>
        </p:txBody>
      </p:sp>
      <p:sp>
        <p:nvSpPr>
          <p:cNvPr id="5137" name="Text Box 3683"/>
          <p:cNvSpPr txBox="1">
            <a:spLocks noChangeArrowheads="1"/>
          </p:cNvSpPr>
          <p:nvPr/>
        </p:nvSpPr>
        <p:spPr bwMode="auto">
          <a:xfrm>
            <a:off x="539750" y="5804495"/>
            <a:ext cx="1150938" cy="274638"/>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Rejected</a:t>
            </a:r>
          </a:p>
        </p:txBody>
      </p:sp>
      <p:sp>
        <p:nvSpPr>
          <p:cNvPr id="5138" name="Text Box 3690"/>
          <p:cNvSpPr txBox="1">
            <a:spLocks noChangeArrowheads="1"/>
          </p:cNvSpPr>
          <p:nvPr/>
        </p:nvSpPr>
        <p:spPr bwMode="auto">
          <a:xfrm>
            <a:off x="7524750" y="4882158"/>
            <a:ext cx="1150938" cy="274637"/>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Rejected</a:t>
            </a:r>
          </a:p>
        </p:txBody>
      </p:sp>
      <p:sp>
        <p:nvSpPr>
          <p:cNvPr id="5139" name="Text Box 3691"/>
          <p:cNvSpPr txBox="1">
            <a:spLocks noChangeArrowheads="1"/>
          </p:cNvSpPr>
          <p:nvPr/>
        </p:nvSpPr>
        <p:spPr bwMode="auto">
          <a:xfrm>
            <a:off x="5221288" y="4867870"/>
            <a:ext cx="1150937" cy="274638"/>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Approved</a:t>
            </a:r>
          </a:p>
        </p:txBody>
      </p:sp>
      <p:sp>
        <p:nvSpPr>
          <p:cNvPr id="5140" name="Line 3651"/>
          <p:cNvSpPr>
            <a:spLocks noChangeShapeType="1"/>
          </p:cNvSpPr>
          <p:nvPr/>
        </p:nvSpPr>
        <p:spPr bwMode="auto">
          <a:xfrm flipV="1">
            <a:off x="611188" y="2924770"/>
            <a:ext cx="0" cy="1511300"/>
          </a:xfrm>
          <a:prstGeom prst="line">
            <a:avLst/>
          </a:prstGeom>
          <a:noFill/>
          <a:ln w="9525">
            <a:solidFill>
              <a:schemeClr val="tx1"/>
            </a:solidFill>
            <a:round/>
            <a:headEnd/>
            <a:tailEnd/>
          </a:ln>
        </p:spPr>
        <p:txBody>
          <a:bodyPr/>
          <a:lstStyle/>
          <a:p>
            <a:endParaRPr lang="en-US"/>
          </a:p>
        </p:txBody>
      </p:sp>
      <p:sp>
        <p:nvSpPr>
          <p:cNvPr id="5141" name="Line 3652"/>
          <p:cNvSpPr>
            <a:spLocks noChangeShapeType="1"/>
          </p:cNvSpPr>
          <p:nvPr/>
        </p:nvSpPr>
        <p:spPr bwMode="auto">
          <a:xfrm>
            <a:off x="611188" y="2924770"/>
            <a:ext cx="431800" cy="0"/>
          </a:xfrm>
          <a:prstGeom prst="line">
            <a:avLst/>
          </a:prstGeom>
          <a:noFill/>
          <a:ln w="9525">
            <a:solidFill>
              <a:schemeClr val="tx1"/>
            </a:solidFill>
            <a:round/>
            <a:headEnd/>
            <a:tailEnd type="arrow" w="med" len="med"/>
          </a:ln>
        </p:spPr>
        <p:txBody>
          <a:bodyPr/>
          <a:lstStyle/>
          <a:p>
            <a:endParaRPr lang="en-US"/>
          </a:p>
        </p:txBody>
      </p:sp>
      <p:sp>
        <p:nvSpPr>
          <p:cNvPr id="5142" name="Line 3677"/>
          <p:cNvSpPr>
            <a:spLocks noChangeShapeType="1"/>
          </p:cNvSpPr>
          <p:nvPr/>
        </p:nvSpPr>
        <p:spPr bwMode="auto">
          <a:xfrm rot="5400000">
            <a:off x="3779838" y="5444132"/>
            <a:ext cx="0" cy="1152525"/>
          </a:xfrm>
          <a:prstGeom prst="line">
            <a:avLst/>
          </a:prstGeom>
          <a:noFill/>
          <a:ln w="9525">
            <a:solidFill>
              <a:schemeClr val="tx1"/>
            </a:solidFill>
            <a:round/>
            <a:headEnd/>
            <a:tailEnd/>
          </a:ln>
        </p:spPr>
        <p:txBody>
          <a:bodyPr/>
          <a:lstStyle/>
          <a:p>
            <a:endParaRPr lang="en-US"/>
          </a:p>
        </p:txBody>
      </p:sp>
      <p:sp>
        <p:nvSpPr>
          <p:cNvPr id="5143" name="Line 3678"/>
          <p:cNvSpPr>
            <a:spLocks noChangeShapeType="1"/>
          </p:cNvSpPr>
          <p:nvPr/>
        </p:nvSpPr>
        <p:spPr bwMode="auto">
          <a:xfrm flipV="1">
            <a:off x="4356100" y="2216745"/>
            <a:ext cx="1588" cy="3803650"/>
          </a:xfrm>
          <a:prstGeom prst="line">
            <a:avLst/>
          </a:prstGeom>
          <a:noFill/>
          <a:ln w="9525">
            <a:solidFill>
              <a:schemeClr val="tx1"/>
            </a:solidFill>
            <a:round/>
            <a:headEnd/>
            <a:tailEnd/>
          </a:ln>
        </p:spPr>
        <p:txBody>
          <a:bodyPr/>
          <a:lstStyle/>
          <a:p>
            <a:endParaRPr lang="en-US"/>
          </a:p>
        </p:txBody>
      </p:sp>
      <p:sp>
        <p:nvSpPr>
          <p:cNvPr id="5144" name="Line 3677"/>
          <p:cNvSpPr>
            <a:spLocks noChangeShapeType="1"/>
          </p:cNvSpPr>
          <p:nvPr/>
        </p:nvSpPr>
        <p:spPr bwMode="auto">
          <a:xfrm rot="5400000">
            <a:off x="3779838" y="5444132"/>
            <a:ext cx="0" cy="1152525"/>
          </a:xfrm>
          <a:prstGeom prst="line">
            <a:avLst/>
          </a:prstGeom>
          <a:noFill/>
          <a:ln w="9525">
            <a:solidFill>
              <a:schemeClr val="tx1"/>
            </a:solidFill>
            <a:round/>
            <a:headEnd/>
            <a:tailEnd/>
          </a:ln>
        </p:spPr>
        <p:txBody>
          <a:bodyPr/>
          <a:lstStyle/>
          <a:p>
            <a:endParaRPr lang="en-US"/>
          </a:p>
        </p:txBody>
      </p:sp>
      <p:sp>
        <p:nvSpPr>
          <p:cNvPr id="5145" name="Text Box 3687"/>
          <p:cNvSpPr txBox="1">
            <a:spLocks noChangeArrowheads="1"/>
          </p:cNvSpPr>
          <p:nvPr/>
        </p:nvSpPr>
        <p:spPr bwMode="auto">
          <a:xfrm>
            <a:off x="6804025" y="4580533"/>
            <a:ext cx="2232025" cy="284162"/>
          </a:xfrm>
          <a:prstGeom prst="rect">
            <a:avLst/>
          </a:prstGeom>
          <a:noFill/>
          <a:ln w="9525" algn="ctr">
            <a:solidFill>
              <a:schemeClr val="tx1"/>
            </a:solidFill>
            <a:miter lim="800000"/>
            <a:headEnd/>
            <a:tailEnd/>
          </a:ln>
        </p:spPr>
        <p:txBody>
          <a:bodyPr>
            <a:spAutoFit/>
          </a:bodyPr>
          <a:lstStyle/>
          <a:p>
            <a:pPr algn="ctr" eaLnBrk="1" hangingPunct="1">
              <a:spcBef>
                <a:spcPct val="50000"/>
              </a:spcBef>
            </a:pPr>
            <a:r>
              <a:rPr lang="en-US" altLang="ja-JP" sz="1200" b="0">
                <a:latin typeface="Arial" charset="0"/>
              </a:rPr>
              <a:t>Not added into the UNTDID </a:t>
            </a:r>
          </a:p>
        </p:txBody>
      </p:sp>
      <p:sp>
        <p:nvSpPr>
          <p:cNvPr id="5146" name="Line 3692"/>
          <p:cNvSpPr>
            <a:spLocks noChangeShapeType="1"/>
          </p:cNvSpPr>
          <p:nvPr/>
        </p:nvSpPr>
        <p:spPr bwMode="auto">
          <a:xfrm flipH="1">
            <a:off x="5364163" y="5228233"/>
            <a:ext cx="1152525" cy="0"/>
          </a:xfrm>
          <a:prstGeom prst="line">
            <a:avLst/>
          </a:prstGeom>
          <a:noFill/>
          <a:ln w="9525">
            <a:solidFill>
              <a:schemeClr val="tx1"/>
            </a:solidFill>
            <a:round/>
            <a:headEnd/>
            <a:tailEnd/>
          </a:ln>
        </p:spPr>
        <p:txBody>
          <a:bodyPr/>
          <a:lstStyle/>
          <a:p>
            <a:endParaRPr lang="en-US"/>
          </a:p>
        </p:txBody>
      </p:sp>
      <p:sp>
        <p:nvSpPr>
          <p:cNvPr id="5147" name="Line 3693"/>
          <p:cNvSpPr>
            <a:spLocks noChangeShapeType="1"/>
          </p:cNvSpPr>
          <p:nvPr/>
        </p:nvSpPr>
        <p:spPr bwMode="auto">
          <a:xfrm flipH="1">
            <a:off x="6516688" y="5228233"/>
            <a:ext cx="1152525" cy="0"/>
          </a:xfrm>
          <a:prstGeom prst="line">
            <a:avLst/>
          </a:prstGeom>
          <a:noFill/>
          <a:ln w="9525">
            <a:solidFill>
              <a:schemeClr val="tx1"/>
            </a:solidFill>
            <a:round/>
            <a:headEnd/>
            <a:tailEnd/>
          </a:ln>
        </p:spPr>
        <p:txBody>
          <a:bodyPr/>
          <a:lstStyle/>
          <a:p>
            <a:endParaRPr lang="en-US"/>
          </a:p>
        </p:txBody>
      </p:sp>
      <p:sp>
        <p:nvSpPr>
          <p:cNvPr id="5148" name="Line 3694"/>
          <p:cNvSpPr>
            <a:spLocks noChangeShapeType="1"/>
          </p:cNvSpPr>
          <p:nvPr/>
        </p:nvSpPr>
        <p:spPr bwMode="auto">
          <a:xfrm>
            <a:off x="5364163" y="4867870"/>
            <a:ext cx="0" cy="360363"/>
          </a:xfrm>
          <a:prstGeom prst="line">
            <a:avLst/>
          </a:prstGeom>
          <a:noFill/>
          <a:ln w="9525">
            <a:solidFill>
              <a:schemeClr val="tx1"/>
            </a:solidFill>
            <a:round/>
            <a:headEnd/>
            <a:tailEnd/>
          </a:ln>
        </p:spPr>
        <p:txBody>
          <a:bodyPr/>
          <a:lstStyle/>
          <a:p>
            <a:endParaRPr lang="en-US"/>
          </a:p>
        </p:txBody>
      </p:sp>
      <p:sp>
        <p:nvSpPr>
          <p:cNvPr id="5149" name="Line 3668"/>
          <p:cNvSpPr>
            <a:spLocks noChangeShapeType="1"/>
          </p:cNvSpPr>
          <p:nvPr/>
        </p:nvSpPr>
        <p:spPr bwMode="auto">
          <a:xfrm>
            <a:off x="6732588" y="2469158"/>
            <a:ext cx="0" cy="847725"/>
          </a:xfrm>
          <a:prstGeom prst="line">
            <a:avLst/>
          </a:prstGeom>
          <a:noFill/>
          <a:ln w="9525">
            <a:solidFill>
              <a:schemeClr val="tx1"/>
            </a:solidFill>
            <a:round/>
            <a:headEnd/>
            <a:tailEnd type="triangle" w="med" len="med"/>
          </a:ln>
        </p:spPr>
        <p:txBody>
          <a:bodyPr/>
          <a:lstStyle/>
          <a:p>
            <a:endParaRPr lang="en-US"/>
          </a:p>
        </p:txBody>
      </p:sp>
      <p:sp>
        <p:nvSpPr>
          <p:cNvPr id="5150" name="Line 3695"/>
          <p:cNvSpPr>
            <a:spLocks noChangeShapeType="1"/>
          </p:cNvSpPr>
          <p:nvPr/>
        </p:nvSpPr>
        <p:spPr bwMode="auto">
          <a:xfrm>
            <a:off x="7667625" y="4867870"/>
            <a:ext cx="0" cy="360363"/>
          </a:xfrm>
          <a:prstGeom prst="line">
            <a:avLst/>
          </a:prstGeom>
          <a:noFill/>
          <a:ln w="9525">
            <a:solidFill>
              <a:schemeClr val="tx1"/>
            </a:solidFill>
            <a:round/>
            <a:headEnd/>
            <a:tailEnd/>
          </a:ln>
        </p:spPr>
        <p:txBody>
          <a:bodyPr/>
          <a:lstStyle/>
          <a:p>
            <a:endParaRPr lang="en-US"/>
          </a:p>
        </p:txBody>
      </p:sp>
      <p:sp>
        <p:nvSpPr>
          <p:cNvPr id="5151" name="Line 3688"/>
          <p:cNvSpPr>
            <a:spLocks noChangeShapeType="1"/>
          </p:cNvSpPr>
          <p:nvPr/>
        </p:nvSpPr>
        <p:spPr bwMode="auto">
          <a:xfrm flipH="1">
            <a:off x="8891588" y="3932833"/>
            <a:ext cx="0" cy="647700"/>
          </a:xfrm>
          <a:prstGeom prst="line">
            <a:avLst/>
          </a:prstGeom>
          <a:noFill/>
          <a:ln w="9525">
            <a:solidFill>
              <a:schemeClr val="tx1"/>
            </a:solidFill>
            <a:round/>
            <a:headEnd/>
            <a:tailEnd type="triangle" w="med" len="med"/>
          </a:ln>
        </p:spPr>
        <p:txBody>
          <a:bodyPr/>
          <a:lstStyle/>
          <a:p>
            <a:endParaRPr lang="en-US"/>
          </a:p>
        </p:txBody>
      </p:sp>
      <p:sp>
        <p:nvSpPr>
          <p:cNvPr id="5152" name="Line 3689"/>
          <p:cNvSpPr>
            <a:spLocks noChangeShapeType="1"/>
          </p:cNvSpPr>
          <p:nvPr/>
        </p:nvSpPr>
        <p:spPr bwMode="auto">
          <a:xfrm>
            <a:off x="8426450" y="3932833"/>
            <a:ext cx="465138" cy="0"/>
          </a:xfrm>
          <a:prstGeom prst="line">
            <a:avLst/>
          </a:prstGeom>
          <a:noFill/>
          <a:ln w="9525">
            <a:solidFill>
              <a:schemeClr val="tx1"/>
            </a:solidFill>
            <a:round/>
            <a:headEnd/>
            <a:tailEnd/>
          </a:ln>
        </p:spPr>
        <p:txBody>
          <a:bodyPr/>
          <a:lstStyle/>
          <a:p>
            <a:endParaRPr lang="en-US"/>
          </a:p>
        </p:txBody>
      </p:sp>
      <p:sp>
        <p:nvSpPr>
          <p:cNvPr id="5153" name="Line 3669"/>
          <p:cNvSpPr>
            <a:spLocks noChangeShapeType="1"/>
          </p:cNvSpPr>
          <p:nvPr/>
        </p:nvSpPr>
        <p:spPr bwMode="auto">
          <a:xfrm>
            <a:off x="4716463" y="3932833"/>
            <a:ext cx="0" cy="647700"/>
          </a:xfrm>
          <a:prstGeom prst="line">
            <a:avLst/>
          </a:prstGeom>
          <a:noFill/>
          <a:ln w="9525">
            <a:solidFill>
              <a:schemeClr val="tx1"/>
            </a:solidFill>
            <a:round/>
            <a:headEnd/>
            <a:tailEnd type="triangle" w="med" len="med"/>
          </a:ln>
        </p:spPr>
        <p:txBody>
          <a:bodyPr/>
          <a:lstStyle/>
          <a:p>
            <a:endParaRPr lang="en-US"/>
          </a:p>
        </p:txBody>
      </p:sp>
      <p:sp>
        <p:nvSpPr>
          <p:cNvPr id="5154" name="Line 3686"/>
          <p:cNvSpPr>
            <a:spLocks noChangeShapeType="1"/>
          </p:cNvSpPr>
          <p:nvPr/>
        </p:nvSpPr>
        <p:spPr bwMode="auto">
          <a:xfrm flipH="1">
            <a:off x="4716463" y="3932833"/>
            <a:ext cx="393700" cy="0"/>
          </a:xfrm>
          <a:prstGeom prst="line">
            <a:avLst/>
          </a:prstGeom>
          <a:noFill/>
          <a:ln w="9525">
            <a:solidFill>
              <a:schemeClr val="tx1"/>
            </a:solidFill>
            <a:round/>
            <a:headEnd/>
            <a:tailEnd/>
          </a:ln>
        </p:spPr>
        <p:txBody>
          <a:bodyPr/>
          <a:lstStyle/>
          <a:p>
            <a:endParaRPr lang="en-US"/>
          </a:p>
        </p:txBody>
      </p:sp>
      <p:sp>
        <p:nvSpPr>
          <p:cNvPr id="5155" name="Line 3653"/>
          <p:cNvSpPr>
            <a:spLocks noChangeShapeType="1"/>
          </p:cNvSpPr>
          <p:nvPr/>
        </p:nvSpPr>
        <p:spPr bwMode="auto">
          <a:xfrm flipH="1">
            <a:off x="611188" y="6020395"/>
            <a:ext cx="936625" cy="0"/>
          </a:xfrm>
          <a:prstGeom prst="line">
            <a:avLst/>
          </a:prstGeom>
          <a:noFill/>
          <a:ln w="9525">
            <a:solidFill>
              <a:schemeClr val="tx1"/>
            </a:solidFill>
            <a:round/>
            <a:headEnd/>
            <a:tailEnd/>
          </a:ln>
        </p:spPr>
        <p:txBody>
          <a:bodyPr/>
          <a:lstStyle/>
          <a:p>
            <a:endParaRPr lang="en-US"/>
          </a:p>
        </p:txBody>
      </p:sp>
      <p:sp>
        <p:nvSpPr>
          <p:cNvPr id="5156" name="Line 3634"/>
          <p:cNvSpPr>
            <a:spLocks noChangeShapeType="1"/>
          </p:cNvSpPr>
          <p:nvPr/>
        </p:nvSpPr>
        <p:spPr bwMode="auto">
          <a:xfrm>
            <a:off x="2411413" y="3140670"/>
            <a:ext cx="0" cy="360363"/>
          </a:xfrm>
          <a:prstGeom prst="line">
            <a:avLst/>
          </a:prstGeom>
          <a:noFill/>
          <a:ln w="9525">
            <a:solidFill>
              <a:schemeClr val="tx1"/>
            </a:solidFill>
            <a:round/>
            <a:headEnd/>
            <a:tailEnd type="triangle" w="med" len="med"/>
          </a:ln>
        </p:spPr>
        <p:txBody>
          <a:bodyPr/>
          <a:lstStyle/>
          <a:p>
            <a:endParaRPr lang="en-US"/>
          </a:p>
        </p:txBody>
      </p:sp>
      <p:sp>
        <p:nvSpPr>
          <p:cNvPr id="5157" name="Line 3639"/>
          <p:cNvSpPr>
            <a:spLocks noChangeShapeType="1"/>
          </p:cNvSpPr>
          <p:nvPr/>
        </p:nvSpPr>
        <p:spPr bwMode="auto">
          <a:xfrm>
            <a:off x="2411413" y="3788370"/>
            <a:ext cx="0" cy="360363"/>
          </a:xfrm>
          <a:prstGeom prst="line">
            <a:avLst/>
          </a:prstGeom>
          <a:noFill/>
          <a:ln w="9525">
            <a:solidFill>
              <a:schemeClr val="tx1"/>
            </a:solidFill>
            <a:round/>
            <a:headEnd/>
            <a:tailEnd type="triangle" w="med" len="med"/>
          </a:ln>
        </p:spPr>
        <p:txBody>
          <a:bodyPr/>
          <a:lstStyle/>
          <a:p>
            <a:endParaRPr lang="en-US"/>
          </a:p>
        </p:txBody>
      </p:sp>
      <p:sp>
        <p:nvSpPr>
          <p:cNvPr id="5158" name="Text Box 3680"/>
          <p:cNvSpPr txBox="1">
            <a:spLocks noChangeArrowheads="1"/>
          </p:cNvSpPr>
          <p:nvPr/>
        </p:nvSpPr>
        <p:spPr bwMode="auto">
          <a:xfrm>
            <a:off x="2411413" y="4737695"/>
            <a:ext cx="1150937" cy="274638"/>
          </a:xfrm>
          <a:prstGeom prst="rect">
            <a:avLst/>
          </a:prstGeom>
          <a:noFill/>
          <a:ln w="9525" algn="ctr">
            <a:noFill/>
            <a:miter lim="800000"/>
            <a:headEnd/>
            <a:tailEnd/>
          </a:ln>
        </p:spPr>
        <p:txBody>
          <a:bodyPr>
            <a:spAutoFit/>
          </a:bodyPr>
          <a:lstStyle/>
          <a:p>
            <a:pPr algn="ctr" eaLnBrk="1" hangingPunct="1">
              <a:spcBef>
                <a:spcPct val="50000"/>
              </a:spcBef>
            </a:pPr>
            <a:r>
              <a:rPr lang="en-US" altLang="ja-JP" sz="1200" b="0">
                <a:latin typeface="Arial" charset="0"/>
              </a:rPr>
              <a:t>Approved</a:t>
            </a:r>
          </a:p>
        </p:txBody>
      </p:sp>
      <p:sp>
        <p:nvSpPr>
          <p:cNvPr id="5159" name="Line 3642"/>
          <p:cNvSpPr>
            <a:spLocks noChangeShapeType="1"/>
          </p:cNvSpPr>
          <p:nvPr/>
        </p:nvSpPr>
        <p:spPr bwMode="auto">
          <a:xfrm>
            <a:off x="2411413" y="4723408"/>
            <a:ext cx="0" cy="360362"/>
          </a:xfrm>
          <a:prstGeom prst="line">
            <a:avLst/>
          </a:prstGeom>
          <a:noFill/>
          <a:ln w="9525">
            <a:solidFill>
              <a:schemeClr val="tx1"/>
            </a:solidFill>
            <a:round/>
            <a:headEnd/>
            <a:tailEnd type="triangle" w="med" len="med"/>
          </a:ln>
        </p:spPr>
        <p:txBody>
          <a:bodyPr/>
          <a:lstStyle/>
          <a:p>
            <a:endParaRPr lang="en-US"/>
          </a:p>
        </p:txBody>
      </p:sp>
      <p:sp>
        <p:nvSpPr>
          <p:cNvPr id="5160" name="Line 3647"/>
          <p:cNvSpPr>
            <a:spLocks noChangeShapeType="1"/>
          </p:cNvSpPr>
          <p:nvPr/>
        </p:nvSpPr>
        <p:spPr bwMode="auto">
          <a:xfrm>
            <a:off x="2411413" y="5372695"/>
            <a:ext cx="0" cy="360363"/>
          </a:xfrm>
          <a:prstGeom prst="line">
            <a:avLst/>
          </a:prstGeom>
          <a:noFill/>
          <a:ln w="9525">
            <a:solidFill>
              <a:schemeClr val="tx1"/>
            </a:solidFill>
            <a:round/>
            <a:headEnd/>
            <a:tailEnd type="triangle" w="med" len="med"/>
          </a:ln>
        </p:spPr>
        <p:txBody>
          <a:bodyPr/>
          <a:lstStyle/>
          <a:p>
            <a:endParaRPr lang="en-US"/>
          </a:p>
        </p:txBody>
      </p:sp>
      <p:sp>
        <p:nvSpPr>
          <p:cNvPr id="5161" name="Line 3632"/>
          <p:cNvSpPr>
            <a:spLocks noChangeShapeType="1"/>
          </p:cNvSpPr>
          <p:nvPr/>
        </p:nvSpPr>
        <p:spPr bwMode="auto">
          <a:xfrm>
            <a:off x="2411413" y="2275483"/>
            <a:ext cx="0" cy="360362"/>
          </a:xfrm>
          <a:prstGeom prst="line">
            <a:avLst/>
          </a:prstGeom>
          <a:noFill/>
          <a:ln w="9525">
            <a:solidFill>
              <a:schemeClr val="tx1"/>
            </a:solidFill>
            <a:round/>
            <a:headEnd/>
            <a:tailEnd type="triangle" w="med" len="med"/>
          </a:ln>
        </p:spPr>
        <p:txBody>
          <a:bodyPr/>
          <a:lstStyle/>
          <a:p>
            <a:endParaRPr lang="en-US"/>
          </a:p>
        </p:txBody>
      </p:sp>
      <p:sp>
        <p:nvSpPr>
          <p:cNvPr id="5163" name="Line 3650"/>
          <p:cNvSpPr>
            <a:spLocks noChangeShapeType="1"/>
          </p:cNvSpPr>
          <p:nvPr/>
        </p:nvSpPr>
        <p:spPr bwMode="auto">
          <a:xfrm flipH="1">
            <a:off x="611188" y="4436070"/>
            <a:ext cx="936625" cy="0"/>
          </a:xfrm>
          <a:prstGeom prst="line">
            <a:avLst/>
          </a:prstGeom>
          <a:noFill/>
          <a:ln w="9525">
            <a:solidFill>
              <a:schemeClr val="tx1"/>
            </a:solidFill>
            <a:round/>
            <a:headEnd/>
            <a:tailEnd/>
          </a:ln>
        </p:spPr>
        <p:txBody>
          <a:bodyPr/>
          <a:lstStyle/>
          <a:p>
            <a:endParaRPr lang="en-US"/>
          </a:p>
        </p:txBody>
      </p:sp>
      <p:grpSp>
        <p:nvGrpSpPr>
          <p:cNvPr id="6" name="グループ化 79"/>
          <p:cNvGrpSpPr>
            <a:grpSpLocks/>
          </p:cNvGrpSpPr>
          <p:nvPr/>
        </p:nvGrpSpPr>
        <p:grpSpPr bwMode="auto">
          <a:xfrm>
            <a:off x="5062538" y="3491508"/>
            <a:ext cx="3421062" cy="830262"/>
            <a:chOff x="5062609" y="2700246"/>
            <a:chExt cx="3421756" cy="830452"/>
          </a:xfrm>
        </p:grpSpPr>
        <p:sp>
          <p:nvSpPr>
            <p:cNvPr id="5165" name="Text Box 3667"/>
            <p:cNvSpPr txBox="1">
              <a:spLocks noChangeArrowheads="1"/>
            </p:cNvSpPr>
            <p:nvPr/>
          </p:nvSpPr>
          <p:spPr bwMode="auto">
            <a:xfrm>
              <a:off x="5062609" y="2700246"/>
              <a:ext cx="3421756" cy="276999"/>
            </a:xfrm>
            <a:prstGeom prst="rect">
              <a:avLst/>
            </a:prstGeom>
            <a:noFill/>
            <a:ln w="9525" algn="ctr">
              <a:noFill/>
              <a:miter lim="800000"/>
              <a:headEnd/>
              <a:tailEnd/>
            </a:ln>
          </p:spPr>
          <p:txBody>
            <a:bodyPr>
              <a:spAutoFit/>
            </a:bodyPr>
            <a:lstStyle/>
            <a:p>
              <a:pPr eaLnBrk="1" hangingPunct="1">
                <a:spcBef>
                  <a:spcPct val="50000"/>
                </a:spcBef>
              </a:pPr>
              <a:r>
                <a:rPr lang="en-US" altLang="ja-JP" sz="1200" b="0">
                  <a:latin typeface="Arial" charset="0"/>
                </a:rPr>
                <a:t>Assessed by Methodology &amp; Technology PDA </a:t>
              </a:r>
            </a:p>
          </p:txBody>
        </p:sp>
        <p:sp>
          <p:nvSpPr>
            <p:cNvPr id="5166" name="Text Box 3667"/>
            <p:cNvSpPr txBox="1">
              <a:spLocks noChangeArrowheads="1"/>
            </p:cNvSpPr>
            <p:nvPr/>
          </p:nvSpPr>
          <p:spPr bwMode="auto">
            <a:xfrm>
              <a:off x="5251739" y="3015172"/>
              <a:ext cx="3060081" cy="515526"/>
            </a:xfrm>
            <a:prstGeom prst="rect">
              <a:avLst/>
            </a:prstGeom>
            <a:noFill/>
            <a:ln w="9525" algn="ctr">
              <a:noFill/>
              <a:miter lim="800000"/>
              <a:headEnd/>
              <a:tailEnd/>
            </a:ln>
          </p:spPr>
          <p:txBody>
            <a:bodyPr>
              <a:spAutoFit/>
            </a:bodyPr>
            <a:lstStyle/>
            <a:p>
              <a:pPr marL="171450" indent="-171450" eaLnBrk="1" hangingPunct="1">
                <a:spcBef>
                  <a:spcPct val="50000"/>
                </a:spcBef>
                <a:buFontTx/>
                <a:buChar char="•"/>
              </a:pPr>
              <a:r>
                <a:rPr lang="en-US" altLang="ja-JP" sz="1100" b="0">
                  <a:latin typeface="Arial" charset="0"/>
                </a:rPr>
                <a:t>EDIFACT: Syntax Focal Point</a:t>
              </a:r>
            </a:p>
            <a:p>
              <a:pPr marL="171450" indent="-171450" eaLnBrk="1" hangingPunct="1">
                <a:spcBef>
                  <a:spcPct val="50000"/>
                </a:spcBef>
                <a:buFontTx/>
                <a:buChar char="•"/>
              </a:pPr>
              <a:r>
                <a:rPr lang="en-US" altLang="ja-JP" sz="1100" b="0">
                  <a:latin typeface="Arial" charset="0"/>
                </a:rPr>
                <a:t>ebXML: Library Maintenance Focal Point  </a:t>
              </a:r>
            </a:p>
          </p:txBody>
        </p:sp>
      </p:grpSp>
      <p:sp>
        <p:nvSpPr>
          <p:cNvPr id="55" name="Rounded Rectangle 54"/>
          <p:cNvSpPr/>
          <p:nvPr/>
        </p:nvSpPr>
        <p:spPr>
          <a:xfrm>
            <a:off x="827584" y="908720"/>
            <a:ext cx="7272808"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de-DE" b="1" dirty="0" err="1" smtClean="0"/>
              <a:t>Process</a:t>
            </a:r>
            <a:r>
              <a:rPr lang="de-DE" b="1" dirty="0" smtClean="0"/>
              <a:t> </a:t>
            </a:r>
            <a:r>
              <a:rPr lang="de-DE" b="1" dirty="0" err="1" smtClean="0"/>
              <a:t>diagram</a:t>
            </a:r>
            <a:r>
              <a:rPr lang="de-DE" b="1" dirty="0" smtClean="0"/>
              <a:t> </a:t>
            </a:r>
            <a:r>
              <a:rPr lang="de-DE" b="1" dirty="0" err="1" smtClean="0"/>
              <a:t>standards</a:t>
            </a:r>
            <a:r>
              <a:rPr lang="de-DE" b="1" dirty="0" smtClean="0"/>
              <a:t> </a:t>
            </a:r>
            <a:r>
              <a:rPr lang="de-DE" b="1" dirty="0" err="1" smtClean="0"/>
              <a:t>development</a:t>
            </a:r>
            <a:r>
              <a:rPr lang="de-DE" b="1" dirty="0" smtClean="0"/>
              <a:t> SMDG – UN/CEFACT</a:t>
            </a:r>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709120"/>
          </a:xfrm>
        </p:spPr>
        <p:txBody>
          <a:bodyPr>
            <a:noAutofit/>
          </a:bodyPr>
          <a:lstStyle/>
          <a:p>
            <a:pPr>
              <a:buNone/>
            </a:pPr>
            <a:r>
              <a:rPr lang="en-US" sz="1800" b="1" u="sng" dirty="0" smtClean="0"/>
              <a:t>In this presentation</a:t>
            </a:r>
          </a:p>
          <a:p>
            <a:pPr>
              <a:buNone/>
            </a:pPr>
            <a:r>
              <a:rPr lang="en-US" sz="1600" b="1" dirty="0" smtClean="0"/>
              <a:t/>
            </a:r>
            <a:br>
              <a:rPr lang="en-US" sz="1600" b="1" dirty="0" smtClean="0"/>
            </a:br>
            <a:endParaRPr lang="en-US" sz="1600" b="1" dirty="0" smtClean="0"/>
          </a:p>
          <a:p>
            <a:r>
              <a:rPr lang="en-US" sz="1600" dirty="0" smtClean="0"/>
              <a:t>New SOLAS amendment and IMO guidelines</a:t>
            </a:r>
            <a:br>
              <a:rPr lang="en-US" sz="1600" dirty="0" smtClean="0"/>
            </a:br>
            <a:r>
              <a:rPr lang="en-US" sz="1600" dirty="0" smtClean="0"/>
              <a:t>  </a:t>
            </a:r>
          </a:p>
          <a:p>
            <a:r>
              <a:rPr lang="en-US" sz="1600" dirty="0" smtClean="0"/>
              <a:t>Business requirements – Shipper, Forwarder, Carrier, Terminal</a:t>
            </a:r>
            <a:br>
              <a:rPr lang="en-US" sz="1600" dirty="0" smtClean="0"/>
            </a:br>
            <a:r>
              <a:rPr lang="en-US" sz="1600" dirty="0" smtClean="0"/>
              <a:t> </a:t>
            </a:r>
          </a:p>
          <a:p>
            <a:r>
              <a:rPr lang="en-US" sz="1600" dirty="0" smtClean="0"/>
              <a:t>Existing Edifact messages</a:t>
            </a:r>
            <a:br>
              <a:rPr lang="en-US" sz="1600" dirty="0" smtClean="0"/>
            </a:br>
            <a:r>
              <a:rPr lang="en-US" sz="1600" dirty="0" smtClean="0"/>
              <a:t> </a:t>
            </a:r>
          </a:p>
          <a:p>
            <a:r>
              <a:rPr lang="en-US" sz="1600" dirty="0" smtClean="0"/>
              <a:t>New VERMAS message: Use cases</a:t>
            </a:r>
            <a:br>
              <a:rPr lang="en-US" sz="1600" dirty="0" smtClean="0"/>
            </a:br>
            <a:r>
              <a:rPr lang="en-US" sz="1600" dirty="0" smtClean="0"/>
              <a:t> </a:t>
            </a:r>
          </a:p>
          <a:p>
            <a:r>
              <a:rPr lang="en-US" sz="1600" dirty="0" smtClean="0"/>
              <a:t>New message: Final structure, data elements</a:t>
            </a:r>
            <a:br>
              <a:rPr lang="en-US" sz="1600" dirty="0" smtClean="0"/>
            </a:br>
            <a:r>
              <a:rPr lang="en-US" sz="1600" dirty="0" smtClean="0"/>
              <a:t> </a:t>
            </a:r>
          </a:p>
          <a:p>
            <a:r>
              <a:rPr lang="de-DE" sz="1600" dirty="0" smtClean="0"/>
              <a:t>Time </a:t>
            </a:r>
            <a:r>
              <a:rPr lang="de-DE" sz="1600" dirty="0" err="1" smtClean="0"/>
              <a:t>line</a:t>
            </a:r>
            <a:r>
              <a:rPr lang="de-DE" sz="1600" dirty="0" smtClean="0"/>
              <a:t> – Next </a:t>
            </a:r>
            <a:r>
              <a:rPr lang="de-DE" sz="1600" dirty="0" err="1" smtClean="0"/>
              <a:t>steps</a:t>
            </a:r>
            <a:endParaRPr lang="en-US" sz="1600" dirty="0" smtClean="0"/>
          </a:p>
          <a:p>
            <a:endParaRPr lang="en-US" sz="1600" dirty="0"/>
          </a:p>
        </p:txBody>
      </p:sp>
      <p:sp>
        <p:nvSpPr>
          <p:cNvPr id="6" name="Title 1"/>
          <p:cNvSpPr txBox="1">
            <a:spLocks/>
          </p:cNvSpPr>
          <p:nvPr/>
        </p:nvSpPr>
        <p:spPr>
          <a:xfrm>
            <a:off x="0" y="0"/>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251520" y="5733256"/>
            <a:ext cx="1296144" cy="36004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Weighing station</a:t>
            </a:r>
            <a:endParaRPr lang="en-US" b="1" dirty="0"/>
          </a:p>
        </p:txBody>
      </p:sp>
      <p:sp>
        <p:nvSpPr>
          <p:cNvPr id="19" name="Rounded Rectangle 18"/>
          <p:cNvSpPr/>
          <p:nvPr/>
        </p:nvSpPr>
        <p:spPr>
          <a:xfrm>
            <a:off x="251520" y="3530625"/>
            <a:ext cx="1296144" cy="36004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b="1" dirty="0" smtClean="0"/>
              <a:t>Shipper</a:t>
            </a:r>
            <a:endParaRPr lang="en-US" b="1" dirty="0"/>
          </a:p>
        </p:txBody>
      </p:sp>
      <p:sp>
        <p:nvSpPr>
          <p:cNvPr id="21" name="Rounded Rectangle 20"/>
          <p:cNvSpPr/>
          <p:nvPr/>
        </p:nvSpPr>
        <p:spPr>
          <a:xfrm>
            <a:off x="2627784" y="3530625"/>
            <a:ext cx="1296144" cy="36004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smtClean="0"/>
              <a:t>Carrier </a:t>
            </a:r>
          </a:p>
        </p:txBody>
      </p:sp>
      <p:sp>
        <p:nvSpPr>
          <p:cNvPr id="22" name="Rounded Rectangle 21"/>
          <p:cNvSpPr/>
          <p:nvPr/>
        </p:nvSpPr>
        <p:spPr>
          <a:xfrm>
            <a:off x="5076056" y="3530625"/>
            <a:ext cx="1296144"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Terminal</a:t>
            </a:r>
          </a:p>
        </p:txBody>
      </p:sp>
      <p:sp>
        <p:nvSpPr>
          <p:cNvPr id="24" name="Rounded Rectangle 23"/>
          <p:cNvSpPr/>
          <p:nvPr/>
        </p:nvSpPr>
        <p:spPr>
          <a:xfrm>
            <a:off x="7380312" y="3530625"/>
            <a:ext cx="1296144" cy="36004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b="1" dirty="0" smtClean="0"/>
              <a:t>Vessel Master</a:t>
            </a:r>
          </a:p>
        </p:txBody>
      </p:sp>
      <p:cxnSp>
        <p:nvCxnSpPr>
          <p:cNvPr id="25" name="Straight Arrow Connector 24"/>
          <p:cNvCxnSpPr/>
          <p:nvPr/>
        </p:nvCxnSpPr>
        <p:spPr>
          <a:xfrm>
            <a:off x="1763688" y="3602633"/>
            <a:ext cx="64807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1763688" y="3818657"/>
            <a:ext cx="64807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4139952" y="3602633"/>
            <a:ext cx="64807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4139952" y="3818657"/>
            <a:ext cx="64807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6516216" y="3674641"/>
            <a:ext cx="64807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547664" y="2996952"/>
            <a:ext cx="1224136" cy="461665"/>
          </a:xfrm>
          <a:prstGeom prst="rect">
            <a:avLst/>
          </a:prstGeom>
          <a:noFill/>
        </p:spPr>
        <p:txBody>
          <a:bodyPr wrap="square" rtlCol="0">
            <a:spAutoFit/>
          </a:bodyPr>
          <a:lstStyle/>
          <a:p>
            <a:r>
              <a:rPr lang="de-DE" sz="1200" dirty="0" smtClean="0"/>
              <a:t>IFTMBF, IFTMIN</a:t>
            </a:r>
            <a:br>
              <a:rPr lang="de-DE" sz="1200" dirty="0" smtClean="0"/>
            </a:br>
            <a:r>
              <a:rPr lang="de-DE" sz="1200" dirty="0" err="1" smtClean="0"/>
              <a:t>or</a:t>
            </a:r>
            <a:r>
              <a:rPr lang="de-DE" sz="1200" dirty="0" smtClean="0"/>
              <a:t> </a:t>
            </a:r>
            <a:r>
              <a:rPr lang="de-DE" sz="1200" u="sng" dirty="0" smtClean="0"/>
              <a:t>VERMAS</a:t>
            </a:r>
            <a:endParaRPr lang="en-US" sz="1200" u="sng" dirty="0"/>
          </a:p>
        </p:txBody>
      </p:sp>
      <p:sp>
        <p:nvSpPr>
          <p:cNvPr id="33" name="TextBox 32"/>
          <p:cNvSpPr txBox="1"/>
          <p:nvPr/>
        </p:nvSpPr>
        <p:spPr>
          <a:xfrm>
            <a:off x="3851920" y="2996952"/>
            <a:ext cx="1296144" cy="461665"/>
          </a:xfrm>
          <a:prstGeom prst="rect">
            <a:avLst/>
          </a:prstGeom>
          <a:noFill/>
        </p:spPr>
        <p:txBody>
          <a:bodyPr wrap="square" rtlCol="0">
            <a:spAutoFit/>
          </a:bodyPr>
          <a:lstStyle/>
          <a:p>
            <a:r>
              <a:rPr lang="de-DE" sz="1200" dirty="0" smtClean="0"/>
              <a:t>COPARN, COPRAR</a:t>
            </a:r>
            <a:br>
              <a:rPr lang="de-DE" sz="1200" dirty="0" smtClean="0"/>
            </a:br>
            <a:r>
              <a:rPr lang="de-DE" sz="1200" dirty="0" err="1" smtClean="0"/>
              <a:t>or</a:t>
            </a:r>
            <a:r>
              <a:rPr lang="de-DE" sz="1200" dirty="0" smtClean="0"/>
              <a:t> </a:t>
            </a:r>
            <a:r>
              <a:rPr lang="de-DE" sz="1200" u="sng" dirty="0" smtClean="0"/>
              <a:t>VERMAS</a:t>
            </a:r>
            <a:endParaRPr lang="en-US" sz="1200" u="sng" dirty="0"/>
          </a:p>
        </p:txBody>
      </p:sp>
      <p:sp>
        <p:nvSpPr>
          <p:cNvPr id="34" name="TextBox 33"/>
          <p:cNvSpPr txBox="1"/>
          <p:nvPr/>
        </p:nvSpPr>
        <p:spPr>
          <a:xfrm>
            <a:off x="6372200" y="3181618"/>
            <a:ext cx="1080120" cy="276999"/>
          </a:xfrm>
          <a:prstGeom prst="rect">
            <a:avLst/>
          </a:prstGeom>
          <a:noFill/>
        </p:spPr>
        <p:txBody>
          <a:bodyPr wrap="square" rtlCol="0">
            <a:spAutoFit/>
          </a:bodyPr>
          <a:lstStyle/>
          <a:p>
            <a:r>
              <a:rPr lang="de-DE" sz="1200" dirty="0" err="1" smtClean="0"/>
              <a:t>Only</a:t>
            </a:r>
            <a:r>
              <a:rPr lang="de-DE" sz="1200" dirty="0" smtClean="0"/>
              <a:t> BAPLIE</a:t>
            </a:r>
            <a:endParaRPr lang="en-US" sz="1200" dirty="0"/>
          </a:p>
        </p:txBody>
      </p:sp>
      <p:sp>
        <p:nvSpPr>
          <p:cNvPr id="37" name="TextBox 36"/>
          <p:cNvSpPr txBox="1"/>
          <p:nvPr/>
        </p:nvSpPr>
        <p:spPr>
          <a:xfrm>
            <a:off x="3995936" y="3962673"/>
            <a:ext cx="1080120" cy="461665"/>
          </a:xfrm>
          <a:prstGeom prst="rect">
            <a:avLst/>
          </a:prstGeom>
          <a:noFill/>
        </p:spPr>
        <p:txBody>
          <a:bodyPr wrap="square" rtlCol="0">
            <a:spAutoFit/>
          </a:bodyPr>
          <a:lstStyle/>
          <a:p>
            <a:r>
              <a:rPr lang="de-DE" sz="1200" dirty="0" smtClean="0"/>
              <a:t>CODECO</a:t>
            </a:r>
            <a:br>
              <a:rPr lang="de-DE" sz="1200" dirty="0" smtClean="0"/>
            </a:br>
            <a:r>
              <a:rPr lang="de-DE" sz="1200" dirty="0" err="1" smtClean="0"/>
              <a:t>or</a:t>
            </a:r>
            <a:r>
              <a:rPr lang="de-DE" sz="1200" dirty="0" smtClean="0"/>
              <a:t> </a:t>
            </a:r>
            <a:r>
              <a:rPr lang="de-DE" sz="1200" u="sng" dirty="0" smtClean="0"/>
              <a:t>VERMAS</a:t>
            </a:r>
            <a:endParaRPr lang="en-US" sz="1200" u="sng" dirty="0"/>
          </a:p>
        </p:txBody>
      </p:sp>
      <p:sp>
        <p:nvSpPr>
          <p:cNvPr id="38" name="TextBox 37"/>
          <p:cNvSpPr txBox="1"/>
          <p:nvPr/>
        </p:nvSpPr>
        <p:spPr>
          <a:xfrm>
            <a:off x="1619672" y="3962673"/>
            <a:ext cx="1080120" cy="461665"/>
          </a:xfrm>
          <a:prstGeom prst="rect">
            <a:avLst/>
          </a:prstGeom>
          <a:noFill/>
        </p:spPr>
        <p:txBody>
          <a:bodyPr wrap="square" rtlCol="0">
            <a:spAutoFit/>
          </a:bodyPr>
          <a:lstStyle/>
          <a:p>
            <a:r>
              <a:rPr lang="de-DE" sz="1200" dirty="0" smtClean="0"/>
              <a:t>IFTSTA</a:t>
            </a:r>
            <a:br>
              <a:rPr lang="de-DE" sz="1200" dirty="0" smtClean="0"/>
            </a:br>
            <a:r>
              <a:rPr lang="de-DE" sz="1200" dirty="0" err="1" smtClean="0"/>
              <a:t>or</a:t>
            </a:r>
            <a:r>
              <a:rPr lang="de-DE" sz="1200" dirty="0" smtClean="0"/>
              <a:t> </a:t>
            </a:r>
            <a:r>
              <a:rPr lang="de-DE" sz="1200" u="sng" dirty="0" smtClean="0"/>
              <a:t>VERMAS</a:t>
            </a:r>
            <a:endParaRPr lang="en-US" sz="1200" u="sng" dirty="0"/>
          </a:p>
        </p:txBody>
      </p:sp>
      <p:cxnSp>
        <p:nvCxnSpPr>
          <p:cNvPr id="39" name="Straight Arrow Connector 38"/>
          <p:cNvCxnSpPr/>
          <p:nvPr/>
        </p:nvCxnSpPr>
        <p:spPr>
          <a:xfrm flipV="1">
            <a:off x="755576" y="4221088"/>
            <a:ext cx="0" cy="1368152"/>
          </a:xfrm>
          <a:prstGeom prst="straightConnector1">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1331640" y="4581128"/>
            <a:ext cx="1440160" cy="1008112"/>
          </a:xfrm>
          <a:prstGeom prst="straightConnector1">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1835696" y="5157192"/>
            <a:ext cx="792088" cy="276999"/>
          </a:xfrm>
          <a:prstGeom prst="rect">
            <a:avLst/>
          </a:prstGeom>
          <a:noFill/>
        </p:spPr>
        <p:txBody>
          <a:bodyPr wrap="square" rtlCol="0">
            <a:spAutoFit/>
          </a:bodyPr>
          <a:lstStyle/>
          <a:p>
            <a:r>
              <a:rPr lang="de-DE" sz="1200" u="sng" dirty="0" smtClean="0"/>
              <a:t>VERMAS</a:t>
            </a:r>
            <a:endParaRPr lang="en-US" sz="1200" u="sng" dirty="0"/>
          </a:p>
        </p:txBody>
      </p:sp>
      <p:sp>
        <p:nvSpPr>
          <p:cNvPr id="46" name="TextBox 45"/>
          <p:cNvSpPr txBox="1"/>
          <p:nvPr/>
        </p:nvSpPr>
        <p:spPr>
          <a:xfrm>
            <a:off x="746051" y="5157192"/>
            <a:ext cx="792088" cy="276999"/>
          </a:xfrm>
          <a:prstGeom prst="rect">
            <a:avLst/>
          </a:prstGeom>
          <a:noFill/>
        </p:spPr>
        <p:txBody>
          <a:bodyPr wrap="square" rtlCol="0">
            <a:spAutoFit/>
          </a:bodyPr>
          <a:lstStyle/>
          <a:p>
            <a:r>
              <a:rPr lang="de-DE" sz="1200" u="sng" dirty="0" smtClean="0"/>
              <a:t>VERMAS</a:t>
            </a:r>
            <a:endParaRPr lang="en-US" sz="1200" u="sng" dirty="0"/>
          </a:p>
        </p:txBody>
      </p:sp>
      <p:sp>
        <p:nvSpPr>
          <p:cNvPr id="47" name="Rounded Rectangle 46"/>
          <p:cNvSpPr/>
          <p:nvPr/>
        </p:nvSpPr>
        <p:spPr>
          <a:xfrm>
            <a:off x="467544" y="1628800"/>
            <a:ext cx="8064896" cy="648072"/>
          </a:xfrm>
          <a:prstGeom prst="roundRect">
            <a:avLst/>
          </a:prstGeom>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r>
              <a:rPr lang="en-US" sz="2400" b="1" dirty="0" smtClean="0"/>
              <a:t>VERMAS in the Process Chain</a:t>
            </a:r>
            <a:endParaRPr lang="en-US" dirty="0" smtClean="0"/>
          </a:p>
        </p:txBody>
      </p:sp>
      <p:sp>
        <p:nvSpPr>
          <p:cNvPr id="23" name="Title 1"/>
          <p:cNvSpPr txBox="1">
            <a:spLocks/>
          </p:cNvSpPr>
          <p:nvPr/>
        </p:nvSpPr>
        <p:spPr>
          <a:xfrm>
            <a:off x="0" y="0"/>
            <a:ext cx="4355976" cy="692695"/>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lt1"/>
                </a:solidFill>
                <a:effectLst/>
                <a:uLnTx/>
                <a:uFillTx/>
                <a:latin typeface="+mn-lt"/>
                <a:ea typeface="+mn-ea"/>
                <a:cs typeface="+mn-cs"/>
              </a:rPr>
              <a:t>new Edifact Message</a:t>
            </a:r>
            <a:br>
              <a:rPr kumimoji="0" lang="en-US" sz="2400" b="0" i="0" u="none" strike="noStrike" kern="1200" cap="none" spc="0" normalizeH="0" baseline="0" noProof="0" dirty="0" smtClean="0">
                <a:ln>
                  <a:noFill/>
                </a:ln>
                <a:solidFill>
                  <a:schemeClr val="lt1"/>
                </a:solidFill>
                <a:effectLst/>
                <a:uLnTx/>
                <a:uFillTx/>
                <a:latin typeface="+mn-lt"/>
                <a:ea typeface="+mn-ea"/>
                <a:cs typeface="+mn-cs"/>
              </a:rPr>
            </a:br>
            <a:r>
              <a:rPr kumimoji="0" lang="en-US" sz="2400" b="1" i="0" u="none" strike="noStrike" kern="1200" cap="none" spc="0" normalizeH="0" baseline="0" noProof="0" dirty="0" smtClean="0">
                <a:ln>
                  <a:noFill/>
                </a:ln>
                <a:solidFill>
                  <a:schemeClr val="lt1"/>
                </a:solidFill>
                <a:effectLst/>
                <a:uLnTx/>
                <a:uFillTx/>
                <a:latin typeface="+mn-lt"/>
                <a:ea typeface="+mn-ea"/>
                <a:cs typeface="+mn-cs"/>
              </a:rPr>
              <a:t>VERMAS – Verification of Mass</a:t>
            </a:r>
            <a:endParaRPr kumimoji="0" lang="en-US" sz="2400" b="1"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611560" y="1484784"/>
            <a:ext cx="8064896" cy="792088"/>
          </a:xfrm>
          <a:prstGeom prst="roundRect">
            <a:avLst/>
          </a:prstGeom>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r>
              <a:rPr lang="de-DE" b="1" dirty="0" smtClean="0"/>
              <a:t>SMDG </a:t>
            </a:r>
            <a:r>
              <a:rPr lang="de-DE" b="1" dirty="0" err="1" smtClean="0"/>
              <a:t>Activities</a:t>
            </a:r>
            <a:r>
              <a:rPr lang="de-DE" b="1" dirty="0" smtClean="0"/>
              <a:t> in </a:t>
            </a:r>
            <a:r>
              <a:rPr lang="de-DE" b="1" dirty="0" err="1" smtClean="0"/>
              <a:t>the</a:t>
            </a:r>
            <a:r>
              <a:rPr lang="de-DE" b="1" dirty="0" smtClean="0"/>
              <a:t> VGM </a:t>
            </a:r>
            <a:r>
              <a:rPr lang="de-DE" b="1" dirty="0" err="1" smtClean="0"/>
              <a:t>context</a:t>
            </a:r>
            <a:endParaRPr lang="en-US" b="1" dirty="0" smtClean="0"/>
          </a:p>
          <a:p>
            <a:r>
              <a:rPr lang="en-US" sz="1400" dirty="0" smtClean="0"/>
              <a:t>The structure of following messages is being enhanced by the SMDG in order to enable VGM reporting.</a:t>
            </a:r>
            <a:br>
              <a:rPr lang="en-US" sz="1400" dirty="0" smtClean="0"/>
            </a:br>
            <a:r>
              <a:rPr lang="en-US" sz="1400" dirty="0" smtClean="0"/>
              <a:t>New versions have been published on </a:t>
            </a:r>
            <a:r>
              <a:rPr lang="en-US" sz="1400" dirty="0" smtClean="0">
                <a:hlinkClick r:id="rId2"/>
              </a:rPr>
              <a:t>www.smdg.org</a:t>
            </a:r>
            <a:r>
              <a:rPr lang="en-US" sz="1400" dirty="0" smtClean="0"/>
              <a:t> </a:t>
            </a:r>
          </a:p>
        </p:txBody>
      </p:sp>
      <p:graphicFrame>
        <p:nvGraphicFramePr>
          <p:cNvPr id="9" name="Table 8"/>
          <p:cNvGraphicFramePr>
            <a:graphicFrameLocks noGrp="1"/>
          </p:cNvGraphicFramePr>
          <p:nvPr/>
        </p:nvGraphicFramePr>
        <p:xfrm>
          <a:off x="611560" y="2708920"/>
          <a:ext cx="8064896" cy="3235960"/>
        </p:xfrm>
        <a:graphic>
          <a:graphicData uri="http://schemas.openxmlformats.org/drawingml/2006/table">
            <a:tbl>
              <a:tblPr firstRow="1" bandRow="1">
                <a:tableStyleId>{5C22544A-7EE6-4342-B048-85BDC9FD1C3A}</a:tableStyleId>
              </a:tblPr>
              <a:tblGrid>
                <a:gridCol w="1255027"/>
                <a:gridCol w="1481277"/>
                <a:gridCol w="2232248"/>
                <a:gridCol w="3096344"/>
              </a:tblGrid>
              <a:tr h="370840">
                <a:tc>
                  <a:txBody>
                    <a:bodyPr/>
                    <a:lstStyle/>
                    <a:p>
                      <a:r>
                        <a:rPr lang="de-DE" dirty="0" smtClean="0"/>
                        <a:t>Message</a:t>
                      </a:r>
                      <a:endParaRPr lang="en-US" dirty="0"/>
                    </a:p>
                  </a:txBody>
                  <a:tcPr/>
                </a:tc>
                <a:tc>
                  <a:txBody>
                    <a:bodyPr/>
                    <a:lstStyle/>
                    <a:p>
                      <a:r>
                        <a:rPr lang="de-DE" dirty="0" err="1" smtClean="0"/>
                        <a:t>Activity</a:t>
                      </a:r>
                      <a:endParaRPr lang="en-US" dirty="0"/>
                    </a:p>
                  </a:txBody>
                  <a:tcPr/>
                </a:tc>
                <a:tc>
                  <a:txBody>
                    <a:bodyPr/>
                    <a:lstStyle/>
                    <a:p>
                      <a:r>
                        <a:rPr lang="de-DE" dirty="0" err="1" smtClean="0"/>
                        <a:t>Purpose</a:t>
                      </a:r>
                      <a:endParaRPr lang="en-US" dirty="0"/>
                    </a:p>
                  </a:txBody>
                  <a:tcPr/>
                </a:tc>
                <a:tc>
                  <a:txBody>
                    <a:bodyPr/>
                    <a:lstStyle/>
                    <a:p>
                      <a:r>
                        <a:rPr lang="de-DE" dirty="0" smtClean="0"/>
                        <a:t>Sender-Receiver</a:t>
                      </a:r>
                      <a:endParaRPr lang="en-US" dirty="0"/>
                    </a:p>
                  </a:txBody>
                  <a:tcPr/>
                </a:tc>
              </a:tr>
              <a:tr h="370840">
                <a:tc>
                  <a:txBody>
                    <a:bodyPr/>
                    <a:lstStyle/>
                    <a:p>
                      <a:r>
                        <a:rPr lang="de-DE" dirty="0" smtClean="0"/>
                        <a:t>BAPLIE</a:t>
                      </a:r>
                      <a:endParaRPr lang="en-US" dirty="0"/>
                    </a:p>
                  </a:txBody>
                  <a:tcPr/>
                </a:tc>
                <a:tc>
                  <a:txBody>
                    <a:bodyPr/>
                    <a:lstStyle/>
                    <a:p>
                      <a:r>
                        <a:rPr lang="de-DE" dirty="0" smtClean="0"/>
                        <a:t>Enhanced</a:t>
                      </a:r>
                      <a:endParaRPr lang="en-US" dirty="0"/>
                    </a:p>
                  </a:txBody>
                  <a:tcPr/>
                </a:tc>
                <a:tc>
                  <a:txBody>
                    <a:bodyPr/>
                    <a:lstStyle/>
                    <a:p>
                      <a:r>
                        <a:rPr lang="de-DE" dirty="0" err="1" smtClean="0"/>
                        <a:t>Stowage</a:t>
                      </a:r>
                      <a:r>
                        <a:rPr lang="de-DE" dirty="0" smtClean="0"/>
                        <a:t> Plan</a:t>
                      </a:r>
                      <a:endParaRPr lang="en-US" dirty="0"/>
                    </a:p>
                  </a:txBody>
                  <a:tcPr/>
                </a:tc>
                <a:tc>
                  <a:txBody>
                    <a:bodyPr/>
                    <a:lstStyle/>
                    <a:p>
                      <a:r>
                        <a:rPr lang="de-DE" dirty="0" err="1" smtClean="0"/>
                        <a:t>Carrier</a:t>
                      </a:r>
                      <a:r>
                        <a:rPr lang="de-DE" dirty="0" smtClean="0"/>
                        <a:t> &lt;&gt; Terminal</a:t>
                      </a:r>
                      <a:endParaRPr lang="en-US" dirty="0"/>
                    </a:p>
                  </a:txBody>
                  <a:tcPr/>
                </a:tc>
              </a:tr>
              <a:tr h="370840">
                <a:tc>
                  <a:txBody>
                    <a:bodyPr/>
                    <a:lstStyle/>
                    <a:p>
                      <a:r>
                        <a:rPr lang="de-DE" dirty="0" smtClean="0"/>
                        <a:t>MOVINS</a:t>
                      </a:r>
                      <a:endParaRPr lang="en-US" dirty="0"/>
                    </a:p>
                  </a:txBody>
                  <a:tcPr/>
                </a:tc>
                <a:tc>
                  <a:txBody>
                    <a:bodyPr/>
                    <a:lstStyle/>
                    <a:p>
                      <a:r>
                        <a:rPr lang="de-DE" dirty="0" err="1" smtClean="0"/>
                        <a:t>No</a:t>
                      </a:r>
                      <a:r>
                        <a:rPr lang="de-DE" baseline="0" dirty="0" smtClean="0"/>
                        <a:t> </a:t>
                      </a:r>
                      <a:r>
                        <a:rPr lang="de-DE" baseline="0" dirty="0" err="1" smtClean="0"/>
                        <a:t>change</a:t>
                      </a:r>
                      <a:endParaRPr lang="en-US" dirty="0"/>
                    </a:p>
                  </a:txBody>
                  <a:tcPr/>
                </a:tc>
                <a:tc>
                  <a:txBody>
                    <a:bodyPr/>
                    <a:lstStyle/>
                    <a:p>
                      <a:r>
                        <a:rPr lang="de-DE" dirty="0" smtClean="0"/>
                        <a:t>Move </a:t>
                      </a:r>
                      <a:r>
                        <a:rPr lang="de-DE" dirty="0" err="1" smtClean="0"/>
                        <a:t>Instructions</a:t>
                      </a:r>
                      <a:endParaRPr lang="en-US" dirty="0"/>
                    </a:p>
                  </a:txBody>
                  <a:tcPr/>
                </a:tc>
                <a:tc>
                  <a:txBody>
                    <a:bodyPr/>
                    <a:lstStyle/>
                    <a:p>
                      <a:r>
                        <a:rPr lang="de-DE" dirty="0" err="1" smtClean="0"/>
                        <a:t>Carrier</a:t>
                      </a:r>
                      <a:r>
                        <a:rPr lang="de-DE" dirty="0" smtClean="0"/>
                        <a:t> &gt; Terminal</a:t>
                      </a:r>
                      <a:endParaRPr lang="en-US" dirty="0"/>
                    </a:p>
                  </a:txBody>
                  <a:tcPr/>
                </a:tc>
              </a:tr>
              <a:tr h="370840">
                <a:tc>
                  <a:txBody>
                    <a:bodyPr/>
                    <a:lstStyle/>
                    <a:p>
                      <a:r>
                        <a:rPr lang="de-DE" dirty="0" smtClean="0"/>
                        <a:t>COPARN</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Enhanced</a:t>
                      </a:r>
                      <a:endParaRPr lang="en-US" sz="1800" b="0" i="0" u="none" strike="noStrike" dirty="0" smtClean="0">
                        <a:solidFill>
                          <a:srgbClr val="000000"/>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rgbClr val="000000"/>
                          </a:solidFill>
                          <a:latin typeface="+mn-lt"/>
                        </a:rPr>
                        <a:t>Pre-arrival notice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t>Carrier</a:t>
                      </a:r>
                      <a:r>
                        <a:rPr lang="de-DE" dirty="0" smtClean="0"/>
                        <a:t> &gt; Terminal</a:t>
                      </a:r>
                      <a:endParaRPr lang="en-US" dirty="0" smtClean="0"/>
                    </a:p>
                  </a:txBody>
                  <a:tcPr/>
                </a:tc>
              </a:tr>
              <a:tr h="370840">
                <a:tc>
                  <a:txBody>
                    <a:bodyPr/>
                    <a:lstStyle/>
                    <a:p>
                      <a:r>
                        <a:rPr lang="de-DE" dirty="0" smtClean="0"/>
                        <a:t>COPRAR</a:t>
                      </a:r>
                      <a:endParaRPr lang="en-US" dirty="0"/>
                    </a:p>
                  </a:txBody>
                  <a:tcPr/>
                </a:tc>
                <a:tc>
                  <a:txBody>
                    <a:bodyPr/>
                    <a:lstStyle/>
                    <a:p>
                      <a:r>
                        <a:rPr lang="de-DE" dirty="0" smtClean="0"/>
                        <a:t>Enhanced</a:t>
                      </a:r>
                      <a:endParaRPr lang="en-US" dirty="0"/>
                    </a:p>
                  </a:txBody>
                  <a:tcPr/>
                </a:tc>
                <a:tc>
                  <a:txBody>
                    <a:bodyPr/>
                    <a:lstStyle/>
                    <a:p>
                      <a:r>
                        <a:rPr lang="de-DE" dirty="0" err="1" smtClean="0"/>
                        <a:t>Load</a:t>
                      </a:r>
                      <a:r>
                        <a:rPr lang="de-DE" dirty="0" smtClean="0"/>
                        <a:t> List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t>Carrier</a:t>
                      </a:r>
                      <a:r>
                        <a:rPr lang="de-DE" dirty="0" smtClean="0"/>
                        <a:t> &gt; Terminal</a:t>
                      </a:r>
                      <a:endParaRPr lang="en-US" dirty="0" smtClean="0"/>
                    </a:p>
                  </a:txBody>
                  <a:tcPr/>
                </a:tc>
              </a:tr>
              <a:tr h="370840">
                <a:tc>
                  <a:txBody>
                    <a:bodyPr/>
                    <a:lstStyle/>
                    <a:p>
                      <a:r>
                        <a:rPr lang="de-DE" dirty="0" smtClean="0"/>
                        <a:t>CODECO</a:t>
                      </a:r>
                      <a:endParaRPr lang="en-US" dirty="0"/>
                    </a:p>
                  </a:txBody>
                  <a:tcPr/>
                </a:tc>
                <a:tc>
                  <a:txBody>
                    <a:bodyPr/>
                    <a:lstStyle/>
                    <a:p>
                      <a:r>
                        <a:rPr lang="de-DE" dirty="0" smtClean="0"/>
                        <a:t>Enhanced</a:t>
                      </a:r>
                      <a:endParaRPr lang="en-US" dirty="0"/>
                    </a:p>
                  </a:txBody>
                  <a:tcPr/>
                </a:tc>
                <a:tc>
                  <a:txBody>
                    <a:bodyPr/>
                    <a:lstStyle/>
                    <a:p>
                      <a:r>
                        <a:rPr lang="de-DE" dirty="0" smtClean="0"/>
                        <a:t>Gate-In </a:t>
                      </a:r>
                      <a:r>
                        <a:rPr lang="de-DE" dirty="0" err="1" smtClean="0"/>
                        <a:t>confirmation</a:t>
                      </a:r>
                      <a:endParaRPr lang="en-US" dirty="0"/>
                    </a:p>
                  </a:txBody>
                  <a:tcPr/>
                </a:tc>
                <a:tc>
                  <a:txBody>
                    <a:bodyPr/>
                    <a:lstStyle/>
                    <a:p>
                      <a:r>
                        <a:rPr lang="de-DE" dirty="0" smtClean="0"/>
                        <a:t>Terminal &gt; </a:t>
                      </a:r>
                      <a:r>
                        <a:rPr lang="de-DE" dirty="0" err="1" smtClean="0"/>
                        <a:t>Carrier</a:t>
                      </a:r>
                      <a:endParaRPr lang="en-US" dirty="0"/>
                    </a:p>
                  </a:txBody>
                  <a:tcPr/>
                </a:tc>
              </a:tr>
              <a:tr h="370840">
                <a:tc>
                  <a:txBody>
                    <a:bodyPr/>
                    <a:lstStyle/>
                    <a:p>
                      <a:r>
                        <a:rPr lang="de-DE" dirty="0" smtClean="0"/>
                        <a:t>COARRI</a:t>
                      </a:r>
                      <a:endParaRPr lang="en-US" dirty="0"/>
                    </a:p>
                  </a:txBody>
                  <a:tcPr/>
                </a:tc>
                <a:tc>
                  <a:txBody>
                    <a:bodyPr/>
                    <a:lstStyle/>
                    <a:p>
                      <a:r>
                        <a:rPr lang="de-DE" dirty="0" smtClean="0"/>
                        <a:t>Enhanced</a:t>
                      </a:r>
                      <a:endParaRPr lang="en-US" dirty="0"/>
                    </a:p>
                  </a:txBody>
                  <a:tcPr/>
                </a:tc>
                <a:tc>
                  <a:txBody>
                    <a:bodyPr/>
                    <a:lstStyle/>
                    <a:p>
                      <a:r>
                        <a:rPr lang="de-DE" dirty="0" err="1" smtClean="0"/>
                        <a:t>Load</a:t>
                      </a:r>
                      <a:r>
                        <a:rPr lang="de-DE" dirty="0" smtClean="0"/>
                        <a:t>/</a:t>
                      </a:r>
                      <a:r>
                        <a:rPr lang="de-DE" dirty="0" err="1" smtClean="0"/>
                        <a:t>Discharge</a:t>
                      </a:r>
                      <a:endParaRPr lang="en-US" dirty="0"/>
                    </a:p>
                  </a:txBody>
                  <a:tcPr/>
                </a:tc>
                <a:tc>
                  <a:txBody>
                    <a:bodyPr/>
                    <a:lstStyle/>
                    <a:p>
                      <a:r>
                        <a:rPr lang="de-DE" dirty="0" smtClean="0"/>
                        <a:t>Terminal &gt; </a:t>
                      </a:r>
                      <a:r>
                        <a:rPr lang="de-DE" dirty="0" err="1" smtClean="0"/>
                        <a:t>Carrier</a:t>
                      </a:r>
                      <a:endParaRPr lang="en-US" dirty="0"/>
                    </a:p>
                  </a:txBody>
                  <a:tcPr/>
                </a:tc>
              </a:tr>
              <a:tr h="370840">
                <a:tc>
                  <a:txBody>
                    <a:bodyPr/>
                    <a:lstStyle/>
                    <a:p>
                      <a:r>
                        <a:rPr lang="en-US" noProof="0" smtClean="0"/>
                        <a:t>VERMAS</a:t>
                      </a:r>
                      <a:endParaRPr lang="en-US" noProof="0"/>
                    </a:p>
                  </a:txBody>
                  <a:tcPr>
                    <a:solidFill>
                      <a:schemeClr val="accent2">
                        <a:lumMod val="40000"/>
                        <a:lumOff val="60000"/>
                      </a:schemeClr>
                    </a:solidFill>
                  </a:tcPr>
                </a:tc>
                <a:tc>
                  <a:txBody>
                    <a:bodyPr/>
                    <a:lstStyle/>
                    <a:p>
                      <a:r>
                        <a:rPr lang="en-US" noProof="0" smtClean="0"/>
                        <a:t>New development</a:t>
                      </a:r>
                      <a:endParaRPr lang="en-US" noProof="0"/>
                    </a:p>
                  </a:txBody>
                  <a:tcPr>
                    <a:solidFill>
                      <a:schemeClr val="accent2">
                        <a:lumMod val="40000"/>
                        <a:lumOff val="60000"/>
                      </a:schemeClr>
                    </a:solidFill>
                  </a:tcPr>
                </a:tc>
                <a:tc>
                  <a:txBody>
                    <a:bodyPr/>
                    <a:lstStyle/>
                    <a:p>
                      <a:r>
                        <a:rPr lang="en-US" noProof="0" smtClean="0"/>
                        <a:t>VGM Reporting</a:t>
                      </a:r>
                      <a:endParaRPr lang="en-US" noProof="0"/>
                    </a:p>
                  </a:txBody>
                  <a:tcPr>
                    <a:solidFill>
                      <a:schemeClr val="accent2">
                        <a:lumMod val="40000"/>
                        <a:lumOff val="60000"/>
                      </a:schemeClr>
                    </a:solidFill>
                  </a:tcPr>
                </a:tc>
                <a:tc>
                  <a:txBody>
                    <a:bodyPr/>
                    <a:lstStyle/>
                    <a:p>
                      <a:r>
                        <a:rPr lang="en-US" noProof="0" dirty="0" smtClean="0"/>
                        <a:t>Between various parties in the transport chain</a:t>
                      </a:r>
                      <a:endParaRPr lang="en-US" noProof="0" dirty="0"/>
                    </a:p>
                  </a:txBody>
                  <a:tcPr>
                    <a:solidFill>
                      <a:schemeClr val="accent2">
                        <a:lumMod val="40000"/>
                        <a:lumOff val="60000"/>
                      </a:schemeClr>
                    </a:solidFill>
                  </a:tcPr>
                </a:tc>
              </a:tr>
            </a:tbl>
          </a:graphicData>
        </a:graphic>
      </p:graphicFrame>
      <p:sp>
        <p:nvSpPr>
          <p:cNvPr id="7" name="Title 1"/>
          <p:cNvSpPr txBox="1">
            <a:spLocks/>
          </p:cNvSpPr>
          <p:nvPr/>
        </p:nvSpPr>
        <p:spPr>
          <a:xfrm>
            <a:off x="0" y="0"/>
            <a:ext cx="4355976" cy="692695"/>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lt1"/>
                </a:solidFill>
                <a:effectLst/>
                <a:uLnTx/>
                <a:uFillTx/>
                <a:latin typeface="+mn-lt"/>
                <a:ea typeface="+mn-ea"/>
                <a:cs typeface="+mn-cs"/>
              </a:rPr>
              <a:t>new Edifact Message</a:t>
            </a:r>
            <a:br>
              <a:rPr kumimoji="0" lang="en-US" sz="2400" b="0" i="0" u="none" strike="noStrike" kern="1200" cap="none" spc="0" normalizeH="0" baseline="0" noProof="0" dirty="0" smtClean="0">
                <a:ln>
                  <a:noFill/>
                </a:ln>
                <a:solidFill>
                  <a:schemeClr val="lt1"/>
                </a:solidFill>
                <a:effectLst/>
                <a:uLnTx/>
                <a:uFillTx/>
                <a:latin typeface="+mn-lt"/>
                <a:ea typeface="+mn-ea"/>
                <a:cs typeface="+mn-cs"/>
              </a:rPr>
            </a:br>
            <a:r>
              <a:rPr kumimoji="0" lang="en-US" sz="2400" b="1" i="0" u="none" strike="noStrike" kern="1200" cap="none" spc="0" normalizeH="0" baseline="0" noProof="0" dirty="0" smtClean="0">
                <a:ln>
                  <a:noFill/>
                </a:ln>
                <a:solidFill>
                  <a:schemeClr val="lt1"/>
                </a:solidFill>
                <a:effectLst/>
                <a:uLnTx/>
                <a:uFillTx/>
                <a:latin typeface="+mn-lt"/>
                <a:ea typeface="+mn-ea"/>
                <a:cs typeface="+mn-cs"/>
              </a:rPr>
              <a:t>VERMAS – Verification of Mass</a:t>
            </a:r>
            <a:endParaRPr kumimoji="0" lang="en-US" sz="2400" b="1"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lowchart: Punched Tape 19"/>
          <p:cNvSpPr/>
          <p:nvPr/>
        </p:nvSpPr>
        <p:spPr>
          <a:xfrm>
            <a:off x="3131840" y="3212976"/>
            <a:ext cx="2232248" cy="1152128"/>
          </a:xfrm>
          <a:prstGeom prst="flowChartPunchedTape">
            <a:avLst/>
          </a:prstGeom>
        </p:spPr>
        <p:style>
          <a:lnRef idx="0">
            <a:schemeClr val="accent1"/>
          </a:lnRef>
          <a:fillRef idx="3">
            <a:schemeClr val="accent1"/>
          </a:fillRef>
          <a:effectRef idx="3">
            <a:schemeClr val="accent1"/>
          </a:effectRef>
          <a:fontRef idx="minor">
            <a:schemeClr val="lt1"/>
          </a:fontRef>
        </p:style>
        <p:txBody>
          <a:bodyPr rtlCol="0" anchor="ctr">
            <a:prstTxWarp prst="textCurveUp">
              <a:avLst/>
            </a:prstTxWarp>
          </a:bodyPr>
          <a:lstStyle/>
          <a:p>
            <a:pPr algn="ctr"/>
            <a:r>
              <a:rPr lang="de-DE"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VERMAS</a:t>
            </a:r>
            <a:endPar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Title 1"/>
          <p:cNvSpPr txBox="1">
            <a:spLocks/>
          </p:cNvSpPr>
          <p:nvPr/>
        </p:nvSpPr>
        <p:spPr>
          <a:xfrm>
            <a:off x="0" y="0"/>
            <a:ext cx="4355976" cy="692695"/>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lt1"/>
                </a:solidFill>
                <a:effectLst/>
                <a:uLnTx/>
                <a:uFillTx/>
                <a:latin typeface="+mn-lt"/>
                <a:ea typeface="+mn-ea"/>
                <a:cs typeface="+mn-cs"/>
              </a:rPr>
              <a:t>new Edifact Message</a:t>
            </a:r>
            <a:br>
              <a:rPr kumimoji="0" lang="en-US" sz="2400" b="0" i="0" u="none" strike="noStrike" kern="1200" cap="none" spc="0" normalizeH="0" baseline="0" noProof="0" dirty="0" smtClean="0">
                <a:ln>
                  <a:noFill/>
                </a:ln>
                <a:solidFill>
                  <a:schemeClr val="lt1"/>
                </a:solidFill>
                <a:effectLst/>
                <a:uLnTx/>
                <a:uFillTx/>
                <a:latin typeface="+mn-lt"/>
                <a:ea typeface="+mn-ea"/>
                <a:cs typeface="+mn-cs"/>
              </a:rPr>
            </a:br>
            <a:r>
              <a:rPr kumimoji="0" lang="en-US" sz="2400" b="1" i="0" u="none" strike="noStrike" kern="1200" cap="none" spc="0" normalizeH="0" baseline="0" noProof="0" dirty="0" smtClean="0">
                <a:ln>
                  <a:noFill/>
                </a:ln>
                <a:solidFill>
                  <a:schemeClr val="lt1"/>
                </a:solidFill>
                <a:effectLst/>
                <a:uLnTx/>
                <a:uFillTx/>
                <a:latin typeface="+mn-lt"/>
                <a:ea typeface="+mn-ea"/>
                <a:cs typeface="+mn-cs"/>
              </a:rPr>
              <a:t>VERMAS – Verification of Mass</a:t>
            </a:r>
            <a:endParaRPr kumimoji="0" lang="en-US" sz="2400" b="1" i="0" u="none" strike="noStrike" kern="1200" cap="none" spc="0" normalizeH="0" baseline="0" noProof="0" dirty="0">
              <a:ln>
                <a:noFill/>
              </a:ln>
              <a:solidFill>
                <a:schemeClr val="lt1"/>
              </a:solidFill>
              <a:effectLst/>
              <a:uLnTx/>
              <a:uFillTx/>
              <a:latin typeface="+mn-lt"/>
              <a:ea typeface="+mn-ea"/>
              <a:cs typeface="+mn-cs"/>
            </a:endParaRPr>
          </a:p>
        </p:txBody>
      </p:sp>
      <p:sp>
        <p:nvSpPr>
          <p:cNvPr id="9" name="Rounded Rectangle 8"/>
          <p:cNvSpPr/>
          <p:nvPr/>
        </p:nvSpPr>
        <p:spPr>
          <a:xfrm>
            <a:off x="176294" y="1196752"/>
            <a:ext cx="8500162" cy="1728192"/>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r>
              <a:rPr lang="en-US" sz="1400" b="1" u="sng" dirty="0" smtClean="0"/>
              <a:t>Scope of the new message VERMAS</a:t>
            </a:r>
            <a:endParaRPr lang="en-US" sz="1400" dirty="0" smtClean="0"/>
          </a:p>
          <a:p>
            <a:r>
              <a:rPr lang="en-US" sz="1400" dirty="0" smtClean="0"/>
              <a:t>To transmit the verified gross mass (the weight) and all details of the related weighing certificate for a packed container including the name of the authorized person.</a:t>
            </a:r>
            <a:br>
              <a:rPr lang="en-US" sz="1400" dirty="0" smtClean="0"/>
            </a:br>
            <a:r>
              <a:rPr lang="en-US" sz="1400" dirty="0" smtClean="0"/>
              <a:t>It is a legal requirement that all parties along the transport chain are informed about the Verified Gross Mass of the container:</a:t>
            </a:r>
            <a:br>
              <a:rPr lang="en-US" sz="1400" dirty="0" smtClean="0"/>
            </a:br>
            <a:r>
              <a:rPr lang="en-US" sz="1400" dirty="0" smtClean="0"/>
              <a:t>Shipper, Carrier, Vessel Operator, Terminal and the vessel itself.</a:t>
            </a:r>
          </a:p>
          <a:p>
            <a:endParaRPr lang="en-US" sz="1400" dirty="0" smtClean="0"/>
          </a:p>
        </p:txBody>
      </p:sp>
      <p:sp>
        <p:nvSpPr>
          <p:cNvPr id="10" name="Rounded Rectangle 9"/>
          <p:cNvSpPr/>
          <p:nvPr/>
        </p:nvSpPr>
        <p:spPr>
          <a:xfrm>
            <a:off x="251520" y="4797152"/>
            <a:ext cx="3960440" cy="1296144"/>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endParaRPr lang="en-US" sz="1400" b="1" u="sng" dirty="0" smtClean="0"/>
          </a:p>
          <a:p>
            <a:r>
              <a:rPr lang="en-US" sz="1400" b="1" u="sng" dirty="0" smtClean="0"/>
              <a:t>Different process steps</a:t>
            </a:r>
          </a:p>
          <a:p>
            <a:r>
              <a:rPr lang="en-US" sz="1400" dirty="0" smtClean="0"/>
              <a:t>Unlike other EDIFACT messages, the VERMAS is not dedicated to a certain process step in the transport chain. It can be used by different parties at different times in the process chain.</a:t>
            </a:r>
          </a:p>
          <a:p>
            <a:endParaRPr lang="en-US" sz="1400" b="1" u="sng" dirty="0" smtClean="0"/>
          </a:p>
        </p:txBody>
      </p:sp>
      <p:sp>
        <p:nvSpPr>
          <p:cNvPr id="11" name="Rounded Rectangle 10"/>
          <p:cNvSpPr/>
          <p:nvPr/>
        </p:nvSpPr>
        <p:spPr>
          <a:xfrm>
            <a:off x="4572000" y="4725144"/>
            <a:ext cx="4176464" cy="1368152"/>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r>
              <a:rPr lang="en-US" sz="1400" b="1" u="sng" dirty="0" smtClean="0"/>
              <a:t>Not to use as an order</a:t>
            </a:r>
          </a:p>
          <a:p>
            <a:r>
              <a:rPr lang="en-US" sz="1400" dirty="0" smtClean="0"/>
              <a:t>The VERMAS purpose is only to report a weight that was determined earlier. It will </a:t>
            </a:r>
            <a:r>
              <a:rPr lang="en-US" sz="1400" i="1" dirty="0" smtClean="0"/>
              <a:t>not</a:t>
            </a:r>
            <a:r>
              <a:rPr lang="en-US" sz="1400" dirty="0" smtClean="0"/>
              <a:t> be used to </a:t>
            </a:r>
            <a:r>
              <a:rPr lang="en-US" sz="1400" i="1" dirty="0" smtClean="0"/>
              <a:t>order</a:t>
            </a:r>
            <a:r>
              <a:rPr lang="en-US" sz="1400" dirty="0" smtClean="0"/>
              <a:t> a service such as weighing a container. For the purpose of ordering services, for example the COHAOR should be used.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51520" y="1988840"/>
            <a:ext cx="8640960" cy="4392488"/>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r>
              <a:rPr lang="en-US" sz="1600" b="1" u="sng" dirty="0" smtClean="0"/>
              <a:t>1. New processes</a:t>
            </a:r>
            <a:br>
              <a:rPr lang="en-US" sz="1600" b="1" u="sng" dirty="0" smtClean="0"/>
            </a:br>
            <a:r>
              <a:rPr lang="en-US" sz="1600" dirty="0" smtClean="0"/>
              <a:t>There are new process steps that are not covered by existing message types. For example reporting from a weighing station to the shipper, or the weight from the terminal to the carrier or from the carrier to the shipper.</a:t>
            </a:r>
          </a:p>
          <a:p>
            <a:endParaRPr lang="en-US" sz="1600" dirty="0" smtClean="0"/>
          </a:p>
          <a:p>
            <a:r>
              <a:rPr lang="en-US" sz="1600" b="1" u="sng" dirty="0" smtClean="0"/>
              <a:t>2. Different timing for weight transmission in current messages</a:t>
            </a:r>
          </a:p>
          <a:p>
            <a:r>
              <a:rPr lang="en-US" sz="1600" dirty="0" smtClean="0"/>
              <a:t>In many cases the existing messages are sent at a different time than the VGM is known or is  required. The existing messages are sent too early or too late for transmission of the VGM.</a:t>
            </a:r>
          </a:p>
          <a:p>
            <a:endParaRPr lang="en-US" sz="1600" dirty="0" smtClean="0"/>
          </a:p>
          <a:p>
            <a:r>
              <a:rPr lang="en-US" sz="1600" b="1" u="sng" dirty="0" smtClean="0"/>
              <a:t>3. One new message easier than changing many existing messages </a:t>
            </a:r>
          </a:p>
          <a:p>
            <a:r>
              <a:rPr lang="en-US" sz="1400" dirty="0" smtClean="0"/>
              <a:t>Shippers, carriers and terminals need to change a large number of message versions on a fixed deadline. Many of them find it easier to implement one new message for this special purpose of VGM reporting than upgrading many existing message versions and test simultaneously with many EDI partners.</a:t>
            </a:r>
            <a:br>
              <a:rPr lang="en-US" sz="1400" dirty="0" smtClean="0"/>
            </a:br>
            <a:r>
              <a:rPr lang="en-US" sz="1400" dirty="0" smtClean="0"/>
              <a:t/>
            </a:r>
            <a:br>
              <a:rPr lang="en-US" sz="1400" dirty="0" smtClean="0"/>
            </a:br>
            <a:r>
              <a:rPr lang="en-US" sz="1400" dirty="0" smtClean="0"/>
              <a:t> </a:t>
            </a:r>
            <a:r>
              <a:rPr lang="en-US" sz="1400" b="1" u="sng" dirty="0" smtClean="0"/>
              <a:t>4. Message identification determines the purpose</a:t>
            </a:r>
          </a:p>
          <a:p>
            <a:r>
              <a:rPr lang="en-US" sz="1400" dirty="0" smtClean="0"/>
              <a:t>The receiver can detect the purpose (VGM update) from the message identification VERMAS. He does not have to go into the message to detect the function.</a:t>
            </a:r>
            <a:endParaRPr lang="en-US" sz="1400" dirty="0"/>
          </a:p>
        </p:txBody>
      </p:sp>
      <p:sp>
        <p:nvSpPr>
          <p:cNvPr id="7" name="Rounded Rectangle 6"/>
          <p:cNvSpPr/>
          <p:nvPr/>
        </p:nvSpPr>
        <p:spPr>
          <a:xfrm>
            <a:off x="539552" y="1196752"/>
            <a:ext cx="8064896" cy="648072"/>
          </a:xfrm>
          <a:prstGeom prst="roundRect">
            <a:avLst/>
          </a:prstGeom>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r>
              <a:rPr lang="en-US" sz="2400" b="1" smtClean="0"/>
              <a:t>Why a completely new message?</a:t>
            </a:r>
            <a:endParaRPr lang="en-US" smtClean="0"/>
          </a:p>
        </p:txBody>
      </p:sp>
      <p:sp>
        <p:nvSpPr>
          <p:cNvPr id="9" name="Title 1"/>
          <p:cNvSpPr txBox="1">
            <a:spLocks/>
          </p:cNvSpPr>
          <p:nvPr/>
        </p:nvSpPr>
        <p:spPr>
          <a:xfrm>
            <a:off x="0" y="0"/>
            <a:ext cx="4355976" cy="692695"/>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lt1"/>
                </a:solidFill>
                <a:effectLst/>
                <a:uLnTx/>
                <a:uFillTx/>
                <a:latin typeface="+mn-lt"/>
                <a:ea typeface="+mn-ea"/>
                <a:cs typeface="+mn-cs"/>
              </a:rPr>
              <a:t>new Edifact Message</a:t>
            </a:r>
            <a:br>
              <a:rPr kumimoji="0" lang="en-US" sz="2400" b="0" i="0" u="none" strike="noStrike" kern="1200" cap="none" spc="0" normalizeH="0" baseline="0" noProof="0" dirty="0" smtClean="0">
                <a:ln>
                  <a:noFill/>
                </a:ln>
                <a:solidFill>
                  <a:schemeClr val="lt1"/>
                </a:solidFill>
                <a:effectLst/>
                <a:uLnTx/>
                <a:uFillTx/>
                <a:latin typeface="+mn-lt"/>
                <a:ea typeface="+mn-ea"/>
                <a:cs typeface="+mn-cs"/>
              </a:rPr>
            </a:br>
            <a:r>
              <a:rPr kumimoji="0" lang="en-US" sz="2400" b="1" i="0" u="none" strike="noStrike" kern="1200" cap="none" spc="0" normalizeH="0" baseline="0" noProof="0" dirty="0" smtClean="0">
                <a:ln>
                  <a:noFill/>
                </a:ln>
                <a:solidFill>
                  <a:schemeClr val="lt1"/>
                </a:solidFill>
                <a:effectLst/>
                <a:uLnTx/>
                <a:uFillTx/>
                <a:latin typeface="+mn-lt"/>
                <a:ea typeface="+mn-ea"/>
                <a:cs typeface="+mn-cs"/>
              </a:rPr>
              <a:t>VERMAS – Verification of Mass</a:t>
            </a:r>
            <a:endParaRPr kumimoji="0" lang="en-US" sz="2400" b="1"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23528" y="1916832"/>
          <a:ext cx="8424936" cy="4241800"/>
        </p:xfrm>
        <a:graphic>
          <a:graphicData uri="http://schemas.openxmlformats.org/drawingml/2006/table">
            <a:tbl>
              <a:tblPr firstRow="1" bandRow="1">
                <a:tableStyleId>{5C22544A-7EE6-4342-B048-85BDC9FD1C3A}</a:tableStyleId>
              </a:tblPr>
              <a:tblGrid>
                <a:gridCol w="504056"/>
                <a:gridCol w="1368152"/>
                <a:gridCol w="1512168"/>
                <a:gridCol w="5040560"/>
              </a:tblGrid>
              <a:tr h="370840">
                <a:tc>
                  <a:txBody>
                    <a:bodyPr/>
                    <a:lstStyle/>
                    <a:p>
                      <a:endParaRPr lang="en-US" dirty="0"/>
                    </a:p>
                  </a:txBody>
                  <a:tcPr/>
                </a:tc>
                <a:tc>
                  <a:txBody>
                    <a:bodyPr/>
                    <a:lstStyle/>
                    <a:p>
                      <a:r>
                        <a:rPr lang="en-US" dirty="0" smtClean="0"/>
                        <a:t>Sender</a:t>
                      </a:r>
                      <a:endParaRPr lang="en-US" dirty="0"/>
                    </a:p>
                  </a:txBody>
                  <a:tcPr/>
                </a:tc>
                <a:tc>
                  <a:txBody>
                    <a:bodyPr/>
                    <a:lstStyle/>
                    <a:p>
                      <a:r>
                        <a:rPr lang="en-US" dirty="0" smtClean="0"/>
                        <a:t>Receiver</a:t>
                      </a:r>
                      <a:endParaRPr lang="en-US" dirty="0"/>
                    </a:p>
                  </a:txBody>
                  <a:tcPr/>
                </a:tc>
                <a:tc>
                  <a:txBody>
                    <a:bodyPr/>
                    <a:lstStyle/>
                    <a:p>
                      <a:r>
                        <a:rPr lang="en-US" dirty="0" smtClean="0"/>
                        <a:t>Purpose</a:t>
                      </a:r>
                      <a:endParaRPr lang="en-US" dirty="0"/>
                    </a:p>
                  </a:txBody>
                  <a:tcPr/>
                </a:tc>
              </a:tr>
              <a:tr h="370840">
                <a:tc>
                  <a:txBody>
                    <a:bodyPr/>
                    <a:lstStyle/>
                    <a:p>
                      <a:r>
                        <a:rPr lang="en-US" sz="1400" dirty="0" smtClean="0"/>
                        <a:t>1</a:t>
                      </a:r>
                      <a:endParaRPr lang="en-US" sz="1400" dirty="0"/>
                    </a:p>
                  </a:txBody>
                  <a:tcPr/>
                </a:tc>
                <a:tc>
                  <a:txBody>
                    <a:bodyPr/>
                    <a:lstStyle/>
                    <a:p>
                      <a:r>
                        <a:rPr lang="en-US" sz="1400" dirty="0" smtClean="0"/>
                        <a:t>Shipper or Forwarder</a:t>
                      </a:r>
                      <a:endParaRPr lang="en-US" sz="1400" dirty="0"/>
                    </a:p>
                  </a:txBody>
                  <a:tcPr/>
                </a:tc>
                <a:tc>
                  <a:txBody>
                    <a:bodyPr/>
                    <a:lstStyle/>
                    <a:p>
                      <a:r>
                        <a:rPr lang="en-US" sz="1400" baseline="0" dirty="0" smtClean="0"/>
                        <a:t>Carrier</a:t>
                      </a:r>
                      <a:br>
                        <a:rPr lang="en-US" sz="1400" baseline="0" dirty="0" smtClean="0"/>
                      </a:br>
                      <a:r>
                        <a:rPr lang="en-US" sz="1400" baseline="0" dirty="0" smtClean="0"/>
                        <a:t>(</a:t>
                      </a:r>
                      <a:r>
                        <a:rPr lang="en-US" sz="1400" dirty="0" smtClean="0"/>
                        <a:t>Shipping</a:t>
                      </a:r>
                      <a:r>
                        <a:rPr lang="en-US" sz="1400" baseline="0" dirty="0" smtClean="0"/>
                        <a:t> Line)</a:t>
                      </a:r>
                      <a:endParaRPr lang="en-US" sz="1400" dirty="0"/>
                    </a:p>
                  </a:txBody>
                  <a:tcPr/>
                </a:tc>
                <a:tc>
                  <a:txBody>
                    <a:bodyPr/>
                    <a:lstStyle/>
                    <a:p>
                      <a:pPr>
                        <a:buFont typeface="Arial" pitchFamily="34" charset="0"/>
                        <a:buChar char="•"/>
                      </a:pPr>
                      <a:r>
                        <a:rPr lang="en-US" sz="1400" dirty="0" smtClean="0"/>
                        <a:t> If the shipping</a:t>
                      </a:r>
                      <a:r>
                        <a:rPr lang="en-US" sz="1400" baseline="0" dirty="0" smtClean="0"/>
                        <a:t> instructions are sent too early, when the VGM is not yet known.</a:t>
                      </a:r>
                    </a:p>
                    <a:p>
                      <a:pPr>
                        <a:buFont typeface="Arial" pitchFamily="34" charset="0"/>
                        <a:buChar char="•"/>
                      </a:pPr>
                      <a:r>
                        <a:rPr lang="en-US" sz="1400" baseline="0" dirty="0" smtClean="0"/>
                        <a:t> If </a:t>
                      </a:r>
                      <a:r>
                        <a:rPr lang="en-US" sz="1400" dirty="0" smtClean="0"/>
                        <a:t>the shipping</a:t>
                      </a:r>
                      <a:r>
                        <a:rPr lang="en-US" sz="1400" baseline="0" dirty="0" smtClean="0"/>
                        <a:t> instructions are sent too late, when the container is already at the terminal.</a:t>
                      </a:r>
                    </a:p>
                    <a:p>
                      <a:pPr>
                        <a:buFont typeface="Arial" pitchFamily="34" charset="0"/>
                        <a:buNone/>
                      </a:pPr>
                      <a:r>
                        <a:rPr lang="en-US" sz="1400" baseline="0" dirty="0" smtClean="0">
                          <a:sym typeface="Wingdings" pitchFamily="2" charset="2"/>
                        </a:rPr>
                        <a:t> In these cases the timing of existing messages is not suitable.</a:t>
                      </a:r>
                    </a:p>
                    <a:p>
                      <a:pPr>
                        <a:buFont typeface="Arial" pitchFamily="34" charset="0"/>
                        <a:buNone/>
                      </a:pPr>
                      <a:r>
                        <a:rPr lang="en-US" sz="1400" dirty="0" smtClean="0"/>
                        <a:t>  </a:t>
                      </a:r>
                      <a:endParaRPr lang="en-US" sz="1400" dirty="0"/>
                    </a:p>
                  </a:txBody>
                  <a:tcPr/>
                </a:tc>
              </a:tr>
              <a:tr h="370840">
                <a:tc>
                  <a:txBody>
                    <a:bodyPr/>
                    <a:lstStyle/>
                    <a:p>
                      <a:r>
                        <a:rPr lang="en-US" sz="1400" dirty="0" smtClean="0"/>
                        <a:t>2</a:t>
                      </a:r>
                      <a:endParaRPr lang="en-US" sz="1400" dirty="0"/>
                    </a:p>
                  </a:txBody>
                  <a:tcPr/>
                </a:tc>
                <a:tc>
                  <a:txBody>
                    <a:bodyPr/>
                    <a:lstStyle/>
                    <a:p>
                      <a:r>
                        <a:rPr lang="en-US" sz="1400" dirty="0" smtClean="0"/>
                        <a:t>Carrier</a:t>
                      </a:r>
                      <a:endParaRPr lang="en-US" sz="1400" dirty="0"/>
                    </a:p>
                  </a:txBody>
                  <a:tcPr/>
                </a:tc>
                <a:tc>
                  <a:txBody>
                    <a:bodyPr/>
                    <a:lstStyle/>
                    <a:p>
                      <a:r>
                        <a:rPr lang="en-US" sz="1400" dirty="0" smtClean="0"/>
                        <a:t>Terminal</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In cases where COPARN and COPRAR are not suitable for the terminal.</a:t>
                      </a:r>
                      <a:endParaRPr lang="en-US" sz="1400" baseline="0" dirty="0" smtClean="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3</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Weighing station </a:t>
                      </a:r>
                      <a:endParaRPr lang="en-US" sz="1400" dirty="0"/>
                    </a:p>
                  </a:txBody>
                  <a:tcPr/>
                </a:tc>
                <a:tc>
                  <a:txBody>
                    <a:bodyPr/>
                    <a:lstStyle/>
                    <a:p>
                      <a:r>
                        <a:rPr lang="en-US" sz="1400" dirty="0" smtClean="0"/>
                        <a:t>Shipper</a:t>
                      </a:r>
                      <a:endParaRPr lang="en-US" sz="1400" dirty="0"/>
                    </a:p>
                  </a:txBody>
                  <a:tcPr/>
                </a:tc>
                <a:tc>
                  <a:txBody>
                    <a:bodyPr/>
                    <a:lstStyle/>
                    <a:p>
                      <a:r>
                        <a:rPr lang="en-US" sz="1400" dirty="0" smtClean="0"/>
                        <a:t>If the shipper ordered the weighing service.</a:t>
                      </a:r>
                    </a:p>
                    <a:p>
                      <a:r>
                        <a:rPr lang="en-US" sz="1400" dirty="0" smtClean="0">
                          <a:sym typeface="Wingdings" pitchFamily="2" charset="2"/>
                        </a:rPr>
                        <a:t> New process, not covered</a:t>
                      </a:r>
                      <a:r>
                        <a:rPr lang="en-US" sz="1400" baseline="0" dirty="0" smtClean="0">
                          <a:sym typeface="Wingdings" pitchFamily="2" charset="2"/>
                        </a:rPr>
                        <a:t> by existing messages.</a:t>
                      </a:r>
                      <a:endParaRPr lang="en-US"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4</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Weighing station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txBody>
                  <a:tcPr/>
                </a:tc>
                <a:tc>
                  <a:txBody>
                    <a:bodyPr/>
                    <a:lstStyle/>
                    <a:p>
                      <a:r>
                        <a:rPr lang="en-US" sz="1400" baseline="0" dirty="0" smtClean="0"/>
                        <a:t>Carrier</a:t>
                      </a:r>
                      <a:br>
                        <a:rPr lang="en-US" sz="1400" baseline="0" dirty="0" smtClean="0"/>
                      </a:br>
                      <a:endParaRPr lang="en-US" sz="1400" dirty="0"/>
                    </a:p>
                  </a:txBody>
                  <a:tcPr/>
                </a:tc>
                <a:tc>
                  <a:txBody>
                    <a:bodyPr/>
                    <a:lstStyle/>
                    <a:p>
                      <a:r>
                        <a:rPr lang="en-US" sz="1400" dirty="0" smtClean="0"/>
                        <a:t>If the shipper has authorized the</a:t>
                      </a:r>
                      <a:r>
                        <a:rPr lang="en-US" sz="1400" baseline="0" dirty="0" smtClean="0"/>
                        <a:t> weighing station to transmit directly.</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ym typeface="Wingdings" pitchFamily="2" charset="2"/>
                        </a:rPr>
                        <a:t> New process, not covered</a:t>
                      </a:r>
                      <a:r>
                        <a:rPr lang="en-US" sz="1400" baseline="0" dirty="0" smtClean="0">
                          <a:sym typeface="Wingdings" pitchFamily="2" charset="2"/>
                        </a:rPr>
                        <a:t> by existing messages.</a:t>
                      </a:r>
                      <a:endParaRPr lang="en-US" sz="1400" dirty="0" smtClean="0"/>
                    </a:p>
                  </a:txBody>
                  <a:tcPr/>
                </a:tc>
              </a:tr>
              <a:tr h="370840">
                <a:tc>
                  <a:txBody>
                    <a:bodyPr/>
                    <a:lstStyle/>
                    <a:p>
                      <a:r>
                        <a:rPr lang="en-US" sz="1400" dirty="0" smtClean="0"/>
                        <a:t>5</a:t>
                      </a:r>
                      <a:endParaRPr lang="en-US" sz="1400" dirty="0"/>
                    </a:p>
                  </a:txBody>
                  <a:tcPr/>
                </a:tc>
                <a:tc>
                  <a:txBody>
                    <a:bodyPr/>
                    <a:lstStyle/>
                    <a:p>
                      <a:r>
                        <a:rPr lang="en-US" sz="1400" baseline="0" dirty="0" smtClean="0"/>
                        <a:t>Terminal</a:t>
                      </a:r>
                      <a:endParaRPr lang="en-US" sz="1400" dirty="0"/>
                    </a:p>
                  </a:txBody>
                  <a:tcPr/>
                </a:tc>
                <a:tc>
                  <a:txBody>
                    <a:bodyPr/>
                    <a:lstStyle/>
                    <a:p>
                      <a:r>
                        <a:rPr lang="en-US" sz="1400" dirty="0" smtClean="0"/>
                        <a:t>Shipper </a:t>
                      </a:r>
                    </a:p>
                    <a:p>
                      <a:r>
                        <a:rPr lang="en-US" sz="1400" dirty="0" smtClean="0"/>
                        <a:t>or Carrier</a:t>
                      </a:r>
                      <a:endParaRPr lang="en-US" sz="1400" dirty="0"/>
                    </a:p>
                  </a:txBody>
                  <a:tcPr/>
                </a:tc>
                <a:tc>
                  <a:txBody>
                    <a:bodyPr/>
                    <a:lstStyle/>
                    <a:p>
                      <a:r>
                        <a:rPr lang="en-US" sz="1400" dirty="0" smtClean="0"/>
                        <a:t>If the terminal weighed the container upon arrival</a:t>
                      </a:r>
                      <a:r>
                        <a:rPr lang="en-US" sz="1400" baseline="0" dirty="0" smtClean="0"/>
                        <a:t> and determined a new VGM.</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ym typeface="Wingdings" pitchFamily="2" charset="2"/>
                        </a:rPr>
                        <a:t> New process, not covered</a:t>
                      </a:r>
                      <a:r>
                        <a:rPr lang="en-US" sz="1400" baseline="0" dirty="0" smtClean="0">
                          <a:sym typeface="Wingdings" pitchFamily="2" charset="2"/>
                        </a:rPr>
                        <a:t> by existing messages.</a:t>
                      </a:r>
                      <a:endParaRPr lang="en-US" sz="1400" dirty="0" smtClean="0"/>
                    </a:p>
                  </a:txBody>
                  <a:tcPr/>
                </a:tc>
              </a:tr>
            </a:tbl>
          </a:graphicData>
        </a:graphic>
      </p:graphicFrame>
      <p:sp>
        <p:nvSpPr>
          <p:cNvPr id="7" name="Rounded Rectangle 6"/>
          <p:cNvSpPr/>
          <p:nvPr/>
        </p:nvSpPr>
        <p:spPr>
          <a:xfrm>
            <a:off x="467544" y="1196752"/>
            <a:ext cx="8064896" cy="576064"/>
          </a:xfrm>
          <a:prstGeom prst="roundRect">
            <a:avLst/>
          </a:prstGeom>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r>
              <a:rPr lang="en-US" b="1" dirty="0" smtClean="0"/>
              <a:t>Use cases for the new message </a:t>
            </a:r>
          </a:p>
          <a:p>
            <a:r>
              <a:rPr lang="en-US" sz="1400" dirty="0" smtClean="0"/>
              <a:t>Just examples – detailed list in the MIG</a:t>
            </a:r>
            <a:endParaRPr lang="en-US" dirty="0" smtClean="0"/>
          </a:p>
        </p:txBody>
      </p:sp>
      <p:sp>
        <p:nvSpPr>
          <p:cNvPr id="10" name="Title 1"/>
          <p:cNvSpPr txBox="1">
            <a:spLocks/>
          </p:cNvSpPr>
          <p:nvPr/>
        </p:nvSpPr>
        <p:spPr>
          <a:xfrm>
            <a:off x="0" y="0"/>
            <a:ext cx="4355976" cy="692695"/>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lt1"/>
                </a:solidFill>
                <a:effectLst/>
                <a:uLnTx/>
                <a:uFillTx/>
                <a:latin typeface="+mn-lt"/>
                <a:ea typeface="+mn-ea"/>
                <a:cs typeface="+mn-cs"/>
              </a:rPr>
              <a:t>new Edifact Message</a:t>
            </a:r>
            <a:br>
              <a:rPr kumimoji="0" lang="en-US" sz="2400" b="0" i="0" u="none" strike="noStrike" kern="1200" cap="none" spc="0" normalizeH="0" baseline="0" noProof="0" dirty="0" smtClean="0">
                <a:ln>
                  <a:noFill/>
                </a:ln>
                <a:solidFill>
                  <a:schemeClr val="lt1"/>
                </a:solidFill>
                <a:effectLst/>
                <a:uLnTx/>
                <a:uFillTx/>
                <a:latin typeface="+mn-lt"/>
                <a:ea typeface="+mn-ea"/>
                <a:cs typeface="+mn-cs"/>
              </a:rPr>
            </a:br>
            <a:r>
              <a:rPr kumimoji="0" lang="en-US" sz="2400" b="1" i="0" u="none" strike="noStrike" kern="1200" cap="none" spc="0" normalizeH="0" baseline="0" noProof="0" dirty="0" smtClean="0">
                <a:ln>
                  <a:noFill/>
                </a:ln>
                <a:solidFill>
                  <a:schemeClr val="lt1"/>
                </a:solidFill>
                <a:effectLst/>
                <a:uLnTx/>
                <a:uFillTx/>
                <a:latin typeface="+mn-lt"/>
                <a:ea typeface="+mn-ea"/>
                <a:cs typeface="+mn-cs"/>
              </a:rPr>
              <a:t>VERMAS – Verification of Mass</a:t>
            </a:r>
            <a:endParaRPr kumimoji="0" lang="en-US" sz="2400" b="1"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51520" y="2132856"/>
            <a:ext cx="8640960" cy="3528392"/>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r>
              <a:rPr lang="en-US" sz="1600" b="1" u="sng" dirty="0" smtClean="0"/>
              <a:t>Sender</a:t>
            </a:r>
            <a:br>
              <a:rPr lang="en-US" sz="1600" b="1" u="sng" dirty="0" smtClean="0"/>
            </a:br>
            <a:r>
              <a:rPr lang="en-US" sz="1600" dirty="0" smtClean="0"/>
              <a:t>The party who has knowledge about the verified gross mass. This can be for example:</a:t>
            </a:r>
            <a:br>
              <a:rPr lang="en-US" sz="1600" dirty="0" smtClean="0"/>
            </a:br>
            <a:r>
              <a:rPr lang="en-US" sz="1600" dirty="0" smtClean="0"/>
              <a:t/>
            </a:r>
            <a:br>
              <a:rPr lang="en-US" sz="1600" dirty="0" smtClean="0"/>
            </a:br>
            <a:r>
              <a:rPr lang="en-US" sz="1400" dirty="0" smtClean="0"/>
              <a:t>a) The shipper who has stuffed the container and verified the gross weight.</a:t>
            </a:r>
            <a:br>
              <a:rPr lang="en-US" sz="1400" dirty="0" smtClean="0"/>
            </a:br>
            <a:r>
              <a:rPr lang="en-US" sz="1400" dirty="0" smtClean="0"/>
              <a:t>b) The operator of a weighing facility who has determined the VGM for the packed container.</a:t>
            </a:r>
            <a:br>
              <a:rPr lang="en-US" sz="1400" dirty="0" smtClean="0"/>
            </a:br>
            <a:r>
              <a:rPr lang="en-US" sz="1400" dirty="0" smtClean="0"/>
              <a:t>c) The vessel operator or the terminal who forwards the VGM to another party in the transport chain.</a:t>
            </a:r>
            <a:r>
              <a:rPr lang="en-US" sz="1600" dirty="0" smtClean="0"/>
              <a:t/>
            </a:r>
            <a:br>
              <a:rPr lang="en-US" sz="1600" dirty="0" smtClean="0"/>
            </a:br>
            <a:r>
              <a:rPr lang="en-US" sz="1600" dirty="0" smtClean="0"/>
              <a:t/>
            </a:r>
            <a:br>
              <a:rPr lang="en-US" sz="1600" dirty="0" smtClean="0"/>
            </a:br>
            <a:r>
              <a:rPr lang="en-US" sz="1600" b="1" u="sng" dirty="0" smtClean="0"/>
              <a:t>Receiver</a:t>
            </a:r>
            <a:br>
              <a:rPr lang="en-US" sz="1600" b="1" u="sng" dirty="0" smtClean="0"/>
            </a:br>
            <a:r>
              <a:rPr lang="en-US" sz="1600" dirty="0" smtClean="0"/>
              <a:t>The party who requires the verified gross mass. This can be for example:</a:t>
            </a:r>
            <a:br>
              <a:rPr lang="en-US" sz="1600" dirty="0" smtClean="0"/>
            </a:br>
            <a:r>
              <a:rPr lang="en-US" sz="1600" dirty="0" smtClean="0"/>
              <a:t/>
            </a:r>
            <a:br>
              <a:rPr lang="en-US" sz="1600" dirty="0" smtClean="0"/>
            </a:br>
            <a:r>
              <a:rPr lang="en-US" sz="1400" dirty="0" smtClean="0"/>
              <a:t>a) The party who has ordered the service of weighing the packed container.</a:t>
            </a:r>
          </a:p>
          <a:p>
            <a:r>
              <a:rPr lang="en-US" sz="1400" dirty="0" smtClean="0"/>
              <a:t>b) The forwarder, or the carrier, or the terminal </a:t>
            </a:r>
            <a:endParaRPr lang="en-US" sz="1400" dirty="0"/>
          </a:p>
        </p:txBody>
      </p:sp>
      <p:sp>
        <p:nvSpPr>
          <p:cNvPr id="7" name="Rounded Rectangle 6"/>
          <p:cNvSpPr/>
          <p:nvPr/>
        </p:nvSpPr>
        <p:spPr>
          <a:xfrm>
            <a:off x="467544" y="1268760"/>
            <a:ext cx="8064896" cy="648072"/>
          </a:xfrm>
          <a:prstGeom prst="roundRect">
            <a:avLst/>
          </a:prstGeom>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r>
              <a:rPr lang="en-US" sz="2400" b="1" dirty="0" smtClean="0"/>
              <a:t>Sender and Receiver of the new message </a:t>
            </a:r>
          </a:p>
        </p:txBody>
      </p:sp>
      <p:sp>
        <p:nvSpPr>
          <p:cNvPr id="6" name="Oval 5"/>
          <p:cNvSpPr>
            <a:spLocks noChangeArrowheads="1"/>
          </p:cNvSpPr>
          <p:nvPr/>
        </p:nvSpPr>
        <p:spPr bwMode="gray">
          <a:xfrm>
            <a:off x="323528" y="5482801"/>
            <a:ext cx="8568952" cy="1224136"/>
          </a:xfrm>
          <a:prstGeom prst="ellipse">
            <a:avLst/>
          </a:prstGeom>
          <a:solidFill>
            <a:schemeClr val="bg1"/>
          </a:solidFill>
          <a:ln w="50800" algn="ctr">
            <a:solidFill>
              <a:srgbClr val="00B050"/>
            </a:solidFill>
            <a:round/>
            <a:headEnd/>
            <a:tailEnd/>
          </a:ln>
          <a:effectLst/>
        </p:spPr>
        <p:txBody>
          <a:bodyPr wrap="none" anchor="ctr"/>
          <a:lstStyle/>
          <a:p>
            <a:pPr algn="ctr"/>
            <a:r>
              <a:rPr lang="en-US" sz="1400" i="1" dirty="0" smtClean="0"/>
              <a:t>The VERMAS message is an offer to the maritime industry .</a:t>
            </a:r>
            <a:br>
              <a:rPr lang="en-US" sz="1400" i="1" dirty="0" smtClean="0"/>
            </a:br>
            <a:r>
              <a:rPr lang="en-US" sz="1400" i="1" dirty="0" smtClean="0"/>
              <a:t>Its usage is optional and is left to agreements between the trading partners.</a:t>
            </a:r>
            <a:br>
              <a:rPr lang="en-US" sz="1400" i="1" dirty="0" smtClean="0"/>
            </a:br>
            <a:r>
              <a:rPr lang="en-US" sz="1400" i="1" dirty="0" smtClean="0"/>
              <a:t> They may also decide to use the enhanced versions of IFTMIN, COPRAR, CODECO etc for VGM transmission </a:t>
            </a:r>
            <a:endParaRPr lang="en-US" sz="1400" i="1" dirty="0"/>
          </a:p>
        </p:txBody>
      </p:sp>
      <p:sp>
        <p:nvSpPr>
          <p:cNvPr id="10" name="Title 1"/>
          <p:cNvSpPr txBox="1">
            <a:spLocks/>
          </p:cNvSpPr>
          <p:nvPr/>
        </p:nvSpPr>
        <p:spPr>
          <a:xfrm>
            <a:off x="0" y="0"/>
            <a:ext cx="4355976" cy="692695"/>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lt1"/>
                </a:solidFill>
                <a:effectLst/>
                <a:uLnTx/>
                <a:uFillTx/>
                <a:latin typeface="+mn-lt"/>
                <a:ea typeface="+mn-ea"/>
                <a:cs typeface="+mn-cs"/>
              </a:rPr>
              <a:t>new Edifact Message</a:t>
            </a:r>
            <a:br>
              <a:rPr kumimoji="0" lang="en-US" sz="2400" b="0" i="0" u="none" strike="noStrike" kern="1200" cap="none" spc="0" normalizeH="0" baseline="0" noProof="0" dirty="0" smtClean="0">
                <a:ln>
                  <a:noFill/>
                </a:ln>
                <a:solidFill>
                  <a:schemeClr val="lt1"/>
                </a:solidFill>
                <a:effectLst/>
                <a:uLnTx/>
                <a:uFillTx/>
                <a:latin typeface="+mn-lt"/>
                <a:ea typeface="+mn-ea"/>
                <a:cs typeface="+mn-cs"/>
              </a:rPr>
            </a:br>
            <a:r>
              <a:rPr kumimoji="0" lang="en-US" sz="2400" b="1" i="0" u="none" strike="noStrike" kern="1200" cap="none" spc="0" normalizeH="0" baseline="0" noProof="0" dirty="0" smtClean="0">
                <a:ln>
                  <a:noFill/>
                </a:ln>
                <a:solidFill>
                  <a:schemeClr val="lt1"/>
                </a:solidFill>
                <a:effectLst/>
                <a:uLnTx/>
                <a:uFillTx/>
                <a:latin typeface="+mn-lt"/>
                <a:ea typeface="+mn-ea"/>
                <a:cs typeface="+mn-cs"/>
              </a:rPr>
              <a:t>VERMAS – Verification of Mass</a:t>
            </a:r>
            <a:endParaRPr kumimoji="0" lang="en-US" sz="2400" b="1"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51520" y="1844824"/>
            <a:ext cx="8640960" cy="468052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r>
              <a:rPr lang="en-US" sz="1600" b="1" u="sng" dirty="0" smtClean="0"/>
              <a:t/>
            </a:r>
            <a:br>
              <a:rPr lang="en-US" sz="1600" b="1" u="sng" dirty="0" smtClean="0"/>
            </a:br>
            <a:r>
              <a:rPr lang="en-US" sz="1600" dirty="0" smtClean="0"/>
              <a:t>As per status of April 2016, it appears that the </a:t>
            </a:r>
            <a:r>
              <a:rPr lang="en-US" sz="1600" b="1" dirty="0" smtClean="0"/>
              <a:t>VERMAS will become the world standard </a:t>
            </a:r>
            <a:r>
              <a:rPr lang="en-US" sz="1600" b="1" dirty="0" smtClean="0"/>
              <a:t/>
            </a:r>
            <a:br>
              <a:rPr lang="en-US" sz="1600" b="1" dirty="0" smtClean="0"/>
            </a:br>
            <a:r>
              <a:rPr lang="en-US" sz="1600" dirty="0" smtClean="0"/>
              <a:t>for transmission </a:t>
            </a:r>
            <a:r>
              <a:rPr lang="en-US" sz="1600" dirty="0" smtClean="0"/>
              <a:t>of VGM. Parties that are preparing to implement the VERMAS </a:t>
            </a:r>
            <a:r>
              <a:rPr lang="en-US" sz="1600" dirty="0" smtClean="0"/>
              <a:t>include:</a:t>
            </a:r>
            <a:r>
              <a:rPr lang="en-US" sz="1600" dirty="0" smtClean="0"/>
              <a:t/>
            </a:r>
            <a:br>
              <a:rPr lang="en-US" sz="1600" dirty="0" smtClean="0"/>
            </a:br>
            <a:r>
              <a:rPr lang="en-US" sz="1600" dirty="0" smtClean="0"/>
              <a:t> </a:t>
            </a:r>
          </a:p>
          <a:p>
            <a:pPr>
              <a:buFont typeface="Arial" pitchFamily="34" charset="0"/>
              <a:buChar char="•"/>
            </a:pPr>
            <a:r>
              <a:rPr lang="en-US" sz="1600" dirty="0" smtClean="0"/>
              <a:t>  All shipping lines that are participating in the SMDG</a:t>
            </a:r>
          </a:p>
          <a:p>
            <a:pPr>
              <a:buFont typeface="Arial" pitchFamily="34" charset="0"/>
              <a:buChar char="•"/>
            </a:pPr>
            <a:r>
              <a:rPr lang="en-US" sz="1600" dirty="0" smtClean="0"/>
              <a:t>  Most of the shippers and forwarders will send the VERMAS</a:t>
            </a:r>
          </a:p>
          <a:p>
            <a:pPr>
              <a:buFont typeface="Arial" pitchFamily="34" charset="0"/>
              <a:buChar char="•"/>
            </a:pPr>
            <a:r>
              <a:rPr lang="en-US" sz="1600" dirty="0" smtClean="0"/>
              <a:t>  Many container terminals prepare to receive the VERMAS</a:t>
            </a:r>
          </a:p>
          <a:p>
            <a:pPr>
              <a:buFont typeface="Arial" pitchFamily="34" charset="0"/>
              <a:buChar char="•"/>
            </a:pPr>
            <a:r>
              <a:rPr lang="en-US" sz="1600" dirty="0" smtClean="0"/>
              <a:t>  Big portals like INTTRA or DAKOSY will receive and send the VERMAS</a:t>
            </a:r>
          </a:p>
          <a:p>
            <a:pPr>
              <a:buFont typeface="Arial" pitchFamily="34" charset="0"/>
              <a:buChar char="•"/>
            </a:pPr>
            <a:r>
              <a:rPr lang="en-US" sz="1600" dirty="0" smtClean="0"/>
              <a:t>  Stationary and mobile weighing facilities will send the VERMAS</a:t>
            </a:r>
            <a:r>
              <a:rPr lang="en-US" sz="1600" strike="sngStrike" dirty="0" smtClean="0">
                <a:solidFill>
                  <a:srgbClr val="FF0000"/>
                </a:solidFill>
              </a:rPr>
              <a:t>  </a:t>
            </a:r>
          </a:p>
          <a:p>
            <a:pPr>
              <a:buFont typeface="Arial" pitchFamily="34" charset="0"/>
              <a:buChar char="•"/>
            </a:pPr>
            <a:endParaRPr lang="en-US" sz="1600" dirty="0" smtClean="0"/>
          </a:p>
          <a:p>
            <a:r>
              <a:rPr lang="en-US" sz="1600" dirty="0" smtClean="0"/>
              <a:t>In addition the WSC World Shipping Council supports and promotes the VERMAS as the electronic medium to transmit the VGM and thus enable the SOLAS implementation.</a:t>
            </a:r>
            <a:br>
              <a:rPr lang="en-US" sz="1600" dirty="0" smtClean="0"/>
            </a:br>
            <a:endParaRPr lang="en-US" sz="1600" dirty="0" smtClean="0"/>
          </a:p>
          <a:p>
            <a:r>
              <a:rPr lang="en-US" sz="1600" dirty="0" smtClean="0"/>
              <a:t>The shippers, booking portals and weighing facilities are not members of the SMDG but they welcome the new message to cover the legal requirements.</a:t>
            </a:r>
          </a:p>
        </p:txBody>
      </p:sp>
      <p:sp>
        <p:nvSpPr>
          <p:cNvPr id="7" name="Rounded Rectangle 6"/>
          <p:cNvSpPr/>
          <p:nvPr/>
        </p:nvSpPr>
        <p:spPr>
          <a:xfrm>
            <a:off x="395536" y="1196752"/>
            <a:ext cx="8064896" cy="504056"/>
          </a:xfrm>
          <a:prstGeom prst="roundRect">
            <a:avLst/>
          </a:prstGeom>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r>
              <a:rPr lang="en-US" b="1" dirty="0" smtClean="0"/>
              <a:t>Who supports the development and implementation of the VERMAS?</a:t>
            </a:r>
          </a:p>
        </p:txBody>
      </p:sp>
      <p:sp>
        <p:nvSpPr>
          <p:cNvPr id="9" name="Title 1"/>
          <p:cNvSpPr txBox="1">
            <a:spLocks/>
          </p:cNvSpPr>
          <p:nvPr/>
        </p:nvSpPr>
        <p:spPr>
          <a:xfrm>
            <a:off x="0" y="0"/>
            <a:ext cx="4355976" cy="692695"/>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lt1"/>
                </a:solidFill>
                <a:effectLst/>
                <a:uLnTx/>
                <a:uFillTx/>
                <a:latin typeface="+mn-lt"/>
                <a:ea typeface="+mn-ea"/>
                <a:cs typeface="+mn-cs"/>
              </a:rPr>
              <a:t>new Edifact Message</a:t>
            </a:r>
            <a:br>
              <a:rPr kumimoji="0" lang="en-US" sz="2400" b="0" i="0" u="none" strike="noStrike" kern="1200" cap="none" spc="0" normalizeH="0" baseline="0" noProof="0" dirty="0" smtClean="0">
                <a:ln>
                  <a:noFill/>
                </a:ln>
                <a:solidFill>
                  <a:schemeClr val="lt1"/>
                </a:solidFill>
                <a:effectLst/>
                <a:uLnTx/>
                <a:uFillTx/>
                <a:latin typeface="+mn-lt"/>
                <a:ea typeface="+mn-ea"/>
                <a:cs typeface="+mn-cs"/>
              </a:rPr>
            </a:br>
            <a:r>
              <a:rPr kumimoji="0" lang="en-US" sz="2400" b="1" i="0" u="none" strike="noStrike" kern="1200" cap="none" spc="0" normalizeH="0" baseline="0" noProof="0" dirty="0" smtClean="0">
                <a:ln>
                  <a:noFill/>
                </a:ln>
                <a:solidFill>
                  <a:schemeClr val="lt1"/>
                </a:solidFill>
                <a:effectLst/>
                <a:uLnTx/>
                <a:uFillTx/>
                <a:latin typeface="+mn-lt"/>
                <a:ea typeface="+mn-ea"/>
                <a:cs typeface="+mn-cs"/>
              </a:rPr>
              <a:t>VERMAS – Verification of Mass</a:t>
            </a:r>
            <a:endParaRPr kumimoji="0" lang="en-US" sz="2400" b="1" i="0" u="none" strike="noStrike" kern="1200" cap="none" spc="0" normalizeH="0" baseline="0" noProof="0" dirty="0">
              <a:ln>
                <a:noFill/>
              </a:ln>
              <a:solidFill>
                <a:schemeClr val="lt1"/>
              </a:solidFill>
              <a:effectLst/>
              <a:uLnTx/>
              <a:uFillTx/>
              <a:latin typeface="+mn-lt"/>
              <a:ea typeface="+mn-ea"/>
              <a:cs typeface="+mn-cs"/>
            </a:endParaRPr>
          </a:p>
        </p:txBody>
      </p:sp>
      <p:pic>
        <p:nvPicPr>
          <p:cNvPr id="9218" name="Picture 2" descr="http://www.inidia.de/globus_oval_gruen_blau_puretec.gif"/>
          <p:cNvPicPr>
            <a:picLocks noChangeAspect="1" noChangeArrowheads="1"/>
          </p:cNvPicPr>
          <p:nvPr/>
        </p:nvPicPr>
        <p:blipFill>
          <a:blip r:embed="rId2" cstate="print"/>
          <a:srcRect/>
          <a:stretch>
            <a:fillRect/>
          </a:stretch>
        </p:blipFill>
        <p:spPr bwMode="auto">
          <a:xfrm>
            <a:off x="6481926" y="3227834"/>
            <a:ext cx="2343527" cy="1351434"/>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179512" y="1916832"/>
            <a:ext cx="8640960" cy="2016224"/>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r>
              <a:rPr lang="en-US" sz="1600" u="sng" dirty="0" smtClean="0"/>
              <a:t>Mandatory for VGM to the carrier: </a:t>
            </a:r>
            <a:r>
              <a:rPr lang="en-US" sz="1600" b="1" u="sng" dirty="0" smtClean="0"/>
              <a:t/>
            </a:r>
            <a:br>
              <a:rPr lang="en-US" sz="1600" b="1" u="sng" dirty="0" smtClean="0"/>
            </a:br>
            <a:endParaRPr lang="en-US" sz="1600" b="1" u="sng" dirty="0" smtClean="0"/>
          </a:p>
          <a:p>
            <a:pPr>
              <a:buFont typeface="Arial" pitchFamily="34" charset="0"/>
              <a:buChar char="•"/>
            </a:pPr>
            <a:r>
              <a:rPr lang="en-US" sz="1600" dirty="0" smtClean="0"/>
              <a:t> The unique </a:t>
            </a:r>
            <a:r>
              <a:rPr lang="en-US" sz="1600" b="1" dirty="0" smtClean="0"/>
              <a:t>container ID </a:t>
            </a:r>
            <a:r>
              <a:rPr lang="en-US" sz="1600" dirty="0" smtClean="0"/>
              <a:t>(e.g. HLXU1234567) and ISO size/type. </a:t>
            </a:r>
          </a:p>
          <a:p>
            <a:pPr>
              <a:buFont typeface="Arial" pitchFamily="34" charset="0"/>
              <a:buChar char="•"/>
            </a:pPr>
            <a:r>
              <a:rPr lang="en-US" sz="1600" dirty="0" smtClean="0"/>
              <a:t> The </a:t>
            </a:r>
            <a:r>
              <a:rPr lang="en-US" sz="1600" b="1" dirty="0" smtClean="0"/>
              <a:t>Verified Gross Mass </a:t>
            </a:r>
            <a:r>
              <a:rPr lang="en-US" sz="1600" dirty="0" smtClean="0"/>
              <a:t>in kilogram or lbs.</a:t>
            </a:r>
          </a:p>
          <a:p>
            <a:pPr>
              <a:buFont typeface="Arial" pitchFamily="34" charset="0"/>
              <a:buChar char="•"/>
            </a:pPr>
            <a:r>
              <a:rPr lang="en-US" sz="1600" dirty="0" smtClean="0"/>
              <a:t> The </a:t>
            </a:r>
            <a:r>
              <a:rPr lang="en-US" sz="1600" b="1" dirty="0" smtClean="0"/>
              <a:t>identity of the message sender</a:t>
            </a:r>
            <a:endParaRPr lang="en-US" sz="1600" dirty="0" smtClean="0"/>
          </a:p>
          <a:p>
            <a:pPr>
              <a:buFont typeface="Arial" pitchFamily="34" charset="0"/>
              <a:buChar char="•"/>
            </a:pPr>
            <a:r>
              <a:rPr lang="en-US" sz="1600" dirty="0" smtClean="0"/>
              <a:t> The </a:t>
            </a:r>
            <a:r>
              <a:rPr lang="en-US" sz="1600" b="1" dirty="0" smtClean="0"/>
              <a:t>identity of the Shipper </a:t>
            </a:r>
            <a:r>
              <a:rPr lang="en-US" sz="1600" dirty="0" smtClean="0"/>
              <a:t>(SOLAS responsible party)</a:t>
            </a:r>
          </a:p>
          <a:p>
            <a:pPr>
              <a:buFont typeface="Arial" pitchFamily="34" charset="0"/>
              <a:buChar char="•"/>
            </a:pPr>
            <a:r>
              <a:rPr lang="en-US" sz="1600" dirty="0" smtClean="0"/>
              <a:t> The name of the </a:t>
            </a:r>
            <a:r>
              <a:rPr lang="en-US" sz="1600" b="1" dirty="0" smtClean="0"/>
              <a:t>authorized person </a:t>
            </a:r>
            <a:r>
              <a:rPr lang="en-US" sz="1600" dirty="0" smtClean="0"/>
              <a:t>in capital letters, as electronic equivalent of the signature.</a:t>
            </a:r>
            <a:br>
              <a:rPr lang="en-US" sz="1600" dirty="0" smtClean="0"/>
            </a:br>
            <a:endParaRPr lang="en-US" sz="1600" dirty="0" smtClean="0"/>
          </a:p>
        </p:txBody>
      </p:sp>
      <p:sp>
        <p:nvSpPr>
          <p:cNvPr id="10" name="Rounded Rectangle 9"/>
          <p:cNvSpPr/>
          <p:nvPr/>
        </p:nvSpPr>
        <p:spPr>
          <a:xfrm>
            <a:off x="323528" y="1268760"/>
            <a:ext cx="8064896" cy="504056"/>
          </a:xfrm>
          <a:prstGeom prst="roundRect">
            <a:avLst/>
          </a:prstGeom>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r>
              <a:rPr lang="en-US" b="1" dirty="0" smtClean="0"/>
              <a:t>Content of the VERMAS message – in a nutshell</a:t>
            </a:r>
          </a:p>
        </p:txBody>
      </p:sp>
      <p:sp>
        <p:nvSpPr>
          <p:cNvPr id="11" name="Rounded Rectangle 10"/>
          <p:cNvSpPr/>
          <p:nvPr/>
        </p:nvSpPr>
        <p:spPr>
          <a:xfrm>
            <a:off x="179512" y="4077072"/>
            <a:ext cx="8640960" cy="2304256"/>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r>
              <a:rPr lang="en-US" sz="1600" u="sng" dirty="0" smtClean="0"/>
              <a:t>Optional: </a:t>
            </a:r>
            <a:r>
              <a:rPr lang="en-US" sz="1600" b="1" u="sng" dirty="0" smtClean="0"/>
              <a:t/>
            </a:r>
            <a:br>
              <a:rPr lang="en-US" sz="1600" b="1" u="sng" dirty="0" smtClean="0"/>
            </a:br>
            <a:endParaRPr lang="en-US" sz="1600" b="1" u="sng" dirty="0" smtClean="0"/>
          </a:p>
          <a:p>
            <a:pPr>
              <a:buFont typeface="Arial" pitchFamily="34" charset="0"/>
              <a:buChar char="•"/>
            </a:pPr>
            <a:r>
              <a:rPr lang="en-US" sz="1600" dirty="0" smtClean="0"/>
              <a:t> All </a:t>
            </a:r>
            <a:r>
              <a:rPr lang="en-US" sz="1600" b="1" dirty="0" smtClean="0"/>
              <a:t>details</a:t>
            </a:r>
            <a:r>
              <a:rPr lang="en-US" sz="1600" dirty="0" smtClean="0"/>
              <a:t> that a paper </a:t>
            </a:r>
            <a:r>
              <a:rPr lang="en-US" sz="1600" b="1" dirty="0" smtClean="0"/>
              <a:t>certificate</a:t>
            </a:r>
            <a:r>
              <a:rPr lang="en-US" sz="1600" dirty="0" smtClean="0"/>
              <a:t> would show: date and place of weighing, the weighing </a:t>
            </a:r>
            <a:br>
              <a:rPr lang="en-US" sz="1600" dirty="0" smtClean="0"/>
            </a:br>
            <a:r>
              <a:rPr lang="en-US" sz="1600" dirty="0" smtClean="0"/>
              <a:t>   company, method used (1 or 2 according to SOLAS), reference number etc.</a:t>
            </a:r>
          </a:p>
          <a:p>
            <a:pPr>
              <a:buFont typeface="Arial" pitchFamily="34" charset="0"/>
              <a:buChar char="•"/>
            </a:pPr>
            <a:r>
              <a:rPr lang="en-US" sz="1600" dirty="0" smtClean="0"/>
              <a:t> Reference to a particular </a:t>
            </a:r>
            <a:r>
              <a:rPr lang="en-US" sz="1600" b="1" dirty="0" smtClean="0"/>
              <a:t>transport order or purchase order</a:t>
            </a:r>
            <a:r>
              <a:rPr lang="en-US" sz="1600" dirty="0" smtClean="0"/>
              <a:t>, by means of booking number, B/L number, port of loading, port of discharge, vessel name, voyage number etc.</a:t>
            </a:r>
          </a:p>
          <a:p>
            <a:pPr>
              <a:buFont typeface="Arial" pitchFamily="34" charset="0"/>
              <a:buChar char="•"/>
            </a:pPr>
            <a:r>
              <a:rPr lang="en-US" sz="1600" dirty="0" smtClean="0"/>
              <a:t> Related </a:t>
            </a:r>
            <a:r>
              <a:rPr lang="en-US" sz="1600" b="1" dirty="0" smtClean="0"/>
              <a:t>transport parties</a:t>
            </a:r>
            <a:r>
              <a:rPr lang="en-US" sz="1600" dirty="0" smtClean="0"/>
              <a:t>: Shipper, carrier, terminal, weighing facility etc. </a:t>
            </a:r>
          </a:p>
          <a:p>
            <a:pPr>
              <a:buFont typeface="Arial" pitchFamily="34" charset="0"/>
              <a:buChar char="•"/>
            </a:pPr>
            <a:r>
              <a:rPr lang="en-US" sz="1600" dirty="0" smtClean="0"/>
              <a:t> Seal number </a:t>
            </a:r>
            <a:br>
              <a:rPr lang="en-US" sz="1600" dirty="0" smtClean="0"/>
            </a:br>
            <a:endParaRPr lang="en-US" sz="1600" dirty="0" smtClean="0"/>
          </a:p>
        </p:txBody>
      </p:sp>
      <p:sp>
        <p:nvSpPr>
          <p:cNvPr id="12" name="Title 1"/>
          <p:cNvSpPr txBox="1">
            <a:spLocks/>
          </p:cNvSpPr>
          <p:nvPr/>
        </p:nvSpPr>
        <p:spPr>
          <a:xfrm>
            <a:off x="0" y="0"/>
            <a:ext cx="4355976" cy="692695"/>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lt1"/>
                </a:solidFill>
                <a:effectLst/>
                <a:uLnTx/>
                <a:uFillTx/>
                <a:latin typeface="+mn-lt"/>
                <a:ea typeface="+mn-ea"/>
                <a:cs typeface="+mn-cs"/>
              </a:rPr>
              <a:t>new Edifact Message</a:t>
            </a:r>
            <a:br>
              <a:rPr kumimoji="0" lang="en-US" sz="2400" b="0" i="0" u="none" strike="noStrike" kern="1200" cap="none" spc="0" normalizeH="0" baseline="0" noProof="0" dirty="0" smtClean="0">
                <a:ln>
                  <a:noFill/>
                </a:ln>
                <a:solidFill>
                  <a:schemeClr val="lt1"/>
                </a:solidFill>
                <a:effectLst/>
                <a:uLnTx/>
                <a:uFillTx/>
                <a:latin typeface="+mn-lt"/>
                <a:ea typeface="+mn-ea"/>
                <a:cs typeface="+mn-cs"/>
              </a:rPr>
            </a:br>
            <a:r>
              <a:rPr kumimoji="0" lang="en-US" sz="2400" b="1" i="0" u="none" strike="noStrike" kern="1200" cap="none" spc="0" normalizeH="0" baseline="0" noProof="0" dirty="0" smtClean="0">
                <a:ln>
                  <a:noFill/>
                </a:ln>
                <a:solidFill>
                  <a:schemeClr val="lt1"/>
                </a:solidFill>
                <a:effectLst/>
                <a:uLnTx/>
                <a:uFillTx/>
                <a:latin typeface="+mn-lt"/>
                <a:ea typeface="+mn-ea"/>
                <a:cs typeface="+mn-cs"/>
              </a:rPr>
              <a:t>VERMAS – Verification of Mass</a:t>
            </a:r>
            <a:endParaRPr kumimoji="0" lang="en-US" sz="2400" b="1"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7"/>
          <p:cNvSpPr txBox="1">
            <a:spLocks noChangeArrowheads="1"/>
          </p:cNvSpPr>
          <p:nvPr/>
        </p:nvSpPr>
        <p:spPr bwMode="auto">
          <a:xfrm>
            <a:off x="468313" y="1412875"/>
            <a:ext cx="501650" cy="407988"/>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a:latin typeface="Arial" charset="0"/>
              </a:rPr>
              <a:t>UNH</a:t>
            </a:r>
          </a:p>
          <a:p>
            <a:pPr algn="ctr">
              <a:spcBef>
                <a:spcPct val="50000"/>
              </a:spcBef>
            </a:pPr>
            <a:r>
              <a:rPr lang="en-US" altLang="ja-JP" sz="800">
                <a:latin typeface="Arial" charset="0"/>
              </a:rPr>
              <a:t>M    1</a:t>
            </a:r>
          </a:p>
        </p:txBody>
      </p:sp>
      <p:sp>
        <p:nvSpPr>
          <p:cNvPr id="9" name="Text Box 8"/>
          <p:cNvSpPr txBox="1">
            <a:spLocks noChangeArrowheads="1"/>
          </p:cNvSpPr>
          <p:nvPr/>
        </p:nvSpPr>
        <p:spPr bwMode="auto">
          <a:xfrm>
            <a:off x="1116013" y="1412875"/>
            <a:ext cx="503237" cy="407988"/>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dirty="0">
                <a:latin typeface="Arial" charset="0"/>
              </a:rPr>
              <a:t>BGM</a:t>
            </a:r>
          </a:p>
          <a:p>
            <a:pPr algn="ctr">
              <a:spcBef>
                <a:spcPct val="50000"/>
              </a:spcBef>
            </a:pPr>
            <a:r>
              <a:rPr lang="en-US" altLang="ja-JP" sz="800" dirty="0">
                <a:latin typeface="Arial" charset="0"/>
              </a:rPr>
              <a:t>M    1</a:t>
            </a:r>
          </a:p>
        </p:txBody>
      </p:sp>
      <p:sp>
        <p:nvSpPr>
          <p:cNvPr id="10" name="Text Box 9"/>
          <p:cNvSpPr txBox="1">
            <a:spLocks noChangeArrowheads="1"/>
          </p:cNvSpPr>
          <p:nvPr/>
        </p:nvSpPr>
        <p:spPr bwMode="auto">
          <a:xfrm>
            <a:off x="2162474" y="3068960"/>
            <a:ext cx="576064" cy="407988"/>
          </a:xfrm>
          <a:prstGeom prst="rect">
            <a:avLst/>
          </a:prstGeom>
          <a:noFill/>
          <a:ln w="9525">
            <a:solidFill>
              <a:schemeClr val="tx1"/>
            </a:solidFill>
            <a:miter lim="800000"/>
            <a:headEnd/>
            <a:tailEnd/>
          </a:ln>
        </p:spPr>
        <p:txBody>
          <a:bodyPr wrap="square">
            <a:spAutoFit/>
          </a:bodyPr>
          <a:lstStyle/>
          <a:p>
            <a:pPr algn="ctr">
              <a:spcBef>
                <a:spcPct val="50000"/>
              </a:spcBef>
            </a:pPr>
            <a:r>
              <a:rPr lang="en-US" altLang="ja-JP" sz="800" dirty="0">
                <a:latin typeface="Arial" charset="0"/>
              </a:rPr>
              <a:t>DTM</a:t>
            </a:r>
          </a:p>
          <a:p>
            <a:pPr algn="ctr">
              <a:spcBef>
                <a:spcPct val="50000"/>
              </a:spcBef>
            </a:pPr>
            <a:r>
              <a:rPr lang="en-US" altLang="ja-JP" sz="800" dirty="0">
                <a:latin typeface="Arial" charset="0"/>
              </a:rPr>
              <a:t>C    1</a:t>
            </a:r>
          </a:p>
        </p:txBody>
      </p:sp>
      <p:sp>
        <p:nvSpPr>
          <p:cNvPr id="11" name="Text Box 10"/>
          <p:cNvSpPr txBox="1">
            <a:spLocks noChangeArrowheads="1"/>
          </p:cNvSpPr>
          <p:nvPr/>
        </p:nvSpPr>
        <p:spPr bwMode="auto">
          <a:xfrm>
            <a:off x="34925" y="1557338"/>
            <a:ext cx="288925" cy="244475"/>
          </a:xfrm>
          <a:prstGeom prst="rect">
            <a:avLst/>
          </a:prstGeom>
          <a:noFill/>
          <a:ln w="9525">
            <a:noFill/>
            <a:miter lim="800000"/>
            <a:headEnd/>
            <a:tailEnd/>
          </a:ln>
        </p:spPr>
        <p:txBody>
          <a:bodyPr>
            <a:spAutoFit/>
          </a:bodyPr>
          <a:lstStyle/>
          <a:p>
            <a:pPr>
              <a:spcBef>
                <a:spcPct val="50000"/>
              </a:spcBef>
            </a:pPr>
            <a:r>
              <a:rPr lang="en-US" altLang="ja-JP" sz="1000"/>
              <a:t>0</a:t>
            </a:r>
          </a:p>
        </p:txBody>
      </p:sp>
      <p:sp>
        <p:nvSpPr>
          <p:cNvPr id="12" name="Text Box 11"/>
          <p:cNvSpPr txBox="1">
            <a:spLocks noChangeArrowheads="1"/>
          </p:cNvSpPr>
          <p:nvPr/>
        </p:nvSpPr>
        <p:spPr bwMode="auto">
          <a:xfrm>
            <a:off x="34925" y="2205038"/>
            <a:ext cx="288925" cy="244475"/>
          </a:xfrm>
          <a:prstGeom prst="rect">
            <a:avLst/>
          </a:prstGeom>
          <a:noFill/>
          <a:ln w="9525">
            <a:noFill/>
            <a:miter lim="800000"/>
            <a:headEnd/>
            <a:tailEnd/>
          </a:ln>
        </p:spPr>
        <p:txBody>
          <a:bodyPr>
            <a:spAutoFit/>
          </a:bodyPr>
          <a:lstStyle/>
          <a:p>
            <a:pPr>
              <a:spcBef>
                <a:spcPct val="50000"/>
              </a:spcBef>
            </a:pPr>
            <a:r>
              <a:rPr lang="en-US" altLang="ja-JP" sz="1000"/>
              <a:t>1</a:t>
            </a:r>
          </a:p>
        </p:txBody>
      </p:sp>
      <p:sp>
        <p:nvSpPr>
          <p:cNvPr id="17" name="Line 24"/>
          <p:cNvSpPr>
            <a:spLocks noChangeShapeType="1"/>
          </p:cNvSpPr>
          <p:nvPr/>
        </p:nvSpPr>
        <p:spPr bwMode="auto">
          <a:xfrm>
            <a:off x="684213" y="1196975"/>
            <a:ext cx="7848227" cy="0"/>
          </a:xfrm>
          <a:prstGeom prst="line">
            <a:avLst/>
          </a:prstGeom>
          <a:noFill/>
          <a:ln w="9525">
            <a:solidFill>
              <a:schemeClr val="tx1"/>
            </a:solidFill>
            <a:round/>
            <a:headEnd type="none" w="med" len="med"/>
            <a:tailEnd type="none" w="med" len="med"/>
          </a:ln>
        </p:spPr>
        <p:txBody>
          <a:bodyPr/>
          <a:lstStyle/>
          <a:p>
            <a:endParaRPr lang="en-US"/>
          </a:p>
        </p:txBody>
      </p:sp>
      <p:sp>
        <p:nvSpPr>
          <p:cNvPr id="18" name="Line 25"/>
          <p:cNvSpPr>
            <a:spLocks noChangeShapeType="1"/>
          </p:cNvSpPr>
          <p:nvPr/>
        </p:nvSpPr>
        <p:spPr bwMode="auto">
          <a:xfrm>
            <a:off x="1349375" y="1196975"/>
            <a:ext cx="0" cy="215900"/>
          </a:xfrm>
          <a:prstGeom prst="line">
            <a:avLst/>
          </a:prstGeom>
          <a:noFill/>
          <a:ln w="9525">
            <a:solidFill>
              <a:schemeClr val="tx1"/>
            </a:solidFill>
            <a:round/>
            <a:headEnd/>
            <a:tailEnd/>
          </a:ln>
        </p:spPr>
        <p:txBody>
          <a:bodyPr/>
          <a:lstStyle/>
          <a:p>
            <a:endParaRPr lang="en-US"/>
          </a:p>
        </p:txBody>
      </p:sp>
      <p:sp>
        <p:nvSpPr>
          <p:cNvPr id="19" name="Line 26"/>
          <p:cNvSpPr>
            <a:spLocks noChangeShapeType="1"/>
          </p:cNvSpPr>
          <p:nvPr/>
        </p:nvSpPr>
        <p:spPr bwMode="auto">
          <a:xfrm>
            <a:off x="2035175" y="1196975"/>
            <a:ext cx="0" cy="215900"/>
          </a:xfrm>
          <a:prstGeom prst="line">
            <a:avLst/>
          </a:prstGeom>
          <a:noFill/>
          <a:ln w="9525">
            <a:solidFill>
              <a:schemeClr val="tx1"/>
            </a:solidFill>
            <a:round/>
            <a:headEnd/>
            <a:tailEnd/>
          </a:ln>
        </p:spPr>
        <p:txBody>
          <a:bodyPr/>
          <a:lstStyle/>
          <a:p>
            <a:endParaRPr lang="en-US"/>
          </a:p>
        </p:txBody>
      </p:sp>
      <p:sp>
        <p:nvSpPr>
          <p:cNvPr id="20" name="Line 27"/>
          <p:cNvSpPr>
            <a:spLocks noChangeShapeType="1"/>
          </p:cNvSpPr>
          <p:nvPr/>
        </p:nvSpPr>
        <p:spPr bwMode="auto">
          <a:xfrm>
            <a:off x="684213" y="1196975"/>
            <a:ext cx="0" cy="215900"/>
          </a:xfrm>
          <a:prstGeom prst="line">
            <a:avLst/>
          </a:prstGeom>
          <a:noFill/>
          <a:ln w="9525">
            <a:solidFill>
              <a:schemeClr val="tx1"/>
            </a:solidFill>
            <a:round/>
            <a:headEnd/>
            <a:tailEnd/>
          </a:ln>
        </p:spPr>
        <p:txBody>
          <a:bodyPr/>
          <a:lstStyle/>
          <a:p>
            <a:endParaRPr lang="en-US"/>
          </a:p>
        </p:txBody>
      </p:sp>
      <p:sp>
        <p:nvSpPr>
          <p:cNvPr id="28" name="Text Box 39"/>
          <p:cNvSpPr txBox="1">
            <a:spLocks noChangeArrowheads="1"/>
          </p:cNvSpPr>
          <p:nvPr/>
        </p:nvSpPr>
        <p:spPr bwMode="auto">
          <a:xfrm>
            <a:off x="34925" y="3184525"/>
            <a:ext cx="288925" cy="244475"/>
          </a:xfrm>
          <a:prstGeom prst="rect">
            <a:avLst/>
          </a:prstGeom>
          <a:noFill/>
          <a:ln w="9525">
            <a:noFill/>
            <a:miter lim="800000"/>
            <a:headEnd/>
            <a:tailEnd/>
          </a:ln>
        </p:spPr>
        <p:txBody>
          <a:bodyPr>
            <a:spAutoFit/>
          </a:bodyPr>
          <a:lstStyle/>
          <a:p>
            <a:pPr>
              <a:spcBef>
                <a:spcPct val="50000"/>
              </a:spcBef>
            </a:pPr>
            <a:r>
              <a:rPr lang="en-US" altLang="ja-JP" sz="1000"/>
              <a:t>2</a:t>
            </a:r>
          </a:p>
        </p:txBody>
      </p:sp>
      <p:sp>
        <p:nvSpPr>
          <p:cNvPr id="29" name="Text Box 40"/>
          <p:cNvSpPr txBox="1">
            <a:spLocks noChangeArrowheads="1"/>
          </p:cNvSpPr>
          <p:nvPr/>
        </p:nvSpPr>
        <p:spPr bwMode="auto">
          <a:xfrm>
            <a:off x="34925" y="3976688"/>
            <a:ext cx="288925" cy="244475"/>
          </a:xfrm>
          <a:prstGeom prst="rect">
            <a:avLst/>
          </a:prstGeom>
          <a:noFill/>
          <a:ln w="9525">
            <a:noFill/>
            <a:miter lim="800000"/>
            <a:headEnd/>
            <a:tailEnd/>
          </a:ln>
        </p:spPr>
        <p:txBody>
          <a:bodyPr>
            <a:spAutoFit/>
          </a:bodyPr>
          <a:lstStyle/>
          <a:p>
            <a:pPr>
              <a:spcBef>
                <a:spcPct val="50000"/>
              </a:spcBef>
            </a:pPr>
            <a:r>
              <a:rPr lang="en-US" altLang="ja-JP" sz="1000"/>
              <a:t>3</a:t>
            </a:r>
          </a:p>
        </p:txBody>
      </p:sp>
      <p:sp>
        <p:nvSpPr>
          <p:cNvPr id="37" name="Line 52"/>
          <p:cNvSpPr>
            <a:spLocks noChangeShapeType="1"/>
          </p:cNvSpPr>
          <p:nvPr/>
        </p:nvSpPr>
        <p:spPr bwMode="auto">
          <a:xfrm>
            <a:off x="3203253" y="1196975"/>
            <a:ext cx="0" cy="863600"/>
          </a:xfrm>
          <a:prstGeom prst="line">
            <a:avLst/>
          </a:prstGeom>
          <a:noFill/>
          <a:ln w="9525">
            <a:solidFill>
              <a:schemeClr val="tx1"/>
            </a:solidFill>
            <a:round/>
            <a:headEnd/>
            <a:tailEnd/>
          </a:ln>
        </p:spPr>
        <p:txBody>
          <a:bodyPr/>
          <a:lstStyle/>
          <a:p>
            <a:endParaRPr lang="en-US"/>
          </a:p>
        </p:txBody>
      </p:sp>
      <p:sp>
        <p:nvSpPr>
          <p:cNvPr id="39" name="Line 54"/>
          <p:cNvSpPr>
            <a:spLocks noChangeShapeType="1"/>
          </p:cNvSpPr>
          <p:nvPr/>
        </p:nvSpPr>
        <p:spPr bwMode="auto">
          <a:xfrm>
            <a:off x="4099454" y="1196975"/>
            <a:ext cx="0" cy="863600"/>
          </a:xfrm>
          <a:prstGeom prst="line">
            <a:avLst/>
          </a:prstGeom>
          <a:noFill/>
          <a:ln w="9525">
            <a:solidFill>
              <a:schemeClr val="tx1"/>
            </a:solidFill>
            <a:round/>
            <a:headEnd/>
            <a:tailEnd/>
          </a:ln>
        </p:spPr>
        <p:txBody>
          <a:bodyPr/>
          <a:lstStyle/>
          <a:p>
            <a:endParaRPr lang="en-US"/>
          </a:p>
        </p:txBody>
      </p:sp>
      <p:sp>
        <p:nvSpPr>
          <p:cNvPr id="43" name="Text Box 62"/>
          <p:cNvSpPr txBox="1">
            <a:spLocks noChangeArrowheads="1"/>
          </p:cNvSpPr>
          <p:nvPr/>
        </p:nvSpPr>
        <p:spPr bwMode="auto">
          <a:xfrm>
            <a:off x="34925" y="5128741"/>
            <a:ext cx="288925" cy="244475"/>
          </a:xfrm>
          <a:prstGeom prst="rect">
            <a:avLst/>
          </a:prstGeom>
          <a:noFill/>
          <a:ln w="9525">
            <a:noFill/>
            <a:miter lim="800000"/>
            <a:headEnd/>
            <a:tailEnd/>
          </a:ln>
        </p:spPr>
        <p:txBody>
          <a:bodyPr>
            <a:spAutoFit/>
          </a:bodyPr>
          <a:lstStyle/>
          <a:p>
            <a:pPr>
              <a:spcBef>
                <a:spcPct val="50000"/>
              </a:spcBef>
            </a:pPr>
            <a:r>
              <a:rPr lang="en-US" altLang="ja-JP" sz="1000" dirty="0"/>
              <a:t>4</a:t>
            </a:r>
          </a:p>
        </p:txBody>
      </p:sp>
      <p:sp>
        <p:nvSpPr>
          <p:cNvPr id="48" name="TextBox 47"/>
          <p:cNvSpPr txBox="1">
            <a:spLocks noChangeArrowheads="1"/>
          </p:cNvSpPr>
          <p:nvPr/>
        </p:nvSpPr>
        <p:spPr bwMode="auto">
          <a:xfrm>
            <a:off x="2843188" y="5714672"/>
            <a:ext cx="864716" cy="738664"/>
          </a:xfrm>
          <a:prstGeom prst="rect">
            <a:avLst/>
          </a:prstGeom>
          <a:solidFill>
            <a:srgbClr val="FFBDBD"/>
          </a:solidFill>
          <a:ln w="19050">
            <a:solidFill>
              <a:schemeClr val="tx1"/>
            </a:solidFill>
            <a:miter lim="800000"/>
            <a:headEnd/>
            <a:tailEnd/>
          </a:ln>
        </p:spPr>
        <p:txBody>
          <a:bodyPr wrap="square">
            <a:spAutoFit/>
          </a:bodyPr>
          <a:lstStyle/>
          <a:p>
            <a:r>
              <a:rPr lang="de-DE" sz="1400" dirty="0" smtClean="0">
                <a:latin typeface="Calibri" pitchFamily="34" charset="0"/>
              </a:rPr>
              <a:t>SG2/SG3</a:t>
            </a:r>
          </a:p>
          <a:p>
            <a:r>
              <a:rPr lang="de-DE" sz="1400" dirty="0" smtClean="0">
                <a:latin typeface="Calibri" pitchFamily="34" charset="0"/>
              </a:rPr>
              <a:t>Message</a:t>
            </a:r>
            <a:endParaRPr lang="de-DE" sz="1400" dirty="0">
              <a:latin typeface="Calibri" pitchFamily="34" charset="0"/>
            </a:endParaRPr>
          </a:p>
          <a:p>
            <a:r>
              <a:rPr lang="de-DE" sz="1400" dirty="0" smtClean="0">
                <a:latin typeface="Calibri" pitchFamily="34" charset="0"/>
              </a:rPr>
              <a:t>Sender</a:t>
            </a:r>
            <a:endParaRPr lang="en-US" sz="1400" dirty="0">
              <a:latin typeface="Calibri" pitchFamily="34" charset="0"/>
            </a:endParaRPr>
          </a:p>
        </p:txBody>
      </p:sp>
      <p:grpSp>
        <p:nvGrpSpPr>
          <p:cNvPr id="2" name="Gruppieren 2"/>
          <p:cNvGrpSpPr/>
          <p:nvPr/>
        </p:nvGrpSpPr>
        <p:grpSpPr>
          <a:xfrm>
            <a:off x="3635896" y="2060575"/>
            <a:ext cx="936029" cy="646113"/>
            <a:chOff x="4324788" y="2060575"/>
            <a:chExt cx="936029" cy="646113"/>
          </a:xfrm>
        </p:grpSpPr>
        <p:sp>
          <p:nvSpPr>
            <p:cNvPr id="51" name="Text Box 16"/>
            <p:cNvSpPr txBox="1">
              <a:spLocks noChangeArrowheads="1"/>
            </p:cNvSpPr>
            <p:nvPr/>
          </p:nvSpPr>
          <p:spPr bwMode="auto">
            <a:xfrm>
              <a:off x="4427984" y="2298700"/>
              <a:ext cx="744850" cy="407988"/>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b="1" dirty="0">
                  <a:latin typeface="Arial" charset="0"/>
                </a:rPr>
                <a:t>EQD</a:t>
              </a:r>
            </a:p>
            <a:p>
              <a:pPr algn="ctr">
                <a:spcBef>
                  <a:spcPct val="50000"/>
                </a:spcBef>
              </a:pPr>
              <a:r>
                <a:rPr lang="en-US" altLang="ja-JP" sz="800" dirty="0">
                  <a:latin typeface="Arial" charset="0"/>
                </a:rPr>
                <a:t>M        1</a:t>
              </a:r>
            </a:p>
          </p:txBody>
        </p:sp>
        <p:sp>
          <p:nvSpPr>
            <p:cNvPr id="52" name="Text Box 17"/>
            <p:cNvSpPr txBox="1">
              <a:spLocks noChangeArrowheads="1"/>
            </p:cNvSpPr>
            <p:nvPr/>
          </p:nvSpPr>
          <p:spPr bwMode="auto">
            <a:xfrm>
              <a:off x="4324788" y="2060575"/>
              <a:ext cx="936029" cy="215444"/>
            </a:xfrm>
            <a:prstGeom prst="rect">
              <a:avLst/>
            </a:prstGeom>
            <a:solidFill>
              <a:srgbClr val="FFFF00"/>
            </a:solidFill>
            <a:ln w="9525">
              <a:solidFill>
                <a:schemeClr val="tx1"/>
              </a:solidFill>
              <a:miter lim="800000"/>
              <a:headEnd/>
              <a:tailEnd/>
            </a:ln>
          </p:spPr>
          <p:txBody>
            <a:bodyPr wrap="square">
              <a:spAutoFit/>
            </a:bodyPr>
            <a:lstStyle/>
            <a:p>
              <a:pPr algn="ctr">
                <a:spcBef>
                  <a:spcPct val="50000"/>
                </a:spcBef>
              </a:pPr>
              <a:r>
                <a:rPr lang="en-US" altLang="ja-JP" sz="800" dirty="0" smtClean="0">
                  <a:latin typeface="Arial" charset="0"/>
                </a:rPr>
                <a:t>SG4  C 99999</a:t>
              </a:r>
              <a:endParaRPr lang="en-US" altLang="ja-JP" sz="800" dirty="0">
                <a:latin typeface="Arial" charset="0"/>
              </a:endParaRPr>
            </a:p>
          </p:txBody>
        </p:sp>
      </p:grpSp>
      <p:sp>
        <p:nvSpPr>
          <p:cNvPr id="57" name="Line 35"/>
          <p:cNvSpPr>
            <a:spLocks noChangeShapeType="1"/>
          </p:cNvSpPr>
          <p:nvPr/>
        </p:nvSpPr>
        <p:spPr bwMode="auto">
          <a:xfrm>
            <a:off x="4067869" y="2708275"/>
            <a:ext cx="0" cy="360363"/>
          </a:xfrm>
          <a:prstGeom prst="line">
            <a:avLst/>
          </a:prstGeom>
          <a:noFill/>
          <a:ln w="9525">
            <a:solidFill>
              <a:schemeClr val="tx1"/>
            </a:solidFill>
            <a:round/>
            <a:headEnd/>
            <a:tailEnd/>
          </a:ln>
        </p:spPr>
        <p:txBody>
          <a:bodyPr/>
          <a:lstStyle/>
          <a:p>
            <a:endParaRPr lang="en-US"/>
          </a:p>
        </p:txBody>
      </p:sp>
      <p:sp>
        <p:nvSpPr>
          <p:cNvPr id="63" name="Line 34"/>
          <p:cNvSpPr>
            <a:spLocks noChangeShapeType="1"/>
          </p:cNvSpPr>
          <p:nvPr/>
        </p:nvSpPr>
        <p:spPr bwMode="auto">
          <a:xfrm>
            <a:off x="4067868" y="2852738"/>
            <a:ext cx="3456459" cy="0"/>
          </a:xfrm>
          <a:prstGeom prst="line">
            <a:avLst/>
          </a:prstGeom>
          <a:noFill/>
          <a:ln w="9525">
            <a:solidFill>
              <a:schemeClr val="tx1"/>
            </a:solidFill>
            <a:round/>
            <a:headEnd type="none" w="med" len="med"/>
            <a:tailEnd type="none" w="med" len="med"/>
          </a:ln>
        </p:spPr>
        <p:txBody>
          <a:bodyPr/>
          <a:lstStyle/>
          <a:p>
            <a:endParaRPr lang="en-US"/>
          </a:p>
        </p:txBody>
      </p:sp>
      <p:grpSp>
        <p:nvGrpSpPr>
          <p:cNvPr id="3" name="Group 29"/>
          <p:cNvGrpSpPr>
            <a:grpSpLocks/>
          </p:cNvGrpSpPr>
          <p:nvPr/>
        </p:nvGrpSpPr>
        <p:grpSpPr bwMode="auto">
          <a:xfrm>
            <a:off x="2915122" y="2038350"/>
            <a:ext cx="576262" cy="646113"/>
            <a:chOff x="1746" y="1284"/>
            <a:chExt cx="363" cy="407"/>
          </a:xfrm>
        </p:grpSpPr>
        <p:sp>
          <p:nvSpPr>
            <p:cNvPr id="67" name="Text Box 30"/>
            <p:cNvSpPr txBox="1">
              <a:spLocks noChangeArrowheads="1"/>
            </p:cNvSpPr>
            <p:nvPr/>
          </p:nvSpPr>
          <p:spPr bwMode="auto">
            <a:xfrm>
              <a:off x="1746" y="1434"/>
              <a:ext cx="363" cy="257"/>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NAD</a:t>
              </a:r>
              <a:endParaRPr lang="en-US" altLang="ja-JP" sz="800" dirty="0">
                <a:latin typeface="Arial" charset="0"/>
              </a:endParaRPr>
            </a:p>
            <a:p>
              <a:pPr algn="ctr">
                <a:spcBef>
                  <a:spcPct val="50000"/>
                </a:spcBef>
              </a:pPr>
              <a:r>
                <a:rPr lang="en-US" altLang="ja-JP" sz="800" dirty="0">
                  <a:latin typeface="Arial" charset="0"/>
                </a:rPr>
                <a:t>M        1</a:t>
              </a:r>
            </a:p>
          </p:txBody>
        </p:sp>
        <p:sp>
          <p:nvSpPr>
            <p:cNvPr id="68" name="Text Box 31"/>
            <p:cNvSpPr txBox="1">
              <a:spLocks noChangeArrowheads="1"/>
            </p:cNvSpPr>
            <p:nvPr/>
          </p:nvSpPr>
          <p:spPr bwMode="auto">
            <a:xfrm>
              <a:off x="1746" y="1284"/>
              <a:ext cx="363" cy="136"/>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SG2 C9</a:t>
              </a:r>
              <a:endParaRPr lang="en-US" altLang="ja-JP" sz="800" dirty="0">
                <a:latin typeface="Arial" charset="0"/>
              </a:endParaRPr>
            </a:p>
          </p:txBody>
        </p:sp>
      </p:grpSp>
      <p:grpSp>
        <p:nvGrpSpPr>
          <p:cNvPr id="4" name="Group 29"/>
          <p:cNvGrpSpPr>
            <a:grpSpLocks/>
          </p:cNvGrpSpPr>
          <p:nvPr/>
        </p:nvGrpSpPr>
        <p:grpSpPr bwMode="auto">
          <a:xfrm>
            <a:off x="2915122" y="3070225"/>
            <a:ext cx="576262" cy="646113"/>
            <a:chOff x="1746" y="1284"/>
            <a:chExt cx="363" cy="407"/>
          </a:xfrm>
        </p:grpSpPr>
        <p:sp>
          <p:nvSpPr>
            <p:cNvPr id="70" name="Text Box 30"/>
            <p:cNvSpPr txBox="1">
              <a:spLocks noChangeArrowheads="1"/>
            </p:cNvSpPr>
            <p:nvPr/>
          </p:nvSpPr>
          <p:spPr bwMode="auto">
            <a:xfrm>
              <a:off x="1746" y="1434"/>
              <a:ext cx="363" cy="257"/>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CTA</a:t>
              </a:r>
              <a:endParaRPr lang="en-US" altLang="ja-JP" sz="800" dirty="0">
                <a:latin typeface="Arial" charset="0"/>
              </a:endParaRPr>
            </a:p>
            <a:p>
              <a:pPr algn="ctr">
                <a:spcBef>
                  <a:spcPct val="50000"/>
                </a:spcBef>
              </a:pPr>
              <a:r>
                <a:rPr lang="en-US" altLang="ja-JP" sz="800" dirty="0">
                  <a:latin typeface="Arial" charset="0"/>
                </a:rPr>
                <a:t>M        1</a:t>
              </a:r>
            </a:p>
          </p:txBody>
        </p:sp>
        <p:sp>
          <p:nvSpPr>
            <p:cNvPr id="71" name="Text Box 31"/>
            <p:cNvSpPr txBox="1">
              <a:spLocks noChangeArrowheads="1"/>
            </p:cNvSpPr>
            <p:nvPr/>
          </p:nvSpPr>
          <p:spPr bwMode="auto">
            <a:xfrm>
              <a:off x="1746" y="1284"/>
              <a:ext cx="363" cy="136"/>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SG3 C9</a:t>
              </a:r>
              <a:endParaRPr lang="en-US" altLang="ja-JP" sz="800" dirty="0">
                <a:latin typeface="Arial" charset="0"/>
              </a:endParaRPr>
            </a:p>
          </p:txBody>
        </p:sp>
      </p:grpSp>
      <p:sp>
        <p:nvSpPr>
          <p:cNvPr id="72" name="Text Box 9"/>
          <p:cNvSpPr txBox="1">
            <a:spLocks noChangeArrowheads="1"/>
          </p:cNvSpPr>
          <p:nvPr/>
        </p:nvSpPr>
        <p:spPr bwMode="auto">
          <a:xfrm>
            <a:off x="2915123" y="4017169"/>
            <a:ext cx="576262" cy="407988"/>
          </a:xfrm>
          <a:prstGeom prst="rect">
            <a:avLst/>
          </a:prstGeom>
          <a:noFill/>
          <a:ln w="9525">
            <a:solidFill>
              <a:schemeClr val="tx1"/>
            </a:solidFill>
            <a:miter lim="800000"/>
            <a:headEnd/>
            <a:tailEnd/>
          </a:ln>
        </p:spPr>
        <p:txBody>
          <a:bodyPr wrap="square">
            <a:spAutoFit/>
          </a:bodyPr>
          <a:lstStyle/>
          <a:p>
            <a:pPr algn="ctr">
              <a:spcBef>
                <a:spcPct val="50000"/>
              </a:spcBef>
            </a:pPr>
            <a:r>
              <a:rPr lang="en-US" altLang="ja-JP" sz="800" dirty="0" smtClean="0">
                <a:latin typeface="Arial" charset="0"/>
              </a:rPr>
              <a:t>COM</a:t>
            </a:r>
            <a:endParaRPr lang="en-US" altLang="ja-JP" sz="800" dirty="0">
              <a:latin typeface="Arial" charset="0"/>
            </a:endParaRPr>
          </a:p>
          <a:p>
            <a:pPr algn="ctr">
              <a:spcBef>
                <a:spcPct val="50000"/>
              </a:spcBef>
            </a:pPr>
            <a:r>
              <a:rPr lang="en-US" altLang="ja-JP" sz="800" dirty="0">
                <a:latin typeface="Arial" charset="0"/>
              </a:rPr>
              <a:t>C    </a:t>
            </a:r>
            <a:r>
              <a:rPr lang="en-US" altLang="ja-JP" sz="800" dirty="0" smtClean="0">
                <a:latin typeface="Arial" charset="0"/>
              </a:rPr>
              <a:t>9</a:t>
            </a:r>
            <a:endParaRPr lang="en-US" altLang="ja-JP" sz="800" dirty="0">
              <a:latin typeface="Arial" charset="0"/>
            </a:endParaRPr>
          </a:p>
        </p:txBody>
      </p:sp>
      <p:sp>
        <p:nvSpPr>
          <p:cNvPr id="73" name="Line 26"/>
          <p:cNvSpPr>
            <a:spLocks noChangeShapeType="1"/>
          </p:cNvSpPr>
          <p:nvPr/>
        </p:nvSpPr>
        <p:spPr bwMode="auto">
          <a:xfrm>
            <a:off x="3217995" y="3716338"/>
            <a:ext cx="0" cy="300831"/>
          </a:xfrm>
          <a:prstGeom prst="line">
            <a:avLst/>
          </a:prstGeom>
          <a:noFill/>
          <a:ln w="9525">
            <a:solidFill>
              <a:schemeClr val="tx1"/>
            </a:solidFill>
            <a:round/>
            <a:headEnd/>
            <a:tailEnd/>
          </a:ln>
        </p:spPr>
        <p:txBody>
          <a:bodyPr/>
          <a:lstStyle/>
          <a:p>
            <a:endParaRPr lang="en-US"/>
          </a:p>
        </p:txBody>
      </p:sp>
      <p:sp>
        <p:nvSpPr>
          <p:cNvPr id="74" name="Line 26"/>
          <p:cNvSpPr>
            <a:spLocks noChangeShapeType="1"/>
          </p:cNvSpPr>
          <p:nvPr/>
        </p:nvSpPr>
        <p:spPr bwMode="auto">
          <a:xfrm>
            <a:off x="3217995" y="2684463"/>
            <a:ext cx="0" cy="384175"/>
          </a:xfrm>
          <a:prstGeom prst="line">
            <a:avLst/>
          </a:prstGeom>
          <a:noFill/>
          <a:ln w="9525">
            <a:solidFill>
              <a:schemeClr val="tx1"/>
            </a:solidFill>
            <a:round/>
            <a:headEnd/>
            <a:tailEnd/>
          </a:ln>
        </p:spPr>
        <p:txBody>
          <a:bodyPr/>
          <a:lstStyle/>
          <a:p>
            <a:endParaRPr lang="en-US"/>
          </a:p>
        </p:txBody>
      </p:sp>
      <p:sp>
        <p:nvSpPr>
          <p:cNvPr id="78" name="Line 33"/>
          <p:cNvSpPr>
            <a:spLocks noChangeShapeType="1"/>
          </p:cNvSpPr>
          <p:nvPr/>
        </p:nvSpPr>
        <p:spPr bwMode="auto">
          <a:xfrm>
            <a:off x="4698763" y="2852738"/>
            <a:ext cx="0" cy="215900"/>
          </a:xfrm>
          <a:prstGeom prst="line">
            <a:avLst/>
          </a:prstGeom>
          <a:noFill/>
          <a:ln w="9525">
            <a:solidFill>
              <a:schemeClr val="tx1"/>
            </a:solidFill>
            <a:round/>
            <a:headEnd/>
            <a:tailEnd/>
          </a:ln>
        </p:spPr>
        <p:txBody>
          <a:bodyPr/>
          <a:lstStyle/>
          <a:p>
            <a:endParaRPr lang="en-US"/>
          </a:p>
        </p:txBody>
      </p:sp>
      <p:sp>
        <p:nvSpPr>
          <p:cNvPr id="79" name="Text Box 12"/>
          <p:cNvSpPr txBox="1">
            <a:spLocks noChangeArrowheads="1"/>
          </p:cNvSpPr>
          <p:nvPr/>
        </p:nvSpPr>
        <p:spPr bwMode="auto">
          <a:xfrm>
            <a:off x="3767181" y="3068638"/>
            <a:ext cx="576262" cy="407987"/>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RFF</a:t>
            </a:r>
            <a:endParaRPr lang="en-US" altLang="ja-JP" sz="800" dirty="0">
              <a:latin typeface="Arial" charset="0"/>
            </a:endParaRPr>
          </a:p>
          <a:p>
            <a:pPr algn="ctr">
              <a:spcBef>
                <a:spcPct val="50000"/>
              </a:spcBef>
            </a:pPr>
            <a:r>
              <a:rPr lang="en-US" altLang="ja-JP" sz="800" dirty="0" smtClean="0">
                <a:latin typeface="Arial" charset="0"/>
              </a:rPr>
              <a:t>C        9</a:t>
            </a:r>
            <a:endParaRPr lang="en-US" altLang="ja-JP" sz="800" dirty="0">
              <a:latin typeface="Arial" charset="0"/>
            </a:endParaRPr>
          </a:p>
        </p:txBody>
      </p:sp>
      <p:sp>
        <p:nvSpPr>
          <p:cNvPr id="80" name="Text Box 13"/>
          <p:cNvSpPr txBox="1">
            <a:spLocks noChangeArrowheads="1"/>
          </p:cNvSpPr>
          <p:nvPr/>
        </p:nvSpPr>
        <p:spPr bwMode="auto">
          <a:xfrm>
            <a:off x="4414881" y="3068638"/>
            <a:ext cx="576262" cy="407987"/>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LOC</a:t>
            </a:r>
            <a:endParaRPr lang="en-US" altLang="ja-JP" sz="800" dirty="0">
              <a:latin typeface="Arial" charset="0"/>
            </a:endParaRPr>
          </a:p>
          <a:p>
            <a:pPr algn="ctr">
              <a:spcBef>
                <a:spcPct val="50000"/>
              </a:spcBef>
            </a:pPr>
            <a:r>
              <a:rPr lang="en-US" altLang="ja-JP" sz="800" dirty="0">
                <a:latin typeface="Arial" charset="0"/>
              </a:rPr>
              <a:t>C        </a:t>
            </a:r>
            <a:r>
              <a:rPr lang="en-US" altLang="ja-JP" sz="800" dirty="0" smtClean="0">
                <a:latin typeface="Arial" charset="0"/>
              </a:rPr>
              <a:t>9</a:t>
            </a:r>
            <a:endParaRPr lang="en-US" altLang="ja-JP" sz="800" dirty="0">
              <a:latin typeface="Arial" charset="0"/>
            </a:endParaRPr>
          </a:p>
        </p:txBody>
      </p:sp>
      <p:sp>
        <p:nvSpPr>
          <p:cNvPr id="82" name="Text Box 13"/>
          <p:cNvSpPr txBox="1">
            <a:spLocks noChangeArrowheads="1"/>
          </p:cNvSpPr>
          <p:nvPr/>
        </p:nvSpPr>
        <p:spPr bwMode="auto">
          <a:xfrm>
            <a:off x="5075783" y="3068638"/>
            <a:ext cx="576262" cy="407987"/>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SEL</a:t>
            </a:r>
            <a:endParaRPr lang="en-US" altLang="ja-JP" sz="800" dirty="0">
              <a:latin typeface="Arial" charset="0"/>
            </a:endParaRPr>
          </a:p>
          <a:p>
            <a:pPr algn="ctr">
              <a:spcBef>
                <a:spcPct val="50000"/>
              </a:spcBef>
            </a:pPr>
            <a:r>
              <a:rPr lang="en-US" altLang="ja-JP" sz="800" dirty="0">
                <a:latin typeface="Arial" charset="0"/>
              </a:rPr>
              <a:t>C        9</a:t>
            </a:r>
          </a:p>
        </p:txBody>
      </p:sp>
      <p:sp>
        <p:nvSpPr>
          <p:cNvPr id="83" name="Line 33"/>
          <p:cNvSpPr>
            <a:spLocks noChangeShapeType="1"/>
          </p:cNvSpPr>
          <p:nvPr/>
        </p:nvSpPr>
        <p:spPr bwMode="auto">
          <a:xfrm>
            <a:off x="5363914" y="2852738"/>
            <a:ext cx="0" cy="215900"/>
          </a:xfrm>
          <a:prstGeom prst="line">
            <a:avLst/>
          </a:prstGeom>
          <a:noFill/>
          <a:ln w="9525">
            <a:solidFill>
              <a:schemeClr val="tx1"/>
            </a:solidFill>
            <a:round/>
            <a:headEnd/>
            <a:tailEnd/>
          </a:ln>
        </p:spPr>
        <p:txBody>
          <a:bodyPr/>
          <a:lstStyle/>
          <a:p>
            <a:endParaRPr lang="en-US"/>
          </a:p>
        </p:txBody>
      </p:sp>
      <p:sp>
        <p:nvSpPr>
          <p:cNvPr id="84" name="Line 5"/>
          <p:cNvSpPr>
            <a:spLocks noChangeShapeType="1"/>
          </p:cNvSpPr>
          <p:nvPr/>
        </p:nvSpPr>
        <p:spPr bwMode="auto">
          <a:xfrm>
            <a:off x="6798365" y="3723823"/>
            <a:ext cx="0" cy="281241"/>
          </a:xfrm>
          <a:prstGeom prst="line">
            <a:avLst/>
          </a:prstGeom>
          <a:noFill/>
          <a:ln w="9525">
            <a:solidFill>
              <a:schemeClr val="tx1"/>
            </a:solidFill>
            <a:round/>
            <a:headEnd/>
            <a:tailEnd/>
          </a:ln>
        </p:spPr>
        <p:txBody>
          <a:bodyPr/>
          <a:lstStyle/>
          <a:p>
            <a:endParaRPr lang="en-US"/>
          </a:p>
        </p:txBody>
      </p:sp>
      <p:grpSp>
        <p:nvGrpSpPr>
          <p:cNvPr id="5" name="Group 29"/>
          <p:cNvGrpSpPr>
            <a:grpSpLocks/>
          </p:cNvGrpSpPr>
          <p:nvPr/>
        </p:nvGrpSpPr>
        <p:grpSpPr bwMode="auto">
          <a:xfrm>
            <a:off x="6509440" y="3070226"/>
            <a:ext cx="576262" cy="646113"/>
            <a:chOff x="1746" y="1284"/>
            <a:chExt cx="363" cy="407"/>
          </a:xfrm>
        </p:grpSpPr>
        <p:sp>
          <p:nvSpPr>
            <p:cNvPr id="87" name="Text Box 30"/>
            <p:cNvSpPr txBox="1">
              <a:spLocks noChangeArrowheads="1"/>
            </p:cNvSpPr>
            <p:nvPr/>
          </p:nvSpPr>
          <p:spPr bwMode="auto">
            <a:xfrm>
              <a:off x="1746" y="1434"/>
              <a:ext cx="363" cy="257"/>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a:latin typeface="Arial" charset="0"/>
                </a:rPr>
                <a:t>TDT</a:t>
              </a:r>
            </a:p>
            <a:p>
              <a:pPr algn="ctr">
                <a:spcBef>
                  <a:spcPct val="50000"/>
                </a:spcBef>
              </a:pPr>
              <a:r>
                <a:rPr lang="en-US" altLang="ja-JP" sz="800">
                  <a:latin typeface="Arial" charset="0"/>
                </a:rPr>
                <a:t>M        1</a:t>
              </a:r>
            </a:p>
          </p:txBody>
        </p:sp>
        <p:sp>
          <p:nvSpPr>
            <p:cNvPr id="88" name="Text Box 31"/>
            <p:cNvSpPr txBox="1">
              <a:spLocks noChangeArrowheads="1"/>
            </p:cNvSpPr>
            <p:nvPr/>
          </p:nvSpPr>
          <p:spPr bwMode="auto">
            <a:xfrm>
              <a:off x="1746" y="1284"/>
              <a:ext cx="363" cy="141"/>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SG6 C9</a:t>
              </a:r>
              <a:endParaRPr lang="en-US" altLang="ja-JP" sz="800" dirty="0">
                <a:latin typeface="Arial" charset="0"/>
              </a:endParaRPr>
            </a:p>
          </p:txBody>
        </p:sp>
      </p:grpSp>
      <p:sp>
        <p:nvSpPr>
          <p:cNvPr id="85" name="Text Box 12"/>
          <p:cNvSpPr txBox="1">
            <a:spLocks noChangeArrowheads="1"/>
          </p:cNvSpPr>
          <p:nvPr/>
        </p:nvSpPr>
        <p:spPr bwMode="auto">
          <a:xfrm>
            <a:off x="6509440" y="4005064"/>
            <a:ext cx="576262" cy="407987"/>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RFF</a:t>
            </a:r>
            <a:endParaRPr lang="en-US" altLang="ja-JP" sz="800" dirty="0">
              <a:latin typeface="Arial" charset="0"/>
            </a:endParaRPr>
          </a:p>
          <a:p>
            <a:pPr algn="ctr">
              <a:spcBef>
                <a:spcPct val="50000"/>
              </a:spcBef>
            </a:pPr>
            <a:r>
              <a:rPr lang="en-US" altLang="ja-JP" sz="800" dirty="0" smtClean="0">
                <a:latin typeface="Arial" charset="0"/>
              </a:rPr>
              <a:t>C        9</a:t>
            </a:r>
            <a:endParaRPr lang="en-US" altLang="ja-JP" sz="800" dirty="0">
              <a:latin typeface="Arial" charset="0"/>
            </a:endParaRPr>
          </a:p>
        </p:txBody>
      </p:sp>
      <p:sp>
        <p:nvSpPr>
          <p:cNvPr id="89" name="Line 33"/>
          <p:cNvSpPr>
            <a:spLocks noChangeShapeType="1"/>
          </p:cNvSpPr>
          <p:nvPr/>
        </p:nvSpPr>
        <p:spPr bwMode="auto">
          <a:xfrm>
            <a:off x="6732786" y="2852738"/>
            <a:ext cx="0" cy="215900"/>
          </a:xfrm>
          <a:prstGeom prst="line">
            <a:avLst/>
          </a:prstGeom>
          <a:noFill/>
          <a:ln w="9525">
            <a:solidFill>
              <a:schemeClr val="tx1"/>
            </a:solidFill>
            <a:round/>
            <a:headEnd/>
            <a:tailEnd/>
          </a:ln>
        </p:spPr>
        <p:txBody>
          <a:bodyPr/>
          <a:lstStyle/>
          <a:p>
            <a:endParaRPr lang="en-US"/>
          </a:p>
        </p:txBody>
      </p:sp>
      <p:sp>
        <p:nvSpPr>
          <p:cNvPr id="92" name="Line 5"/>
          <p:cNvSpPr>
            <a:spLocks noChangeShapeType="1"/>
          </p:cNvSpPr>
          <p:nvPr/>
        </p:nvSpPr>
        <p:spPr bwMode="auto">
          <a:xfrm>
            <a:off x="6084986" y="3723823"/>
            <a:ext cx="0" cy="281241"/>
          </a:xfrm>
          <a:prstGeom prst="line">
            <a:avLst/>
          </a:prstGeom>
          <a:noFill/>
          <a:ln w="9525">
            <a:solidFill>
              <a:schemeClr val="tx1"/>
            </a:solidFill>
            <a:round/>
            <a:headEnd/>
            <a:tailEnd/>
          </a:ln>
        </p:spPr>
        <p:txBody>
          <a:bodyPr/>
          <a:lstStyle/>
          <a:p>
            <a:endParaRPr lang="en-US"/>
          </a:p>
        </p:txBody>
      </p:sp>
      <p:grpSp>
        <p:nvGrpSpPr>
          <p:cNvPr id="6" name="Group 29"/>
          <p:cNvGrpSpPr>
            <a:grpSpLocks/>
          </p:cNvGrpSpPr>
          <p:nvPr/>
        </p:nvGrpSpPr>
        <p:grpSpPr bwMode="auto">
          <a:xfrm>
            <a:off x="5796061" y="3070226"/>
            <a:ext cx="576262" cy="646113"/>
            <a:chOff x="1746" y="1284"/>
            <a:chExt cx="363" cy="407"/>
          </a:xfrm>
        </p:grpSpPr>
        <p:sp>
          <p:nvSpPr>
            <p:cNvPr id="94" name="Text Box 30"/>
            <p:cNvSpPr txBox="1">
              <a:spLocks noChangeArrowheads="1"/>
            </p:cNvSpPr>
            <p:nvPr/>
          </p:nvSpPr>
          <p:spPr bwMode="auto">
            <a:xfrm>
              <a:off x="1746" y="1434"/>
              <a:ext cx="363" cy="257"/>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MEA</a:t>
              </a:r>
              <a:endParaRPr lang="en-US" altLang="ja-JP" sz="800" dirty="0">
                <a:latin typeface="Arial" charset="0"/>
              </a:endParaRPr>
            </a:p>
            <a:p>
              <a:pPr algn="ctr">
                <a:spcBef>
                  <a:spcPct val="50000"/>
                </a:spcBef>
              </a:pPr>
              <a:r>
                <a:rPr lang="en-US" altLang="ja-JP" sz="800" dirty="0">
                  <a:latin typeface="Arial" charset="0"/>
                </a:rPr>
                <a:t>M        1</a:t>
              </a:r>
            </a:p>
          </p:txBody>
        </p:sp>
        <p:sp>
          <p:nvSpPr>
            <p:cNvPr id="95" name="Text Box 31"/>
            <p:cNvSpPr txBox="1">
              <a:spLocks noChangeArrowheads="1"/>
            </p:cNvSpPr>
            <p:nvPr/>
          </p:nvSpPr>
          <p:spPr bwMode="auto">
            <a:xfrm>
              <a:off x="1746" y="1284"/>
              <a:ext cx="363" cy="141"/>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SG5 C9</a:t>
              </a:r>
              <a:endParaRPr lang="en-US" altLang="ja-JP" sz="800" dirty="0">
                <a:latin typeface="Arial" charset="0"/>
              </a:endParaRPr>
            </a:p>
          </p:txBody>
        </p:sp>
      </p:grpSp>
      <p:sp>
        <p:nvSpPr>
          <p:cNvPr id="96" name="Text Box 12"/>
          <p:cNvSpPr txBox="1">
            <a:spLocks noChangeArrowheads="1"/>
          </p:cNvSpPr>
          <p:nvPr/>
        </p:nvSpPr>
        <p:spPr bwMode="auto">
          <a:xfrm>
            <a:off x="5796061" y="4005064"/>
            <a:ext cx="576262" cy="407987"/>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DTM</a:t>
            </a:r>
            <a:endParaRPr lang="en-US" altLang="ja-JP" sz="800" dirty="0">
              <a:latin typeface="Arial" charset="0"/>
            </a:endParaRPr>
          </a:p>
          <a:p>
            <a:pPr algn="ctr">
              <a:spcBef>
                <a:spcPct val="50000"/>
              </a:spcBef>
            </a:pPr>
            <a:r>
              <a:rPr lang="en-US" altLang="ja-JP" sz="800" dirty="0" smtClean="0">
                <a:latin typeface="Arial" charset="0"/>
              </a:rPr>
              <a:t>C      9</a:t>
            </a:r>
            <a:endParaRPr lang="en-US" altLang="ja-JP" sz="800" dirty="0">
              <a:latin typeface="Arial" charset="0"/>
            </a:endParaRPr>
          </a:p>
        </p:txBody>
      </p:sp>
      <p:sp>
        <p:nvSpPr>
          <p:cNvPr id="97" name="Line 33"/>
          <p:cNvSpPr>
            <a:spLocks noChangeShapeType="1"/>
          </p:cNvSpPr>
          <p:nvPr/>
        </p:nvSpPr>
        <p:spPr bwMode="auto">
          <a:xfrm>
            <a:off x="6019407" y="2852738"/>
            <a:ext cx="0" cy="215900"/>
          </a:xfrm>
          <a:prstGeom prst="line">
            <a:avLst/>
          </a:prstGeom>
          <a:noFill/>
          <a:ln w="9525">
            <a:solidFill>
              <a:schemeClr val="tx1"/>
            </a:solidFill>
            <a:round/>
            <a:headEnd/>
            <a:tailEnd/>
          </a:ln>
        </p:spPr>
        <p:txBody>
          <a:bodyPr/>
          <a:lstStyle/>
          <a:p>
            <a:endParaRPr lang="en-US"/>
          </a:p>
        </p:txBody>
      </p:sp>
      <p:sp>
        <p:nvSpPr>
          <p:cNvPr id="98" name="Line 52"/>
          <p:cNvSpPr>
            <a:spLocks noChangeShapeType="1"/>
          </p:cNvSpPr>
          <p:nvPr/>
        </p:nvSpPr>
        <p:spPr bwMode="auto">
          <a:xfrm>
            <a:off x="2450604" y="1196975"/>
            <a:ext cx="0" cy="863600"/>
          </a:xfrm>
          <a:prstGeom prst="line">
            <a:avLst/>
          </a:prstGeom>
          <a:noFill/>
          <a:ln w="9525">
            <a:solidFill>
              <a:schemeClr val="tx1"/>
            </a:solidFill>
            <a:round/>
            <a:headEnd/>
            <a:tailEnd/>
          </a:ln>
        </p:spPr>
        <p:txBody>
          <a:bodyPr/>
          <a:lstStyle/>
          <a:p>
            <a:endParaRPr lang="en-US"/>
          </a:p>
        </p:txBody>
      </p:sp>
      <p:grpSp>
        <p:nvGrpSpPr>
          <p:cNvPr id="13" name="Group 29"/>
          <p:cNvGrpSpPr>
            <a:grpSpLocks/>
          </p:cNvGrpSpPr>
          <p:nvPr/>
        </p:nvGrpSpPr>
        <p:grpSpPr bwMode="auto">
          <a:xfrm>
            <a:off x="2162473" y="2038350"/>
            <a:ext cx="576262" cy="646113"/>
            <a:chOff x="1746" y="1284"/>
            <a:chExt cx="363" cy="407"/>
          </a:xfrm>
        </p:grpSpPr>
        <p:sp>
          <p:nvSpPr>
            <p:cNvPr id="100" name="Text Box 30"/>
            <p:cNvSpPr txBox="1">
              <a:spLocks noChangeArrowheads="1"/>
            </p:cNvSpPr>
            <p:nvPr/>
          </p:nvSpPr>
          <p:spPr bwMode="auto">
            <a:xfrm>
              <a:off x="1746" y="1434"/>
              <a:ext cx="363" cy="257"/>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RFF</a:t>
              </a:r>
              <a:endParaRPr lang="en-US" altLang="ja-JP" sz="800" dirty="0">
                <a:latin typeface="Arial" charset="0"/>
              </a:endParaRPr>
            </a:p>
            <a:p>
              <a:pPr algn="ctr">
                <a:spcBef>
                  <a:spcPct val="50000"/>
                </a:spcBef>
              </a:pPr>
              <a:r>
                <a:rPr lang="en-US" altLang="ja-JP" sz="800" dirty="0">
                  <a:latin typeface="Arial" charset="0"/>
                </a:rPr>
                <a:t>M        1</a:t>
              </a:r>
            </a:p>
          </p:txBody>
        </p:sp>
        <p:sp>
          <p:nvSpPr>
            <p:cNvPr id="101" name="Text Box 31"/>
            <p:cNvSpPr txBox="1">
              <a:spLocks noChangeArrowheads="1"/>
            </p:cNvSpPr>
            <p:nvPr/>
          </p:nvSpPr>
          <p:spPr bwMode="auto">
            <a:xfrm>
              <a:off x="1746" y="1284"/>
              <a:ext cx="363" cy="136"/>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SG1 C9</a:t>
              </a:r>
              <a:endParaRPr lang="en-US" altLang="ja-JP" sz="800" dirty="0">
                <a:latin typeface="Arial" charset="0"/>
              </a:endParaRPr>
            </a:p>
          </p:txBody>
        </p:sp>
      </p:grpSp>
      <p:sp>
        <p:nvSpPr>
          <p:cNvPr id="105" name="Line 26"/>
          <p:cNvSpPr>
            <a:spLocks noChangeShapeType="1"/>
          </p:cNvSpPr>
          <p:nvPr/>
        </p:nvSpPr>
        <p:spPr bwMode="auto">
          <a:xfrm>
            <a:off x="2465346" y="2684463"/>
            <a:ext cx="0" cy="384175"/>
          </a:xfrm>
          <a:prstGeom prst="line">
            <a:avLst/>
          </a:prstGeom>
          <a:noFill/>
          <a:ln w="9525">
            <a:solidFill>
              <a:schemeClr val="tx1"/>
            </a:solidFill>
            <a:round/>
            <a:headEnd/>
            <a:tailEnd/>
          </a:ln>
        </p:spPr>
        <p:txBody>
          <a:bodyPr/>
          <a:lstStyle/>
          <a:p>
            <a:endParaRPr lang="en-US"/>
          </a:p>
        </p:txBody>
      </p:sp>
      <p:sp>
        <p:nvSpPr>
          <p:cNvPr id="106" name="Text Box 9"/>
          <p:cNvSpPr txBox="1">
            <a:spLocks noChangeArrowheads="1"/>
          </p:cNvSpPr>
          <p:nvPr/>
        </p:nvSpPr>
        <p:spPr bwMode="auto">
          <a:xfrm>
            <a:off x="1763688" y="1412776"/>
            <a:ext cx="504056" cy="407988"/>
          </a:xfrm>
          <a:prstGeom prst="rect">
            <a:avLst/>
          </a:prstGeom>
          <a:noFill/>
          <a:ln w="9525">
            <a:solidFill>
              <a:schemeClr val="tx1"/>
            </a:solidFill>
            <a:miter lim="800000"/>
            <a:headEnd/>
            <a:tailEnd/>
          </a:ln>
        </p:spPr>
        <p:txBody>
          <a:bodyPr wrap="square">
            <a:spAutoFit/>
          </a:bodyPr>
          <a:lstStyle/>
          <a:p>
            <a:pPr algn="ctr">
              <a:spcBef>
                <a:spcPct val="50000"/>
              </a:spcBef>
            </a:pPr>
            <a:r>
              <a:rPr lang="en-US" altLang="ja-JP" sz="800" dirty="0">
                <a:latin typeface="Arial" charset="0"/>
              </a:rPr>
              <a:t>DTM</a:t>
            </a:r>
          </a:p>
          <a:p>
            <a:pPr algn="ctr">
              <a:spcBef>
                <a:spcPct val="50000"/>
              </a:spcBef>
            </a:pPr>
            <a:r>
              <a:rPr lang="en-US" altLang="ja-JP" sz="800" dirty="0">
                <a:latin typeface="Arial" charset="0"/>
              </a:rPr>
              <a:t>C    1</a:t>
            </a:r>
          </a:p>
        </p:txBody>
      </p:sp>
      <p:grpSp>
        <p:nvGrpSpPr>
          <p:cNvPr id="14" name="Group 29"/>
          <p:cNvGrpSpPr>
            <a:grpSpLocks/>
          </p:cNvGrpSpPr>
          <p:nvPr/>
        </p:nvGrpSpPr>
        <p:grpSpPr bwMode="auto">
          <a:xfrm>
            <a:off x="7249437" y="3070226"/>
            <a:ext cx="576262" cy="646113"/>
            <a:chOff x="1746" y="1284"/>
            <a:chExt cx="363" cy="407"/>
          </a:xfrm>
        </p:grpSpPr>
        <p:sp>
          <p:nvSpPr>
            <p:cNvPr id="76" name="Text Box 30"/>
            <p:cNvSpPr txBox="1">
              <a:spLocks noChangeArrowheads="1"/>
            </p:cNvSpPr>
            <p:nvPr/>
          </p:nvSpPr>
          <p:spPr bwMode="auto">
            <a:xfrm>
              <a:off x="1746" y="1434"/>
              <a:ext cx="363" cy="257"/>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DOC</a:t>
              </a:r>
              <a:endParaRPr lang="en-US" altLang="ja-JP" sz="800" dirty="0">
                <a:latin typeface="Arial" charset="0"/>
              </a:endParaRPr>
            </a:p>
            <a:p>
              <a:pPr algn="ctr">
                <a:spcBef>
                  <a:spcPct val="50000"/>
                </a:spcBef>
              </a:pPr>
              <a:r>
                <a:rPr lang="en-US" altLang="ja-JP" sz="800" dirty="0">
                  <a:latin typeface="Arial" charset="0"/>
                </a:rPr>
                <a:t>M        1</a:t>
              </a:r>
            </a:p>
          </p:txBody>
        </p:sp>
        <p:sp>
          <p:nvSpPr>
            <p:cNvPr id="77" name="Text Box 31"/>
            <p:cNvSpPr txBox="1">
              <a:spLocks noChangeArrowheads="1"/>
            </p:cNvSpPr>
            <p:nvPr/>
          </p:nvSpPr>
          <p:spPr bwMode="auto">
            <a:xfrm>
              <a:off x="1746" y="1284"/>
              <a:ext cx="363" cy="141"/>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SG7 C9</a:t>
              </a:r>
              <a:endParaRPr lang="en-US" altLang="ja-JP" sz="800" dirty="0">
                <a:latin typeface="Arial" charset="0"/>
              </a:endParaRPr>
            </a:p>
          </p:txBody>
        </p:sp>
      </p:grpSp>
      <p:sp>
        <p:nvSpPr>
          <p:cNvPr id="91" name="Text Box 12"/>
          <p:cNvSpPr txBox="1">
            <a:spLocks noChangeArrowheads="1"/>
          </p:cNvSpPr>
          <p:nvPr/>
        </p:nvSpPr>
        <p:spPr bwMode="auto">
          <a:xfrm>
            <a:off x="7249437" y="4005064"/>
            <a:ext cx="576262" cy="407987"/>
          </a:xfrm>
          <a:prstGeom prst="rect">
            <a:avLst/>
          </a:prstGeom>
          <a:noFill/>
          <a:ln w="9525">
            <a:solidFill>
              <a:schemeClr val="tx1"/>
            </a:solidFill>
            <a:miter lim="800000"/>
            <a:headEnd/>
            <a:tailEnd/>
          </a:ln>
        </p:spPr>
        <p:txBody>
          <a:bodyPr wrap="square">
            <a:spAutoFit/>
          </a:bodyPr>
          <a:lstStyle>
            <a:defPPr>
              <a:defRPr lang="en-US"/>
            </a:defPPr>
            <a:lvl1pPr algn="ctr">
              <a:spcBef>
                <a:spcPct val="50000"/>
              </a:spcBef>
              <a:defRPr sz="800">
                <a:latin typeface="Arial" charset="0"/>
              </a:defRPr>
            </a:lvl1pPr>
          </a:lstStyle>
          <a:p>
            <a:r>
              <a:rPr lang="en-US" altLang="ja-JP" dirty="0" smtClean="0"/>
              <a:t>DTM</a:t>
            </a:r>
            <a:endParaRPr lang="en-US" altLang="ja-JP" dirty="0"/>
          </a:p>
          <a:p>
            <a:r>
              <a:rPr lang="en-US" altLang="ja-JP" dirty="0"/>
              <a:t>C        </a:t>
            </a:r>
            <a:r>
              <a:rPr lang="en-US" altLang="ja-JP" dirty="0" smtClean="0"/>
              <a:t>9</a:t>
            </a:r>
            <a:endParaRPr lang="en-US" altLang="ja-JP" dirty="0"/>
          </a:p>
        </p:txBody>
      </p:sp>
      <p:sp>
        <p:nvSpPr>
          <p:cNvPr id="102" name="Line 34"/>
          <p:cNvSpPr>
            <a:spLocks noChangeShapeType="1"/>
          </p:cNvSpPr>
          <p:nvPr/>
        </p:nvSpPr>
        <p:spPr bwMode="auto">
          <a:xfrm>
            <a:off x="7536774" y="3872038"/>
            <a:ext cx="756395" cy="0"/>
          </a:xfrm>
          <a:prstGeom prst="line">
            <a:avLst/>
          </a:prstGeom>
          <a:noFill/>
          <a:ln w="9525">
            <a:solidFill>
              <a:schemeClr val="tx1"/>
            </a:solidFill>
            <a:round/>
            <a:headEnd/>
            <a:tailEnd/>
          </a:ln>
        </p:spPr>
        <p:txBody>
          <a:bodyPr/>
          <a:lstStyle/>
          <a:p>
            <a:endParaRPr lang="en-US"/>
          </a:p>
        </p:txBody>
      </p:sp>
      <p:grpSp>
        <p:nvGrpSpPr>
          <p:cNvPr id="15" name="Group 29"/>
          <p:cNvGrpSpPr>
            <a:grpSpLocks/>
          </p:cNvGrpSpPr>
          <p:nvPr/>
        </p:nvGrpSpPr>
        <p:grpSpPr bwMode="auto">
          <a:xfrm>
            <a:off x="8005137" y="4077072"/>
            <a:ext cx="576262" cy="646113"/>
            <a:chOff x="1746" y="1284"/>
            <a:chExt cx="363" cy="407"/>
          </a:xfrm>
        </p:grpSpPr>
        <p:sp>
          <p:nvSpPr>
            <p:cNvPr id="104" name="Text Box 30"/>
            <p:cNvSpPr txBox="1">
              <a:spLocks noChangeArrowheads="1"/>
            </p:cNvSpPr>
            <p:nvPr/>
          </p:nvSpPr>
          <p:spPr bwMode="auto">
            <a:xfrm>
              <a:off x="1746" y="1434"/>
              <a:ext cx="363" cy="257"/>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NAD</a:t>
              </a:r>
              <a:endParaRPr lang="en-US" altLang="ja-JP" sz="800" dirty="0">
                <a:latin typeface="Arial" charset="0"/>
              </a:endParaRPr>
            </a:p>
            <a:p>
              <a:pPr algn="ctr">
                <a:spcBef>
                  <a:spcPct val="50000"/>
                </a:spcBef>
              </a:pPr>
              <a:r>
                <a:rPr lang="en-US" altLang="ja-JP" sz="800" dirty="0">
                  <a:latin typeface="Arial" charset="0"/>
                </a:rPr>
                <a:t>M        1</a:t>
              </a:r>
            </a:p>
          </p:txBody>
        </p:sp>
        <p:sp>
          <p:nvSpPr>
            <p:cNvPr id="107" name="Text Box 31"/>
            <p:cNvSpPr txBox="1">
              <a:spLocks noChangeArrowheads="1"/>
            </p:cNvSpPr>
            <p:nvPr/>
          </p:nvSpPr>
          <p:spPr bwMode="auto">
            <a:xfrm>
              <a:off x="1746" y="1284"/>
              <a:ext cx="363" cy="136"/>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SG8 C9</a:t>
              </a:r>
              <a:endParaRPr lang="en-US" altLang="ja-JP" sz="800" dirty="0">
                <a:latin typeface="Arial" charset="0"/>
              </a:endParaRPr>
            </a:p>
          </p:txBody>
        </p:sp>
      </p:grpSp>
      <p:grpSp>
        <p:nvGrpSpPr>
          <p:cNvPr id="16" name="Group 107"/>
          <p:cNvGrpSpPr/>
          <p:nvPr/>
        </p:nvGrpSpPr>
        <p:grpSpPr>
          <a:xfrm>
            <a:off x="7995121" y="5108947"/>
            <a:ext cx="609327" cy="646113"/>
            <a:chOff x="1897688" y="5108947"/>
            <a:chExt cx="609327" cy="646113"/>
          </a:xfrm>
        </p:grpSpPr>
        <p:sp>
          <p:nvSpPr>
            <p:cNvPr id="109" name="Text Box 30"/>
            <p:cNvSpPr txBox="1">
              <a:spLocks noChangeArrowheads="1"/>
            </p:cNvSpPr>
            <p:nvPr/>
          </p:nvSpPr>
          <p:spPr bwMode="auto">
            <a:xfrm>
              <a:off x="1907704" y="5347072"/>
              <a:ext cx="576262" cy="407988"/>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dirty="0" smtClean="0">
                  <a:latin typeface="Arial" charset="0"/>
                </a:rPr>
                <a:t>CTA</a:t>
              </a:r>
              <a:endParaRPr lang="en-US" altLang="ja-JP" sz="800" dirty="0">
                <a:latin typeface="Arial" charset="0"/>
              </a:endParaRPr>
            </a:p>
            <a:p>
              <a:pPr algn="ctr">
                <a:spcBef>
                  <a:spcPct val="50000"/>
                </a:spcBef>
              </a:pPr>
              <a:r>
                <a:rPr lang="en-US" altLang="ja-JP" sz="800" dirty="0">
                  <a:latin typeface="Arial" charset="0"/>
                </a:rPr>
                <a:t>M       </a:t>
              </a:r>
              <a:r>
                <a:rPr lang="en-US" altLang="ja-JP" sz="800" dirty="0" smtClean="0">
                  <a:latin typeface="Arial" charset="0"/>
                </a:rPr>
                <a:t>1</a:t>
              </a:r>
              <a:endParaRPr lang="en-US" altLang="ja-JP" sz="800" dirty="0">
                <a:latin typeface="Arial" charset="0"/>
              </a:endParaRPr>
            </a:p>
          </p:txBody>
        </p:sp>
        <p:sp>
          <p:nvSpPr>
            <p:cNvPr id="110" name="Text Box 31"/>
            <p:cNvSpPr txBox="1">
              <a:spLocks noChangeArrowheads="1"/>
            </p:cNvSpPr>
            <p:nvPr/>
          </p:nvSpPr>
          <p:spPr bwMode="auto">
            <a:xfrm>
              <a:off x="1897688" y="5108947"/>
              <a:ext cx="609327" cy="215900"/>
            </a:xfrm>
            <a:prstGeom prst="rect">
              <a:avLst/>
            </a:prstGeom>
            <a:solidFill>
              <a:srgbClr val="FFFF00"/>
            </a:solidFill>
            <a:ln w="9525">
              <a:solidFill>
                <a:schemeClr val="tx1"/>
              </a:solidFill>
              <a:miter lim="800000"/>
              <a:headEnd/>
              <a:tailEnd/>
            </a:ln>
          </p:spPr>
          <p:txBody>
            <a:bodyPr wrap="square">
              <a:spAutoFit/>
            </a:bodyPr>
            <a:lstStyle/>
            <a:p>
              <a:pPr algn="ctr">
                <a:spcBef>
                  <a:spcPct val="50000"/>
                </a:spcBef>
              </a:pPr>
              <a:r>
                <a:rPr lang="en-US" altLang="ja-JP" sz="800" dirty="0" smtClean="0">
                  <a:latin typeface="Arial" charset="0"/>
                </a:rPr>
                <a:t>SG9 C9</a:t>
              </a:r>
              <a:endParaRPr lang="en-US" altLang="ja-JP" sz="800" dirty="0">
                <a:latin typeface="Arial" charset="0"/>
              </a:endParaRPr>
            </a:p>
          </p:txBody>
        </p:sp>
      </p:grpSp>
      <p:sp>
        <p:nvSpPr>
          <p:cNvPr id="111" name="Text Box 9"/>
          <p:cNvSpPr txBox="1">
            <a:spLocks noChangeArrowheads="1"/>
          </p:cNvSpPr>
          <p:nvPr/>
        </p:nvSpPr>
        <p:spPr bwMode="auto">
          <a:xfrm>
            <a:off x="8005138" y="6055891"/>
            <a:ext cx="576262" cy="407988"/>
          </a:xfrm>
          <a:prstGeom prst="rect">
            <a:avLst/>
          </a:prstGeom>
          <a:noFill/>
          <a:ln w="9525">
            <a:solidFill>
              <a:schemeClr val="tx1"/>
            </a:solidFill>
            <a:miter lim="800000"/>
            <a:headEnd/>
            <a:tailEnd/>
          </a:ln>
        </p:spPr>
        <p:txBody>
          <a:bodyPr wrap="square">
            <a:spAutoFit/>
          </a:bodyPr>
          <a:lstStyle/>
          <a:p>
            <a:pPr algn="ctr">
              <a:spcBef>
                <a:spcPct val="50000"/>
              </a:spcBef>
            </a:pPr>
            <a:r>
              <a:rPr lang="en-US" altLang="ja-JP" sz="800" dirty="0" smtClean="0">
                <a:latin typeface="Arial" charset="0"/>
              </a:rPr>
              <a:t>COM</a:t>
            </a:r>
            <a:endParaRPr lang="en-US" altLang="ja-JP" sz="800" dirty="0">
              <a:latin typeface="Arial" charset="0"/>
            </a:endParaRPr>
          </a:p>
          <a:p>
            <a:pPr algn="ctr">
              <a:spcBef>
                <a:spcPct val="50000"/>
              </a:spcBef>
            </a:pPr>
            <a:r>
              <a:rPr lang="en-US" altLang="ja-JP" sz="800" dirty="0">
                <a:latin typeface="Arial" charset="0"/>
              </a:rPr>
              <a:t>C    </a:t>
            </a:r>
            <a:r>
              <a:rPr lang="en-US" altLang="ja-JP" sz="800" dirty="0" smtClean="0">
                <a:latin typeface="Arial" charset="0"/>
              </a:rPr>
              <a:t>9</a:t>
            </a:r>
            <a:endParaRPr lang="en-US" altLang="ja-JP" sz="800" dirty="0">
              <a:latin typeface="Arial" charset="0"/>
            </a:endParaRPr>
          </a:p>
        </p:txBody>
      </p:sp>
      <p:sp>
        <p:nvSpPr>
          <p:cNvPr id="112" name="Line 26"/>
          <p:cNvSpPr>
            <a:spLocks noChangeShapeType="1"/>
          </p:cNvSpPr>
          <p:nvPr/>
        </p:nvSpPr>
        <p:spPr bwMode="auto">
          <a:xfrm>
            <a:off x="8308010" y="5755060"/>
            <a:ext cx="0" cy="300831"/>
          </a:xfrm>
          <a:prstGeom prst="line">
            <a:avLst/>
          </a:prstGeom>
          <a:noFill/>
          <a:ln w="9525">
            <a:solidFill>
              <a:schemeClr val="tx1"/>
            </a:solidFill>
            <a:round/>
            <a:headEnd/>
            <a:tailEnd/>
          </a:ln>
        </p:spPr>
        <p:txBody>
          <a:bodyPr/>
          <a:lstStyle/>
          <a:p>
            <a:endParaRPr lang="en-US"/>
          </a:p>
        </p:txBody>
      </p:sp>
      <p:sp>
        <p:nvSpPr>
          <p:cNvPr id="113" name="Line 26"/>
          <p:cNvSpPr>
            <a:spLocks noChangeShapeType="1"/>
          </p:cNvSpPr>
          <p:nvPr/>
        </p:nvSpPr>
        <p:spPr bwMode="auto">
          <a:xfrm>
            <a:off x="8308010" y="4723185"/>
            <a:ext cx="0" cy="384175"/>
          </a:xfrm>
          <a:prstGeom prst="line">
            <a:avLst/>
          </a:prstGeom>
          <a:noFill/>
          <a:ln w="9525">
            <a:solidFill>
              <a:schemeClr val="tx1"/>
            </a:solidFill>
            <a:round/>
            <a:headEnd/>
            <a:tailEnd/>
          </a:ln>
        </p:spPr>
        <p:txBody>
          <a:bodyPr/>
          <a:lstStyle/>
          <a:p>
            <a:endParaRPr lang="en-US"/>
          </a:p>
        </p:txBody>
      </p:sp>
      <p:sp>
        <p:nvSpPr>
          <p:cNvPr id="114" name="Line 32"/>
          <p:cNvSpPr>
            <a:spLocks noChangeShapeType="1"/>
          </p:cNvSpPr>
          <p:nvPr/>
        </p:nvSpPr>
        <p:spPr bwMode="auto">
          <a:xfrm>
            <a:off x="8293268" y="3872038"/>
            <a:ext cx="0" cy="215900"/>
          </a:xfrm>
          <a:prstGeom prst="line">
            <a:avLst/>
          </a:prstGeom>
          <a:noFill/>
          <a:ln w="9525">
            <a:solidFill>
              <a:schemeClr val="tx1"/>
            </a:solidFill>
            <a:round/>
            <a:headEnd/>
            <a:tailEnd/>
          </a:ln>
        </p:spPr>
        <p:txBody>
          <a:bodyPr/>
          <a:lstStyle/>
          <a:p>
            <a:endParaRPr lang="en-US"/>
          </a:p>
        </p:txBody>
      </p:sp>
      <p:sp>
        <p:nvSpPr>
          <p:cNvPr id="115" name="Text Box 23"/>
          <p:cNvSpPr txBox="1">
            <a:spLocks noChangeArrowheads="1"/>
          </p:cNvSpPr>
          <p:nvPr/>
        </p:nvSpPr>
        <p:spPr bwMode="auto">
          <a:xfrm>
            <a:off x="8244408" y="1436836"/>
            <a:ext cx="504825" cy="407988"/>
          </a:xfrm>
          <a:prstGeom prst="rect">
            <a:avLst/>
          </a:prstGeom>
          <a:noFill/>
          <a:ln w="9525">
            <a:solidFill>
              <a:schemeClr val="tx1"/>
            </a:solidFill>
            <a:miter lim="800000"/>
            <a:headEnd/>
            <a:tailEnd/>
          </a:ln>
        </p:spPr>
        <p:txBody>
          <a:bodyPr>
            <a:spAutoFit/>
          </a:bodyPr>
          <a:lstStyle/>
          <a:p>
            <a:pPr algn="ctr">
              <a:spcBef>
                <a:spcPct val="50000"/>
              </a:spcBef>
            </a:pPr>
            <a:r>
              <a:rPr lang="en-US" altLang="ja-JP" sz="800">
                <a:latin typeface="Arial" charset="0"/>
              </a:rPr>
              <a:t>UNT</a:t>
            </a:r>
          </a:p>
          <a:p>
            <a:pPr algn="ctr">
              <a:spcBef>
                <a:spcPct val="50000"/>
              </a:spcBef>
            </a:pPr>
            <a:r>
              <a:rPr lang="en-US" altLang="ja-JP" sz="800">
                <a:latin typeface="Arial" charset="0"/>
              </a:rPr>
              <a:t>M    1</a:t>
            </a:r>
          </a:p>
        </p:txBody>
      </p:sp>
      <p:sp>
        <p:nvSpPr>
          <p:cNvPr id="116" name="Line 28"/>
          <p:cNvSpPr>
            <a:spLocks noChangeShapeType="1"/>
          </p:cNvSpPr>
          <p:nvPr/>
        </p:nvSpPr>
        <p:spPr bwMode="auto">
          <a:xfrm>
            <a:off x="8523039" y="1196975"/>
            <a:ext cx="0" cy="215900"/>
          </a:xfrm>
          <a:prstGeom prst="line">
            <a:avLst/>
          </a:prstGeom>
          <a:noFill/>
          <a:ln w="9525">
            <a:solidFill>
              <a:schemeClr val="tx1"/>
            </a:solidFill>
            <a:round/>
            <a:headEnd/>
            <a:tailEnd/>
          </a:ln>
        </p:spPr>
        <p:txBody>
          <a:bodyPr/>
          <a:lstStyle/>
          <a:p>
            <a:endParaRPr lang="en-US"/>
          </a:p>
        </p:txBody>
      </p:sp>
      <p:sp>
        <p:nvSpPr>
          <p:cNvPr id="117" name="Line 33"/>
          <p:cNvSpPr>
            <a:spLocks noChangeShapeType="1"/>
          </p:cNvSpPr>
          <p:nvPr/>
        </p:nvSpPr>
        <p:spPr bwMode="auto">
          <a:xfrm>
            <a:off x="7524328" y="2852738"/>
            <a:ext cx="0" cy="215900"/>
          </a:xfrm>
          <a:prstGeom prst="line">
            <a:avLst/>
          </a:prstGeom>
          <a:noFill/>
          <a:ln w="9525">
            <a:solidFill>
              <a:schemeClr val="tx1"/>
            </a:solidFill>
            <a:round/>
            <a:headEnd/>
            <a:tailEnd/>
          </a:ln>
        </p:spPr>
        <p:txBody>
          <a:bodyPr/>
          <a:lstStyle/>
          <a:p>
            <a:endParaRPr lang="en-US"/>
          </a:p>
        </p:txBody>
      </p:sp>
      <p:sp>
        <p:nvSpPr>
          <p:cNvPr id="118" name="Line 5"/>
          <p:cNvSpPr>
            <a:spLocks noChangeShapeType="1"/>
          </p:cNvSpPr>
          <p:nvPr/>
        </p:nvSpPr>
        <p:spPr bwMode="auto">
          <a:xfrm>
            <a:off x="7524328" y="3723823"/>
            <a:ext cx="0" cy="281241"/>
          </a:xfrm>
          <a:prstGeom prst="line">
            <a:avLst/>
          </a:prstGeom>
          <a:noFill/>
          <a:ln w="9525">
            <a:solidFill>
              <a:schemeClr val="tx1"/>
            </a:solidFill>
            <a:round/>
            <a:headEnd/>
            <a:tailEnd/>
          </a:ln>
        </p:spPr>
        <p:txBody>
          <a:bodyPr/>
          <a:lstStyle/>
          <a:p>
            <a:endParaRPr lang="en-US"/>
          </a:p>
        </p:txBody>
      </p:sp>
      <p:sp>
        <p:nvSpPr>
          <p:cNvPr id="119" name="Text Box 62"/>
          <p:cNvSpPr txBox="1">
            <a:spLocks noChangeArrowheads="1"/>
          </p:cNvSpPr>
          <p:nvPr/>
        </p:nvSpPr>
        <p:spPr bwMode="auto">
          <a:xfrm>
            <a:off x="34925" y="6137647"/>
            <a:ext cx="288925" cy="244475"/>
          </a:xfrm>
          <a:prstGeom prst="rect">
            <a:avLst/>
          </a:prstGeom>
          <a:noFill/>
          <a:ln w="9525">
            <a:noFill/>
            <a:miter lim="800000"/>
            <a:headEnd/>
            <a:tailEnd/>
          </a:ln>
        </p:spPr>
        <p:txBody>
          <a:bodyPr>
            <a:spAutoFit/>
          </a:bodyPr>
          <a:lstStyle/>
          <a:p>
            <a:pPr>
              <a:spcBef>
                <a:spcPct val="50000"/>
              </a:spcBef>
            </a:pPr>
            <a:r>
              <a:rPr lang="en-US" altLang="ja-JP" sz="1000" dirty="0" smtClean="0"/>
              <a:t>5</a:t>
            </a:r>
            <a:endParaRPr lang="en-US" altLang="ja-JP" sz="1000" dirty="0"/>
          </a:p>
        </p:txBody>
      </p:sp>
      <p:sp>
        <p:nvSpPr>
          <p:cNvPr id="86" name="Title 1"/>
          <p:cNvSpPr txBox="1">
            <a:spLocks/>
          </p:cNvSpPr>
          <p:nvPr/>
        </p:nvSpPr>
        <p:spPr>
          <a:xfrm>
            <a:off x="0" y="0"/>
            <a:ext cx="4355976" cy="692695"/>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lt1"/>
                </a:solidFill>
                <a:effectLst/>
                <a:uLnTx/>
                <a:uFillTx/>
                <a:latin typeface="+mn-lt"/>
                <a:ea typeface="+mn-ea"/>
                <a:cs typeface="+mn-cs"/>
              </a:rPr>
              <a:t>new Edifact Message</a:t>
            </a:r>
            <a:br>
              <a:rPr kumimoji="0" lang="en-US" sz="2400" b="0" i="0" u="none" strike="noStrike" kern="1200" cap="none" spc="0" normalizeH="0" baseline="0" noProof="0" dirty="0" smtClean="0">
                <a:ln>
                  <a:noFill/>
                </a:ln>
                <a:solidFill>
                  <a:schemeClr val="lt1"/>
                </a:solidFill>
                <a:effectLst/>
                <a:uLnTx/>
                <a:uFillTx/>
                <a:latin typeface="+mn-lt"/>
                <a:ea typeface="+mn-ea"/>
                <a:cs typeface="+mn-cs"/>
              </a:rPr>
            </a:br>
            <a:r>
              <a:rPr kumimoji="0" lang="en-US" sz="2400" b="1" i="0" u="none" strike="noStrike" kern="1200" cap="none" spc="0" normalizeH="0" baseline="0" noProof="0" dirty="0" smtClean="0">
                <a:ln>
                  <a:noFill/>
                </a:ln>
                <a:solidFill>
                  <a:schemeClr val="lt1"/>
                </a:solidFill>
                <a:effectLst/>
                <a:uLnTx/>
                <a:uFillTx/>
                <a:latin typeface="+mn-lt"/>
                <a:ea typeface="+mn-ea"/>
                <a:cs typeface="+mn-cs"/>
              </a:rPr>
              <a:t>VERMAS – Verification of Mass</a:t>
            </a:r>
            <a:endParaRPr kumimoji="0" lang="en-US" sz="2400" b="1"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10"/>
          <p:cNvSpPr txBox="1">
            <a:spLocks noChangeArrowheads="1"/>
          </p:cNvSpPr>
          <p:nvPr/>
        </p:nvSpPr>
        <p:spPr bwMode="auto">
          <a:xfrm>
            <a:off x="34925" y="1557338"/>
            <a:ext cx="288925" cy="244475"/>
          </a:xfrm>
          <a:prstGeom prst="rect">
            <a:avLst/>
          </a:prstGeom>
          <a:noFill/>
          <a:ln w="9525">
            <a:noFill/>
            <a:miter lim="800000"/>
            <a:headEnd/>
            <a:tailEnd/>
          </a:ln>
        </p:spPr>
        <p:txBody>
          <a:bodyPr>
            <a:spAutoFit/>
          </a:bodyPr>
          <a:lstStyle/>
          <a:p>
            <a:pPr>
              <a:spcBef>
                <a:spcPct val="50000"/>
              </a:spcBef>
            </a:pPr>
            <a:r>
              <a:rPr lang="en-US" altLang="ja-JP" sz="1000"/>
              <a:t>0</a:t>
            </a:r>
          </a:p>
        </p:txBody>
      </p:sp>
      <p:sp>
        <p:nvSpPr>
          <p:cNvPr id="12" name="Text Box 11"/>
          <p:cNvSpPr txBox="1">
            <a:spLocks noChangeArrowheads="1"/>
          </p:cNvSpPr>
          <p:nvPr/>
        </p:nvSpPr>
        <p:spPr bwMode="auto">
          <a:xfrm>
            <a:off x="34925" y="2205038"/>
            <a:ext cx="288925" cy="244475"/>
          </a:xfrm>
          <a:prstGeom prst="rect">
            <a:avLst/>
          </a:prstGeom>
          <a:noFill/>
          <a:ln w="9525">
            <a:noFill/>
            <a:miter lim="800000"/>
            <a:headEnd/>
            <a:tailEnd/>
          </a:ln>
        </p:spPr>
        <p:txBody>
          <a:bodyPr>
            <a:spAutoFit/>
          </a:bodyPr>
          <a:lstStyle/>
          <a:p>
            <a:pPr>
              <a:spcBef>
                <a:spcPct val="50000"/>
              </a:spcBef>
            </a:pPr>
            <a:r>
              <a:rPr lang="en-US" altLang="ja-JP" sz="1000"/>
              <a:t>1</a:t>
            </a:r>
          </a:p>
        </p:txBody>
      </p:sp>
      <p:sp>
        <p:nvSpPr>
          <p:cNvPr id="28" name="Text Box 39"/>
          <p:cNvSpPr txBox="1">
            <a:spLocks noChangeArrowheads="1"/>
          </p:cNvSpPr>
          <p:nvPr/>
        </p:nvSpPr>
        <p:spPr bwMode="auto">
          <a:xfrm>
            <a:off x="34925" y="3184525"/>
            <a:ext cx="288925" cy="244475"/>
          </a:xfrm>
          <a:prstGeom prst="rect">
            <a:avLst/>
          </a:prstGeom>
          <a:noFill/>
          <a:ln w="9525">
            <a:noFill/>
            <a:miter lim="800000"/>
            <a:headEnd/>
            <a:tailEnd/>
          </a:ln>
        </p:spPr>
        <p:txBody>
          <a:bodyPr>
            <a:spAutoFit/>
          </a:bodyPr>
          <a:lstStyle/>
          <a:p>
            <a:pPr>
              <a:spcBef>
                <a:spcPct val="50000"/>
              </a:spcBef>
            </a:pPr>
            <a:r>
              <a:rPr lang="en-US" altLang="ja-JP" sz="1000"/>
              <a:t>2</a:t>
            </a:r>
          </a:p>
        </p:txBody>
      </p:sp>
      <p:sp>
        <p:nvSpPr>
          <p:cNvPr id="29" name="Text Box 40"/>
          <p:cNvSpPr txBox="1">
            <a:spLocks noChangeArrowheads="1"/>
          </p:cNvSpPr>
          <p:nvPr/>
        </p:nvSpPr>
        <p:spPr bwMode="auto">
          <a:xfrm>
            <a:off x="34925" y="4120629"/>
            <a:ext cx="288925" cy="244475"/>
          </a:xfrm>
          <a:prstGeom prst="rect">
            <a:avLst/>
          </a:prstGeom>
          <a:noFill/>
          <a:ln w="9525">
            <a:noFill/>
            <a:miter lim="800000"/>
            <a:headEnd/>
            <a:tailEnd/>
          </a:ln>
        </p:spPr>
        <p:txBody>
          <a:bodyPr>
            <a:spAutoFit/>
          </a:bodyPr>
          <a:lstStyle/>
          <a:p>
            <a:pPr>
              <a:spcBef>
                <a:spcPct val="50000"/>
              </a:spcBef>
            </a:pPr>
            <a:r>
              <a:rPr lang="en-US" altLang="ja-JP" sz="1000" dirty="0"/>
              <a:t>3</a:t>
            </a:r>
          </a:p>
        </p:txBody>
      </p:sp>
      <p:sp>
        <p:nvSpPr>
          <p:cNvPr id="43" name="Text Box 62"/>
          <p:cNvSpPr txBox="1">
            <a:spLocks noChangeArrowheads="1"/>
          </p:cNvSpPr>
          <p:nvPr/>
        </p:nvSpPr>
        <p:spPr bwMode="auto">
          <a:xfrm>
            <a:off x="34925" y="5200749"/>
            <a:ext cx="288925" cy="244475"/>
          </a:xfrm>
          <a:prstGeom prst="rect">
            <a:avLst/>
          </a:prstGeom>
          <a:noFill/>
          <a:ln w="9525">
            <a:noFill/>
            <a:miter lim="800000"/>
            <a:headEnd/>
            <a:tailEnd/>
          </a:ln>
        </p:spPr>
        <p:txBody>
          <a:bodyPr>
            <a:spAutoFit/>
          </a:bodyPr>
          <a:lstStyle/>
          <a:p>
            <a:pPr>
              <a:spcBef>
                <a:spcPct val="50000"/>
              </a:spcBef>
            </a:pPr>
            <a:r>
              <a:rPr lang="en-US" altLang="ja-JP" sz="1000" dirty="0"/>
              <a:t>4</a:t>
            </a:r>
          </a:p>
        </p:txBody>
      </p:sp>
      <p:sp>
        <p:nvSpPr>
          <p:cNvPr id="100" name="Text Box 62"/>
          <p:cNvSpPr txBox="1">
            <a:spLocks noChangeArrowheads="1"/>
          </p:cNvSpPr>
          <p:nvPr/>
        </p:nvSpPr>
        <p:spPr bwMode="auto">
          <a:xfrm>
            <a:off x="34925" y="6137647"/>
            <a:ext cx="288925" cy="244475"/>
          </a:xfrm>
          <a:prstGeom prst="rect">
            <a:avLst/>
          </a:prstGeom>
          <a:noFill/>
          <a:ln w="9525">
            <a:noFill/>
            <a:miter lim="800000"/>
            <a:headEnd/>
            <a:tailEnd/>
          </a:ln>
        </p:spPr>
        <p:txBody>
          <a:bodyPr>
            <a:spAutoFit/>
          </a:bodyPr>
          <a:lstStyle/>
          <a:p>
            <a:pPr>
              <a:spcBef>
                <a:spcPct val="50000"/>
              </a:spcBef>
            </a:pPr>
            <a:r>
              <a:rPr lang="en-US" altLang="ja-JP" sz="1000" dirty="0" smtClean="0"/>
              <a:t>5</a:t>
            </a:r>
            <a:endParaRPr lang="en-US" altLang="ja-JP" sz="1000" dirty="0"/>
          </a:p>
        </p:txBody>
      </p:sp>
      <p:sp>
        <p:nvSpPr>
          <p:cNvPr id="108" name="TextBox 46"/>
          <p:cNvSpPr txBox="1">
            <a:spLocks noChangeArrowheads="1"/>
          </p:cNvSpPr>
          <p:nvPr/>
        </p:nvSpPr>
        <p:spPr bwMode="auto">
          <a:xfrm>
            <a:off x="2051720" y="3315995"/>
            <a:ext cx="4428492" cy="954107"/>
          </a:xfrm>
          <a:prstGeom prst="rect">
            <a:avLst/>
          </a:prstGeom>
          <a:solidFill>
            <a:srgbClr val="FFBDBD"/>
          </a:solidFill>
          <a:ln w="19050">
            <a:solidFill>
              <a:schemeClr val="tx1"/>
            </a:solidFill>
            <a:miter lim="800000"/>
            <a:headEnd/>
            <a:tailEnd/>
          </a:ln>
        </p:spPr>
        <p:txBody>
          <a:bodyPr wrap="square">
            <a:spAutoFit/>
          </a:bodyPr>
          <a:lstStyle/>
          <a:p>
            <a:r>
              <a:rPr lang="en-US" sz="1400" b="1" dirty="0" smtClean="0">
                <a:latin typeface="Calibri" pitchFamily="34" charset="0"/>
              </a:rPr>
              <a:t>SG7</a:t>
            </a:r>
          </a:p>
          <a:p>
            <a:r>
              <a:rPr lang="en-US" sz="1400" b="1" dirty="0" smtClean="0">
                <a:latin typeface="Calibri" pitchFamily="34" charset="0"/>
              </a:rPr>
              <a:t>DOC </a:t>
            </a:r>
            <a:r>
              <a:rPr lang="en-US" sz="1400" dirty="0" smtClean="0">
                <a:latin typeface="Calibri" pitchFamily="34" charset="0"/>
              </a:rPr>
              <a:t>– Method of verification and Certificate ID/reference</a:t>
            </a:r>
            <a:br>
              <a:rPr lang="en-US" sz="1400" dirty="0" smtClean="0">
                <a:latin typeface="Calibri" pitchFamily="34" charset="0"/>
              </a:rPr>
            </a:br>
            <a:r>
              <a:rPr lang="en-US" sz="1400" dirty="0" smtClean="0">
                <a:latin typeface="Calibri" pitchFamily="34" charset="0"/>
              </a:rPr>
              <a:t>DTM – Dates referring to the weighing document,</a:t>
            </a:r>
            <a:br>
              <a:rPr lang="en-US" sz="1400" dirty="0" smtClean="0">
                <a:latin typeface="Calibri" pitchFamily="34" charset="0"/>
              </a:rPr>
            </a:br>
            <a:r>
              <a:rPr lang="en-US" sz="1400" dirty="0" smtClean="0">
                <a:latin typeface="Calibri" pitchFamily="34" charset="0"/>
              </a:rPr>
              <a:t>              </a:t>
            </a:r>
            <a:r>
              <a:rPr lang="en-US" sz="1400" i="1" dirty="0" smtClean="0">
                <a:latin typeface="Calibri" pitchFamily="34" charset="0"/>
              </a:rPr>
              <a:t>e.g. issue date of the weighing certificate</a:t>
            </a:r>
            <a:endParaRPr lang="en-US" sz="1400" i="1" dirty="0">
              <a:latin typeface="Calibri" pitchFamily="34" charset="0"/>
            </a:endParaRPr>
          </a:p>
        </p:txBody>
      </p:sp>
      <p:sp>
        <p:nvSpPr>
          <p:cNvPr id="109" name="TextBox 46"/>
          <p:cNvSpPr txBox="1">
            <a:spLocks noChangeArrowheads="1"/>
          </p:cNvSpPr>
          <p:nvPr/>
        </p:nvSpPr>
        <p:spPr bwMode="auto">
          <a:xfrm>
            <a:off x="2051720" y="4564866"/>
            <a:ext cx="4428492" cy="1600438"/>
          </a:xfrm>
          <a:prstGeom prst="rect">
            <a:avLst/>
          </a:prstGeom>
          <a:solidFill>
            <a:srgbClr val="FFBDBD"/>
          </a:solidFill>
          <a:ln w="19050">
            <a:solidFill>
              <a:schemeClr val="tx1"/>
            </a:solidFill>
            <a:miter lim="800000"/>
            <a:headEnd/>
            <a:tailEnd/>
          </a:ln>
        </p:spPr>
        <p:txBody>
          <a:bodyPr wrap="square">
            <a:spAutoFit/>
          </a:bodyPr>
          <a:lstStyle/>
          <a:p>
            <a:r>
              <a:rPr lang="en-US" sz="1400" b="1" dirty="0" smtClean="0">
                <a:latin typeface="Calibri" pitchFamily="34" charset="0"/>
              </a:rPr>
              <a:t>SG8/SG9</a:t>
            </a:r>
          </a:p>
          <a:p>
            <a:r>
              <a:rPr lang="en-US" sz="1400" b="1" dirty="0" smtClean="0">
                <a:latin typeface="Calibri" pitchFamily="34" charset="0"/>
              </a:rPr>
              <a:t>NAD </a:t>
            </a:r>
            <a:r>
              <a:rPr lang="en-US" sz="1400" dirty="0" smtClean="0">
                <a:latin typeface="Calibri" pitchFamily="34" charset="0"/>
              </a:rPr>
              <a:t>–  Party that has verified the weight and issued the </a:t>
            </a:r>
            <a:br>
              <a:rPr lang="en-US" sz="1400" dirty="0" smtClean="0">
                <a:latin typeface="Calibri" pitchFamily="34" charset="0"/>
              </a:rPr>
            </a:br>
            <a:r>
              <a:rPr lang="en-US" sz="1400" dirty="0" smtClean="0">
                <a:latin typeface="Calibri" pitchFamily="34" charset="0"/>
              </a:rPr>
              <a:t>                 certificate.</a:t>
            </a:r>
            <a:br>
              <a:rPr lang="en-US" sz="1400" dirty="0" smtClean="0">
                <a:latin typeface="Calibri" pitchFamily="34" charset="0"/>
              </a:rPr>
            </a:br>
            <a:r>
              <a:rPr lang="en-US" sz="1400" dirty="0" smtClean="0">
                <a:latin typeface="Calibri" pitchFamily="34" charset="0"/>
              </a:rPr>
              <a:t> </a:t>
            </a:r>
            <a:r>
              <a:rPr lang="en-US" sz="1400" b="1" dirty="0" smtClean="0">
                <a:latin typeface="Calibri" pitchFamily="34" charset="0"/>
              </a:rPr>
              <a:t>CTA, COM </a:t>
            </a:r>
            <a:br>
              <a:rPr lang="en-US" sz="1400" b="1" dirty="0" smtClean="0">
                <a:latin typeface="Calibri" pitchFamily="34" charset="0"/>
              </a:rPr>
            </a:br>
            <a:r>
              <a:rPr lang="en-US" sz="1400" b="1" dirty="0" smtClean="0">
                <a:latin typeface="Calibri" pitchFamily="34" charset="0"/>
              </a:rPr>
              <a:t>                - </a:t>
            </a:r>
            <a:r>
              <a:rPr lang="en-US" sz="1400" dirty="0" smtClean="0">
                <a:latin typeface="Calibri" pitchFamily="34" charset="0"/>
              </a:rPr>
              <a:t>Name of the Responsible Person, belonging to </a:t>
            </a:r>
            <a:br>
              <a:rPr lang="en-US" sz="1400" dirty="0" smtClean="0">
                <a:latin typeface="Calibri" pitchFamily="34" charset="0"/>
              </a:rPr>
            </a:br>
            <a:r>
              <a:rPr lang="en-US" sz="1400" dirty="0" smtClean="0">
                <a:latin typeface="Calibri" pitchFamily="34" charset="0"/>
              </a:rPr>
              <a:t>                  that party.</a:t>
            </a:r>
          </a:p>
          <a:p>
            <a:r>
              <a:rPr lang="en-US" sz="1400" dirty="0" smtClean="0">
                <a:latin typeface="Calibri" pitchFamily="34" charset="0"/>
              </a:rPr>
              <a:t>               – Contact information</a:t>
            </a:r>
            <a:endParaRPr lang="en-US" sz="1400" dirty="0">
              <a:latin typeface="Calibri" pitchFamily="34" charset="0"/>
            </a:endParaRPr>
          </a:p>
        </p:txBody>
      </p:sp>
      <p:sp>
        <p:nvSpPr>
          <p:cNvPr id="36" name="TextBox 35"/>
          <p:cNvSpPr txBox="1">
            <a:spLocks noChangeArrowheads="1"/>
          </p:cNvSpPr>
          <p:nvPr/>
        </p:nvSpPr>
        <p:spPr bwMode="auto">
          <a:xfrm>
            <a:off x="2051720" y="1340768"/>
            <a:ext cx="4392488" cy="1815882"/>
          </a:xfrm>
          <a:prstGeom prst="rect">
            <a:avLst/>
          </a:prstGeom>
          <a:solidFill>
            <a:srgbClr val="FFBDBD"/>
          </a:solidFill>
          <a:ln w="19050">
            <a:solidFill>
              <a:schemeClr val="tx1"/>
            </a:solidFill>
            <a:miter lim="800000"/>
            <a:headEnd/>
            <a:tailEnd/>
          </a:ln>
        </p:spPr>
        <p:txBody>
          <a:bodyPr wrap="square">
            <a:spAutoFit/>
          </a:bodyPr>
          <a:lstStyle/>
          <a:p>
            <a:r>
              <a:rPr lang="en-US" sz="1400" b="1" dirty="0" smtClean="0">
                <a:latin typeface="Calibri" pitchFamily="34" charset="0"/>
              </a:rPr>
              <a:t>SG4</a:t>
            </a:r>
          </a:p>
          <a:p>
            <a:r>
              <a:rPr lang="en-US" sz="1400" b="1" dirty="0" smtClean="0">
                <a:latin typeface="Calibri" pitchFamily="34" charset="0"/>
              </a:rPr>
              <a:t>EQD</a:t>
            </a:r>
            <a:r>
              <a:rPr lang="en-US" sz="1400" dirty="0" smtClean="0">
                <a:latin typeface="Calibri" pitchFamily="34" charset="0"/>
              </a:rPr>
              <a:t> – Container ID and </a:t>
            </a:r>
            <a:r>
              <a:rPr lang="en-US" sz="1400" dirty="0" err="1" smtClean="0">
                <a:latin typeface="Calibri" pitchFamily="34" charset="0"/>
              </a:rPr>
              <a:t>Sizetype</a:t>
            </a:r>
            <a:r>
              <a:rPr lang="en-US" sz="1400" dirty="0" smtClean="0">
                <a:latin typeface="Calibri" pitchFamily="34" charset="0"/>
              </a:rPr>
              <a:t> </a:t>
            </a:r>
            <a:br>
              <a:rPr lang="en-US" sz="1400" dirty="0" smtClean="0">
                <a:latin typeface="Calibri" pitchFamily="34" charset="0"/>
              </a:rPr>
            </a:br>
            <a:r>
              <a:rPr lang="en-US" sz="1400" b="1" dirty="0" smtClean="0">
                <a:latin typeface="Calibri" pitchFamily="34" charset="0"/>
              </a:rPr>
              <a:t>RFF</a:t>
            </a:r>
            <a:r>
              <a:rPr lang="en-US" sz="1400" dirty="0" smtClean="0">
                <a:latin typeface="Calibri" pitchFamily="34" charset="0"/>
              </a:rPr>
              <a:t> - Booking No </a:t>
            </a:r>
            <a:r>
              <a:rPr lang="en-US" sz="1400" i="1" dirty="0" smtClean="0">
                <a:latin typeface="Calibri" pitchFamily="34" charset="0"/>
              </a:rPr>
              <a:t>OR</a:t>
            </a:r>
            <a:r>
              <a:rPr lang="en-US" sz="1400" dirty="0" smtClean="0">
                <a:latin typeface="Calibri" pitchFamily="34" charset="0"/>
              </a:rPr>
              <a:t> Bill of Lading </a:t>
            </a:r>
            <a:r>
              <a:rPr lang="en-US" sz="1400" i="1" dirty="0" smtClean="0">
                <a:latin typeface="Calibri" pitchFamily="34" charset="0"/>
              </a:rPr>
              <a:t>OR</a:t>
            </a:r>
            <a:r>
              <a:rPr lang="en-US" sz="1400" dirty="0" smtClean="0">
                <a:latin typeface="Calibri" pitchFamily="34" charset="0"/>
              </a:rPr>
              <a:t> Shipper‘s reference</a:t>
            </a:r>
            <a:br>
              <a:rPr lang="en-US" sz="1400" dirty="0" smtClean="0">
                <a:latin typeface="Calibri" pitchFamily="34" charset="0"/>
              </a:rPr>
            </a:br>
            <a:r>
              <a:rPr lang="en-US" sz="1400" b="1" dirty="0" smtClean="0">
                <a:latin typeface="Calibri" pitchFamily="34" charset="0"/>
              </a:rPr>
              <a:t>LOC</a:t>
            </a:r>
            <a:r>
              <a:rPr lang="en-US" sz="1400" dirty="0" smtClean="0">
                <a:latin typeface="Calibri" pitchFamily="34" charset="0"/>
              </a:rPr>
              <a:t> – POL  </a:t>
            </a:r>
            <a:r>
              <a:rPr lang="en-US" sz="1400" i="1" dirty="0" smtClean="0">
                <a:latin typeface="Calibri" pitchFamily="34" charset="0"/>
              </a:rPr>
              <a:t>OR</a:t>
            </a:r>
            <a:r>
              <a:rPr lang="en-US" sz="1400" dirty="0" smtClean="0">
                <a:latin typeface="Calibri" pitchFamily="34" charset="0"/>
              </a:rPr>
              <a:t>  POD  </a:t>
            </a:r>
            <a:r>
              <a:rPr lang="en-US" sz="1400" i="1" dirty="0" smtClean="0">
                <a:latin typeface="Calibri" pitchFamily="34" charset="0"/>
              </a:rPr>
              <a:t>OR</a:t>
            </a:r>
            <a:r>
              <a:rPr lang="en-US" sz="1400" dirty="0" smtClean="0">
                <a:latin typeface="Calibri" pitchFamily="34" charset="0"/>
              </a:rPr>
              <a:t>  Final Destination etc. </a:t>
            </a:r>
            <a:br>
              <a:rPr lang="en-US" sz="1400" dirty="0" smtClean="0">
                <a:latin typeface="Calibri" pitchFamily="34" charset="0"/>
              </a:rPr>
            </a:br>
            <a:r>
              <a:rPr lang="en-US" sz="1400" b="1" dirty="0" smtClean="0">
                <a:latin typeface="Calibri" pitchFamily="34" charset="0"/>
              </a:rPr>
              <a:t>SEL</a:t>
            </a:r>
            <a:r>
              <a:rPr lang="en-US" sz="1400" dirty="0" smtClean="0">
                <a:latin typeface="Calibri" pitchFamily="34" charset="0"/>
              </a:rPr>
              <a:t> – Seal number </a:t>
            </a:r>
          </a:p>
          <a:p>
            <a:r>
              <a:rPr lang="en-US" sz="1400" b="1" dirty="0" smtClean="0">
                <a:latin typeface="Calibri" pitchFamily="34" charset="0"/>
              </a:rPr>
              <a:t>SG5 MEA</a:t>
            </a:r>
            <a:r>
              <a:rPr lang="en-US" sz="1400" dirty="0" smtClean="0">
                <a:latin typeface="Calibri" pitchFamily="34" charset="0"/>
              </a:rPr>
              <a:t> – Verified Gross Mass and Unit</a:t>
            </a:r>
            <a:br>
              <a:rPr lang="en-US" sz="1400" dirty="0" smtClean="0">
                <a:latin typeface="Calibri" pitchFamily="34" charset="0"/>
              </a:rPr>
            </a:br>
            <a:r>
              <a:rPr lang="en-US" sz="1400" dirty="0" smtClean="0">
                <a:latin typeface="Calibri" pitchFamily="34" charset="0"/>
              </a:rPr>
              <a:t>        </a:t>
            </a:r>
            <a:r>
              <a:rPr lang="en-US" sz="1400" b="1" dirty="0" smtClean="0">
                <a:latin typeface="Calibri" pitchFamily="34" charset="0"/>
              </a:rPr>
              <a:t>DTM</a:t>
            </a:r>
            <a:r>
              <a:rPr lang="en-US" sz="1400" dirty="0" smtClean="0">
                <a:latin typeface="Calibri" pitchFamily="34" charset="0"/>
              </a:rPr>
              <a:t> -  Date of Verification or Weighing </a:t>
            </a:r>
            <a:br>
              <a:rPr lang="en-US" sz="1400" dirty="0" smtClean="0">
                <a:latin typeface="Calibri" pitchFamily="34" charset="0"/>
              </a:rPr>
            </a:br>
            <a:r>
              <a:rPr lang="en-US" sz="1400" b="1" dirty="0" smtClean="0">
                <a:latin typeface="Calibri" pitchFamily="34" charset="0"/>
              </a:rPr>
              <a:t>SG6  </a:t>
            </a:r>
            <a:r>
              <a:rPr lang="en-US" sz="1400" dirty="0" smtClean="0">
                <a:latin typeface="Calibri" pitchFamily="34" charset="0"/>
              </a:rPr>
              <a:t>– Vessel Names / Voyage Numbers for </a:t>
            </a:r>
            <a:r>
              <a:rPr lang="en-US" sz="1400" i="1" dirty="0" smtClean="0">
                <a:latin typeface="Calibri" pitchFamily="34" charset="0"/>
              </a:rPr>
              <a:t>this</a:t>
            </a:r>
            <a:r>
              <a:rPr lang="en-US" sz="1400" dirty="0" smtClean="0">
                <a:latin typeface="Calibri" pitchFamily="34" charset="0"/>
              </a:rPr>
              <a:t> </a:t>
            </a:r>
            <a:r>
              <a:rPr lang="en-US" sz="1400" dirty="0" err="1" smtClean="0">
                <a:latin typeface="Calibri" pitchFamily="34" charset="0"/>
              </a:rPr>
              <a:t>cntr</a:t>
            </a:r>
            <a:r>
              <a:rPr lang="en-US" sz="1400" dirty="0" smtClean="0">
                <a:latin typeface="Calibri" pitchFamily="34" charset="0"/>
              </a:rPr>
              <a:t>.</a:t>
            </a:r>
            <a:endParaRPr lang="en-US" sz="1400" dirty="0">
              <a:latin typeface="Calibri" pitchFamily="34" charset="0"/>
            </a:endParaRPr>
          </a:p>
        </p:txBody>
      </p:sp>
      <p:sp>
        <p:nvSpPr>
          <p:cNvPr id="14" name="Title 1"/>
          <p:cNvSpPr txBox="1">
            <a:spLocks/>
          </p:cNvSpPr>
          <p:nvPr/>
        </p:nvSpPr>
        <p:spPr>
          <a:xfrm>
            <a:off x="0" y="0"/>
            <a:ext cx="4355976" cy="692695"/>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lt1"/>
                </a:solidFill>
                <a:effectLst/>
                <a:uLnTx/>
                <a:uFillTx/>
                <a:latin typeface="+mn-lt"/>
                <a:ea typeface="+mn-ea"/>
                <a:cs typeface="+mn-cs"/>
              </a:rPr>
              <a:t>new Edifact Message</a:t>
            </a:r>
            <a:br>
              <a:rPr kumimoji="0" lang="en-US" sz="2400" b="0" i="0" u="none" strike="noStrike" kern="1200" cap="none" spc="0" normalizeH="0" baseline="0" noProof="0" dirty="0" smtClean="0">
                <a:ln>
                  <a:noFill/>
                </a:ln>
                <a:solidFill>
                  <a:schemeClr val="lt1"/>
                </a:solidFill>
                <a:effectLst/>
                <a:uLnTx/>
                <a:uFillTx/>
                <a:latin typeface="+mn-lt"/>
                <a:ea typeface="+mn-ea"/>
                <a:cs typeface="+mn-cs"/>
              </a:rPr>
            </a:br>
            <a:r>
              <a:rPr kumimoji="0" lang="en-US" sz="2400" b="1" i="0" u="none" strike="noStrike" kern="1200" cap="none" spc="0" normalizeH="0" baseline="0" noProof="0" dirty="0" smtClean="0">
                <a:ln>
                  <a:noFill/>
                </a:ln>
                <a:solidFill>
                  <a:schemeClr val="lt1"/>
                </a:solidFill>
                <a:effectLst/>
                <a:uLnTx/>
                <a:uFillTx/>
                <a:latin typeface="+mn-lt"/>
                <a:ea typeface="+mn-ea"/>
                <a:cs typeface="+mn-cs"/>
              </a:rPr>
              <a:t>VERMAS – Verification of Mass</a:t>
            </a:r>
            <a:endParaRPr kumimoji="0" lang="en-US" sz="2400" b="1" i="0" u="none" strike="noStrike" kern="1200" cap="none" spc="0" normalizeH="0" baseline="0" noProof="0" dirty="0">
              <a:ln>
                <a:noFill/>
              </a:ln>
              <a:solidFill>
                <a:schemeClr val="lt1"/>
              </a:solidFill>
              <a:effectLst/>
              <a:uLnTx/>
              <a:uFillTx/>
              <a:latin typeface="+mn-lt"/>
              <a:ea typeface="+mn-ea"/>
              <a:cs typeface="+mn-cs"/>
            </a:endParaRPr>
          </a:p>
        </p:txBody>
      </p:sp>
    </p:spTree>
    <p:extLst>
      <p:ext uri="{BB962C8B-B14F-4D97-AF65-F5344CB8AC3E}">
        <p14:creationId xmlns="" xmlns:p14="http://schemas.microsoft.com/office/powerpoint/2010/main" val="1771543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additive="base">
                                        <p:cTn id="7" dur="500" fill="hold"/>
                                        <p:tgtEl>
                                          <p:spTgt spid="108"/>
                                        </p:tgtEl>
                                        <p:attrNameLst>
                                          <p:attrName>ppt_x</p:attrName>
                                        </p:attrNameLst>
                                      </p:cBhvr>
                                      <p:tavLst>
                                        <p:tav tm="0">
                                          <p:val>
                                            <p:strVal val="#ppt_x"/>
                                          </p:val>
                                        </p:tav>
                                        <p:tav tm="100000">
                                          <p:val>
                                            <p:strVal val="#ppt_x"/>
                                          </p:val>
                                        </p:tav>
                                      </p:tavLst>
                                    </p:anim>
                                    <p:anim calcmode="lin" valueType="num">
                                      <p:cBhvr additive="base">
                                        <p:cTn id="8" dur="500" fill="hold"/>
                                        <p:tgtEl>
                                          <p:spTgt spid="10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9"/>
                                        </p:tgtEl>
                                        <p:attrNameLst>
                                          <p:attrName>style.visibility</p:attrName>
                                        </p:attrNameLst>
                                      </p:cBhvr>
                                      <p:to>
                                        <p:strVal val="visible"/>
                                      </p:to>
                                    </p:set>
                                    <p:anim calcmode="lin" valueType="num">
                                      <p:cBhvr additive="base">
                                        <p:cTn id="13" dur="500" fill="hold"/>
                                        <p:tgtEl>
                                          <p:spTgt spid="109"/>
                                        </p:tgtEl>
                                        <p:attrNameLst>
                                          <p:attrName>ppt_x</p:attrName>
                                        </p:attrNameLst>
                                      </p:cBhvr>
                                      <p:tavLst>
                                        <p:tav tm="0">
                                          <p:val>
                                            <p:strVal val="#ppt_x"/>
                                          </p:val>
                                        </p:tav>
                                        <p:tav tm="100000">
                                          <p:val>
                                            <p:strVal val="#ppt_x"/>
                                          </p:val>
                                        </p:tav>
                                      </p:tavLst>
                                    </p:anim>
                                    <p:anim calcmode="lin" valueType="num">
                                      <p:cBhvr additive="base">
                                        <p:cTn id="14" dur="500" fill="hold"/>
                                        <p:tgtEl>
                                          <p:spTgt spid="10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09" grpId="0" animBg="1"/>
      <p:bldP spid="3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755576" y="2204864"/>
            <a:ext cx="7992888" cy="446449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r>
              <a:rPr lang="en-US" dirty="0" smtClean="0"/>
              <a:t/>
            </a:r>
            <a:br>
              <a:rPr lang="en-US" dirty="0" smtClean="0"/>
            </a:br>
            <a:r>
              <a:rPr lang="en-US" dirty="0" smtClean="0"/>
              <a:t/>
            </a:r>
            <a:br>
              <a:rPr lang="en-US" dirty="0" smtClean="0"/>
            </a:br>
            <a:r>
              <a:rPr lang="en-US" dirty="0" smtClean="0"/>
              <a:t>The </a:t>
            </a:r>
            <a:r>
              <a:rPr lang="en-US" b="1" dirty="0" smtClean="0"/>
              <a:t>SOLAS Convention </a:t>
            </a:r>
            <a:r>
              <a:rPr lang="en-US" dirty="0" smtClean="0"/>
              <a:t>(Safety of Life at Sea) is maintained by the IMO (International Maritime Organization) as a UN agency.</a:t>
            </a:r>
          </a:p>
          <a:p>
            <a:r>
              <a:rPr lang="en-US" dirty="0" smtClean="0"/>
              <a:t>It is an </a:t>
            </a:r>
            <a:r>
              <a:rPr lang="en-US" b="1" dirty="0" smtClean="0"/>
              <a:t>UN international treaty </a:t>
            </a:r>
            <a:r>
              <a:rPr lang="en-US" dirty="0" smtClean="0"/>
              <a:t>concerning the safety of merchant ships. </a:t>
            </a:r>
            <a:br>
              <a:rPr lang="en-US" dirty="0" smtClean="0"/>
            </a:br>
            <a:r>
              <a:rPr lang="en-US" dirty="0" smtClean="0"/>
              <a:t>SOLAS has been in place for many decades and is well known at carriers, terminals and ports. </a:t>
            </a:r>
          </a:p>
          <a:p>
            <a:endParaRPr lang="en-US" dirty="0" smtClean="0"/>
          </a:p>
          <a:p>
            <a:r>
              <a:rPr lang="en-US" dirty="0" smtClean="0"/>
              <a:t>The SOLAS Convention has been ratified by 162 contracting states. SOLAS represents </a:t>
            </a:r>
            <a:r>
              <a:rPr lang="en-US" b="1" dirty="0" smtClean="0"/>
              <a:t>99% of the tonnage of the global merchant fleet</a:t>
            </a:r>
            <a:r>
              <a:rPr lang="en-US" dirty="0" smtClean="0"/>
              <a:t>.</a:t>
            </a:r>
          </a:p>
          <a:p>
            <a:r>
              <a:rPr lang="en-US" dirty="0" smtClean="0"/>
              <a:t>It applies to ships flying the flag of a SOLAS country.</a:t>
            </a:r>
            <a:br>
              <a:rPr lang="en-US" dirty="0" smtClean="0"/>
            </a:br>
            <a:r>
              <a:rPr lang="en-US" dirty="0" smtClean="0"/>
              <a:t>The SOLAS Convention is </a:t>
            </a:r>
            <a:r>
              <a:rPr lang="en-US" b="1" dirty="0" smtClean="0"/>
              <a:t>Binding International Law. </a:t>
            </a:r>
          </a:p>
          <a:p>
            <a:r>
              <a:rPr lang="en-US" dirty="0" smtClean="0"/>
              <a:t/>
            </a:r>
            <a:br>
              <a:rPr lang="en-US" dirty="0" smtClean="0"/>
            </a:br>
            <a:r>
              <a:rPr lang="en-US" dirty="0" smtClean="0"/>
              <a:t>The SOLAS amendment requires in chapter VI, part A, regulation 2 that packed containers’ gross mass are verified prior to stowage aboard ship.</a:t>
            </a:r>
            <a:br>
              <a:rPr lang="en-US" dirty="0" smtClean="0"/>
            </a:br>
            <a:r>
              <a:rPr lang="en-US" dirty="0" smtClean="0"/>
              <a:t>With the </a:t>
            </a:r>
            <a:r>
              <a:rPr lang="en-US" b="1" dirty="0" smtClean="0">
                <a:solidFill>
                  <a:srgbClr val="FF0000"/>
                </a:solidFill>
              </a:rPr>
              <a:t>VGM Verified Gross Mass </a:t>
            </a:r>
            <a:r>
              <a:rPr lang="en-US" dirty="0" smtClean="0"/>
              <a:t>regulation, SOLAS for the first time reaches   </a:t>
            </a:r>
            <a:br>
              <a:rPr lang="en-US" dirty="0" smtClean="0"/>
            </a:br>
            <a:r>
              <a:rPr lang="en-US" dirty="0" smtClean="0"/>
              <a:t>   out to the </a:t>
            </a:r>
            <a:r>
              <a:rPr lang="en-US" b="1" dirty="0" smtClean="0"/>
              <a:t>shipper of a container</a:t>
            </a:r>
            <a:r>
              <a:rPr lang="en-US" dirty="0" smtClean="0"/>
              <a:t>. Effective date is 1</a:t>
            </a:r>
            <a:r>
              <a:rPr lang="en-US" baseline="30000" dirty="0" smtClean="0"/>
              <a:t>st</a:t>
            </a:r>
            <a:r>
              <a:rPr lang="en-US" dirty="0" smtClean="0"/>
              <a:t> July 2016. </a:t>
            </a:r>
          </a:p>
          <a:p>
            <a:r>
              <a:rPr lang="en-US" dirty="0" smtClean="0"/>
              <a:t> </a:t>
            </a:r>
            <a:endParaRPr lang="en-US" b="1" dirty="0" smtClean="0"/>
          </a:p>
          <a:p>
            <a:r>
              <a:rPr lang="en-US" b="1" dirty="0" smtClean="0"/>
              <a:t> </a:t>
            </a:r>
            <a:endParaRPr lang="en-US" b="1" dirty="0"/>
          </a:p>
        </p:txBody>
      </p:sp>
      <p:sp>
        <p:nvSpPr>
          <p:cNvPr id="6" name="Title 1"/>
          <p:cNvSpPr txBox="1">
            <a:spLocks/>
          </p:cNvSpPr>
          <p:nvPr/>
        </p:nvSpPr>
        <p:spPr>
          <a:xfrm>
            <a:off x="0" y="0"/>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
        <p:nvSpPr>
          <p:cNvPr id="8" name="Rounded Rectangle 7"/>
          <p:cNvSpPr/>
          <p:nvPr/>
        </p:nvSpPr>
        <p:spPr>
          <a:xfrm>
            <a:off x="827584" y="1196752"/>
            <a:ext cx="7272808"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What is SOLAS?</a:t>
            </a:r>
            <a:endParaRPr lang="en-US" b="1" dirty="0"/>
          </a:p>
        </p:txBody>
      </p:sp>
      <p:pic>
        <p:nvPicPr>
          <p:cNvPr id="1026" name="Picture 2"/>
          <p:cNvPicPr>
            <a:picLocks noChangeAspect="1" noChangeArrowheads="1"/>
          </p:cNvPicPr>
          <p:nvPr/>
        </p:nvPicPr>
        <p:blipFill>
          <a:blip r:embed="rId2" cstate="print"/>
          <a:srcRect/>
          <a:stretch>
            <a:fillRect/>
          </a:stretch>
        </p:blipFill>
        <p:spPr bwMode="auto">
          <a:xfrm>
            <a:off x="2924919" y="1676797"/>
            <a:ext cx="2943225" cy="600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323528" y="1340768"/>
            <a:ext cx="8280920"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de-DE" b="1" dirty="0" err="1" smtClean="0"/>
              <a:t>Example</a:t>
            </a:r>
            <a:r>
              <a:rPr lang="de-DE" b="1" dirty="0" smtClean="0"/>
              <a:t> VERMAS </a:t>
            </a:r>
            <a:r>
              <a:rPr lang="de-DE" b="1" dirty="0" err="1" smtClean="0"/>
              <a:t>message</a:t>
            </a:r>
            <a:r>
              <a:rPr lang="de-DE" b="1" dirty="0" smtClean="0"/>
              <a:t> </a:t>
            </a:r>
            <a:endParaRPr lang="en-US" b="1" dirty="0"/>
          </a:p>
        </p:txBody>
      </p:sp>
      <p:sp>
        <p:nvSpPr>
          <p:cNvPr id="56" name="TextBox 55"/>
          <p:cNvSpPr txBox="1"/>
          <p:nvPr/>
        </p:nvSpPr>
        <p:spPr>
          <a:xfrm>
            <a:off x="323528" y="1988840"/>
            <a:ext cx="8064896" cy="307777"/>
          </a:xfrm>
          <a:prstGeom prst="rect">
            <a:avLst/>
          </a:prstGeom>
          <a:noFill/>
        </p:spPr>
        <p:txBody>
          <a:bodyPr wrap="square" rtlCol="0">
            <a:spAutoFit/>
          </a:bodyPr>
          <a:lstStyle/>
          <a:p>
            <a:pPr marL="342900" indent="-342900"/>
            <a:r>
              <a:rPr lang="en-US" sz="1400" b="1" dirty="0" smtClean="0"/>
              <a:t>Example VERMAS message from a shipper to a carrier (shipper sends the message)</a:t>
            </a:r>
            <a:endParaRPr lang="en-US" sz="1400" b="1" i="1" dirty="0"/>
          </a:p>
        </p:txBody>
      </p:sp>
      <p:sp>
        <p:nvSpPr>
          <p:cNvPr id="58" name="Title 1"/>
          <p:cNvSpPr txBox="1">
            <a:spLocks/>
          </p:cNvSpPr>
          <p:nvPr/>
        </p:nvSpPr>
        <p:spPr>
          <a:xfrm>
            <a:off x="0" y="0"/>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Electronic VGM transmission</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
        <p:nvSpPr>
          <p:cNvPr id="7" name="Rectangle 6"/>
          <p:cNvSpPr/>
          <p:nvPr/>
        </p:nvSpPr>
        <p:spPr>
          <a:xfrm>
            <a:off x="323528" y="3068960"/>
            <a:ext cx="4680520" cy="3108543"/>
          </a:xfrm>
          <a:prstGeom prst="rect">
            <a:avLst/>
          </a:prstGeom>
          <a:ln w="3175">
            <a:solidFill>
              <a:schemeClr val="tx1"/>
            </a:solidFill>
          </a:ln>
        </p:spPr>
        <p:txBody>
          <a:bodyPr wrap="square">
            <a:spAutoFit/>
          </a:bodyPr>
          <a:lstStyle/>
          <a:p>
            <a:r>
              <a:rPr lang="en-US" sz="1400" dirty="0" smtClean="0"/>
              <a:t>UNB+UNOC:3+SUBMITTER_ID+RECEIVER+160601:1430+100'</a:t>
            </a:r>
          </a:p>
          <a:p>
            <a:r>
              <a:rPr lang="en-US" sz="1400" dirty="0" smtClean="0"/>
              <a:t>UNH+80+VERMAS:D:16A:UN'</a:t>
            </a:r>
          </a:p>
          <a:p>
            <a:r>
              <a:rPr lang="en-US" sz="1400" dirty="0" smtClean="0"/>
              <a:t>BGM++8394887+9'</a:t>
            </a:r>
          </a:p>
          <a:p>
            <a:r>
              <a:rPr lang="en-US" sz="1400" dirty="0" smtClean="0"/>
              <a:t>DTM+137:201606011430:203'</a:t>
            </a:r>
          </a:p>
          <a:p>
            <a:r>
              <a:rPr lang="en-US" sz="1400" dirty="0" smtClean="0"/>
              <a:t>EQD+CN+HLCU1260179+22GP+1'</a:t>
            </a:r>
          </a:p>
          <a:p>
            <a:r>
              <a:rPr lang="en-US" sz="1400" dirty="0" smtClean="0"/>
              <a:t>RFF+BN:90300221‘</a:t>
            </a:r>
          </a:p>
          <a:p>
            <a:r>
              <a:rPr lang="de-DE" sz="1400" dirty="0" smtClean="0"/>
              <a:t>SEL+XYZ12345+SH</a:t>
            </a:r>
            <a:endParaRPr lang="en-US" sz="1400" dirty="0" smtClean="0"/>
          </a:p>
          <a:p>
            <a:r>
              <a:rPr lang="en-US" sz="1400" dirty="0" smtClean="0"/>
              <a:t>MEA+AAE+VGM+KGM:13300'</a:t>
            </a:r>
          </a:p>
          <a:p>
            <a:r>
              <a:rPr lang="en-US" sz="1400" dirty="0" smtClean="0"/>
              <a:t>DTM+798:201607010830:203'</a:t>
            </a:r>
          </a:p>
          <a:p>
            <a:r>
              <a:rPr lang="en-US" sz="1400" dirty="0" smtClean="0"/>
              <a:t>NAD+SPC+800372::86++RESPONSIBLE PARTY NAME+STREET AND NUMBER+PARIS++75007+FR'</a:t>
            </a:r>
          </a:p>
          <a:p>
            <a:r>
              <a:rPr lang="en-US" sz="1400" dirty="0" smtClean="0"/>
              <a:t>CTA+RP+:VICTOR HUGO'</a:t>
            </a:r>
          </a:p>
          <a:p>
            <a:r>
              <a:rPr lang="en-US" sz="1400" dirty="0" smtClean="0"/>
              <a:t>COM+309 229 8828:TE'</a:t>
            </a:r>
          </a:p>
          <a:p>
            <a:r>
              <a:rPr lang="en-US" sz="1400" dirty="0" smtClean="0"/>
              <a:t>UNT+9+100’</a:t>
            </a:r>
          </a:p>
        </p:txBody>
      </p:sp>
      <p:sp>
        <p:nvSpPr>
          <p:cNvPr id="9" name="Rectangle 8"/>
          <p:cNvSpPr/>
          <p:nvPr/>
        </p:nvSpPr>
        <p:spPr>
          <a:xfrm>
            <a:off x="5292080" y="3068960"/>
            <a:ext cx="3672408" cy="3323987"/>
          </a:xfrm>
          <a:prstGeom prst="rect">
            <a:avLst/>
          </a:prstGeom>
          <a:ln w="3175">
            <a:solidFill>
              <a:schemeClr val="tx1"/>
            </a:solidFill>
          </a:ln>
        </p:spPr>
        <p:txBody>
          <a:bodyPr wrap="square">
            <a:spAutoFit/>
          </a:bodyPr>
          <a:lstStyle/>
          <a:p>
            <a:r>
              <a:rPr lang="en-US" sz="1400" dirty="0" smtClean="0">
                <a:solidFill>
                  <a:srgbClr val="9A0000"/>
                </a:solidFill>
              </a:rPr>
              <a:t>Sender / Receiver</a:t>
            </a:r>
          </a:p>
          <a:p>
            <a:r>
              <a:rPr lang="en-US" sz="1400" dirty="0" smtClean="0">
                <a:solidFill>
                  <a:srgbClr val="9A0000"/>
                </a:solidFill>
              </a:rPr>
              <a:t>Message name</a:t>
            </a:r>
          </a:p>
          <a:p>
            <a:r>
              <a:rPr lang="en-US" sz="1400" dirty="0" smtClean="0">
                <a:solidFill>
                  <a:srgbClr val="9A0000"/>
                </a:solidFill>
              </a:rPr>
              <a:t>EDI Reference</a:t>
            </a:r>
          </a:p>
          <a:p>
            <a:r>
              <a:rPr lang="en-US" sz="1400" b="1" dirty="0" smtClean="0">
                <a:solidFill>
                  <a:srgbClr val="9A0000"/>
                </a:solidFill>
              </a:rPr>
              <a:t>Date of sending</a:t>
            </a:r>
          </a:p>
          <a:p>
            <a:r>
              <a:rPr lang="en-US" sz="1400" b="1" dirty="0" smtClean="0">
                <a:solidFill>
                  <a:srgbClr val="9A0000"/>
                </a:solidFill>
              </a:rPr>
              <a:t>Container and Size Type</a:t>
            </a:r>
          </a:p>
          <a:p>
            <a:r>
              <a:rPr lang="en-US" sz="1400" b="1" dirty="0" smtClean="0">
                <a:solidFill>
                  <a:srgbClr val="9A0000"/>
                </a:solidFill>
              </a:rPr>
              <a:t>Booking number</a:t>
            </a:r>
          </a:p>
          <a:p>
            <a:r>
              <a:rPr lang="de-DE" sz="1400" b="1" dirty="0" smtClean="0">
                <a:solidFill>
                  <a:srgbClr val="9A0000"/>
                </a:solidFill>
              </a:rPr>
              <a:t>Seal </a:t>
            </a:r>
            <a:r>
              <a:rPr lang="de-DE" sz="1400" b="1" dirty="0" err="1" smtClean="0">
                <a:solidFill>
                  <a:srgbClr val="9A0000"/>
                </a:solidFill>
              </a:rPr>
              <a:t>number</a:t>
            </a:r>
            <a:endParaRPr lang="en-US" sz="1400" b="1" dirty="0" smtClean="0">
              <a:solidFill>
                <a:srgbClr val="9A0000"/>
              </a:solidFill>
            </a:endParaRPr>
          </a:p>
          <a:p>
            <a:r>
              <a:rPr lang="en-US" sz="1400" b="1" dirty="0" smtClean="0">
                <a:solidFill>
                  <a:srgbClr val="9A0000"/>
                </a:solidFill>
              </a:rPr>
              <a:t>VGM (Gross weight)</a:t>
            </a:r>
          </a:p>
          <a:p>
            <a:r>
              <a:rPr lang="en-US" sz="1400" b="1" dirty="0" smtClean="0">
                <a:solidFill>
                  <a:srgbClr val="9A0000"/>
                </a:solidFill>
              </a:rPr>
              <a:t>Date of weighing</a:t>
            </a:r>
          </a:p>
          <a:p>
            <a:r>
              <a:rPr lang="en-US" sz="1400" b="1" dirty="0" smtClean="0">
                <a:solidFill>
                  <a:srgbClr val="9A0000"/>
                </a:solidFill>
              </a:rPr>
              <a:t>Responsible party (SOLAS Shipper) </a:t>
            </a:r>
          </a:p>
          <a:p>
            <a:r>
              <a:rPr lang="en-US" sz="1400" b="1" dirty="0" smtClean="0">
                <a:solidFill>
                  <a:srgbClr val="9A0000"/>
                </a:solidFill>
              </a:rPr>
              <a:t>    name and address</a:t>
            </a:r>
          </a:p>
          <a:p>
            <a:r>
              <a:rPr lang="en-US" sz="1400" b="1" dirty="0" smtClean="0">
                <a:solidFill>
                  <a:srgbClr val="9A0000"/>
                </a:solidFill>
              </a:rPr>
              <a:t>Authorized Person name („signature“)</a:t>
            </a:r>
          </a:p>
          <a:p>
            <a:r>
              <a:rPr lang="en-US" sz="1400" b="1" dirty="0" smtClean="0">
                <a:solidFill>
                  <a:srgbClr val="9A0000"/>
                </a:solidFill>
              </a:rPr>
              <a:t>Authorized Person phone number</a:t>
            </a:r>
          </a:p>
          <a:p>
            <a:r>
              <a:rPr lang="en-US" sz="1400" dirty="0" smtClean="0">
                <a:solidFill>
                  <a:srgbClr val="9A0000"/>
                </a:solidFill>
              </a:rPr>
              <a:t>Message trailer</a:t>
            </a:r>
          </a:p>
          <a:p>
            <a:endParaRPr lang="en-US" sz="1400" b="1" dirty="0" smtClean="0">
              <a:solidFill>
                <a:srgbClr val="9A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323528" y="1340768"/>
            <a:ext cx="8280920"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de-DE" b="1" dirty="0" smtClean="0"/>
              <a:t>MIG versus </a:t>
            </a:r>
            <a:r>
              <a:rPr lang="de-DE" b="1" dirty="0" smtClean="0"/>
              <a:t>M</a:t>
            </a:r>
            <a:r>
              <a:rPr lang="de-DE" b="1" dirty="0" smtClean="0"/>
              <a:t>essage </a:t>
            </a:r>
            <a:r>
              <a:rPr lang="de-DE" b="1" dirty="0" err="1" smtClean="0"/>
              <a:t>Structure</a:t>
            </a:r>
            <a:endParaRPr lang="en-US" b="1" dirty="0"/>
          </a:p>
        </p:txBody>
      </p:sp>
      <p:sp>
        <p:nvSpPr>
          <p:cNvPr id="56" name="TextBox 55"/>
          <p:cNvSpPr txBox="1"/>
          <p:nvPr/>
        </p:nvSpPr>
        <p:spPr>
          <a:xfrm>
            <a:off x="323528" y="2398236"/>
            <a:ext cx="8064896" cy="3293209"/>
          </a:xfrm>
          <a:prstGeom prst="rect">
            <a:avLst/>
          </a:prstGeom>
          <a:noFill/>
        </p:spPr>
        <p:txBody>
          <a:bodyPr wrap="square" rtlCol="0">
            <a:spAutoFit/>
          </a:bodyPr>
          <a:lstStyle/>
          <a:p>
            <a:r>
              <a:rPr lang="en-US" sz="1600" dirty="0" smtClean="0"/>
              <a:t>We need to differentiate two levels:</a:t>
            </a:r>
          </a:p>
          <a:p>
            <a:endParaRPr lang="en-US" sz="1600" dirty="0" smtClean="0"/>
          </a:p>
          <a:p>
            <a:pPr>
              <a:buFont typeface="Arial" pitchFamily="34" charset="0"/>
              <a:buChar char="•"/>
            </a:pPr>
            <a:r>
              <a:rPr lang="en-US" sz="1600" dirty="0" smtClean="0"/>
              <a:t>  The </a:t>
            </a:r>
            <a:r>
              <a:rPr lang="en-US" sz="1600" b="1" dirty="0" smtClean="0"/>
              <a:t>UN/CEFACT</a:t>
            </a:r>
            <a:r>
              <a:rPr lang="en-US" sz="1600" dirty="0" smtClean="0"/>
              <a:t> approves and publishes the </a:t>
            </a:r>
            <a:r>
              <a:rPr lang="en-US" sz="1600" b="1" dirty="0" smtClean="0"/>
              <a:t>M</a:t>
            </a:r>
            <a:r>
              <a:rPr lang="en-US" sz="1600" b="1" dirty="0" smtClean="0"/>
              <a:t>essage Structure </a:t>
            </a:r>
            <a:r>
              <a:rPr lang="en-US" sz="1600" dirty="0" smtClean="0"/>
              <a:t>only. </a:t>
            </a:r>
            <a:br>
              <a:rPr lang="en-US" sz="1600" dirty="0" smtClean="0"/>
            </a:br>
            <a:r>
              <a:rPr lang="en-US" sz="1600" dirty="0" smtClean="0"/>
              <a:t/>
            </a:r>
            <a:br>
              <a:rPr lang="en-US" sz="1600" dirty="0" smtClean="0"/>
            </a:br>
            <a:r>
              <a:rPr lang="en-US" sz="1600" dirty="0" smtClean="0"/>
              <a:t>The message structure consists of segments, groups, </a:t>
            </a:r>
            <a:r>
              <a:rPr lang="en-US" sz="1600" dirty="0" err="1" smtClean="0"/>
              <a:t>optionalities</a:t>
            </a:r>
            <a:r>
              <a:rPr lang="en-US" sz="1600" dirty="0" smtClean="0"/>
              <a:t>, cardinalities etc.  All this is already reflected in the current MIG on the SMDG website.</a:t>
            </a:r>
            <a:br>
              <a:rPr lang="en-US" sz="1600" dirty="0" smtClean="0"/>
            </a:br>
            <a:r>
              <a:rPr lang="en-US" sz="1600" dirty="0" smtClean="0"/>
              <a:t/>
            </a:r>
            <a:br>
              <a:rPr lang="en-US" sz="1600" dirty="0" smtClean="0"/>
            </a:br>
            <a:r>
              <a:rPr lang="de-DE" sz="1600" dirty="0" smtClean="0"/>
              <a:t/>
            </a:r>
            <a:br>
              <a:rPr lang="de-DE" sz="1600" dirty="0" smtClean="0"/>
            </a:br>
            <a:endParaRPr lang="en-US" sz="1600" dirty="0" smtClean="0"/>
          </a:p>
          <a:p>
            <a:pPr>
              <a:buFont typeface="Arial" pitchFamily="34" charset="0"/>
              <a:buChar char="•"/>
            </a:pPr>
            <a:r>
              <a:rPr lang="en-US" sz="1600" dirty="0" smtClean="0"/>
              <a:t>  The </a:t>
            </a:r>
            <a:r>
              <a:rPr lang="en-US" sz="1600" b="1" dirty="0" smtClean="0"/>
              <a:t>SMDG</a:t>
            </a:r>
            <a:r>
              <a:rPr lang="en-US" sz="1600" dirty="0" smtClean="0"/>
              <a:t> publishes </a:t>
            </a:r>
            <a:r>
              <a:rPr lang="en-US" sz="1600" dirty="0" smtClean="0"/>
              <a:t>a </a:t>
            </a:r>
            <a:r>
              <a:rPr lang="en-US" sz="1600" u="sng" dirty="0" smtClean="0"/>
              <a:t>Message Implementation Guide</a:t>
            </a:r>
            <a:r>
              <a:rPr lang="en-US" sz="1600" dirty="0" smtClean="0"/>
              <a:t> </a:t>
            </a:r>
            <a:r>
              <a:rPr lang="en-US" sz="1600" dirty="0" smtClean="0"/>
              <a:t>(</a:t>
            </a:r>
            <a:r>
              <a:rPr lang="en-US" sz="1600" b="1" dirty="0" smtClean="0"/>
              <a:t>MIG</a:t>
            </a:r>
            <a:r>
              <a:rPr lang="en-US" sz="1600" dirty="0" smtClean="0"/>
              <a:t>). </a:t>
            </a:r>
            <a:endParaRPr lang="en-US" sz="1600" dirty="0" smtClean="0"/>
          </a:p>
          <a:p>
            <a:endParaRPr lang="en-US" sz="1600" dirty="0" smtClean="0"/>
          </a:p>
          <a:p>
            <a:r>
              <a:rPr lang="en-US" sz="1600" dirty="0" smtClean="0"/>
              <a:t>The MIG contains much more details than the message </a:t>
            </a:r>
            <a:r>
              <a:rPr lang="en-US" sz="1600" dirty="0" smtClean="0"/>
              <a:t>structure: Explanations to the usage of segments and qualifiers, example message for use cases etc.</a:t>
            </a:r>
            <a:endParaRPr lang="en-US" sz="16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ounded Rectangle 46"/>
          <p:cNvSpPr/>
          <p:nvPr/>
        </p:nvSpPr>
        <p:spPr>
          <a:xfrm>
            <a:off x="467544" y="1052736"/>
            <a:ext cx="8064896" cy="432048"/>
          </a:xfrm>
          <a:prstGeom prst="roundRect">
            <a:avLst/>
          </a:prstGeom>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r>
              <a:rPr lang="en-US" sz="2400" b="1" dirty="0" smtClean="0"/>
              <a:t>VERMAS Timeline</a:t>
            </a:r>
            <a:endParaRPr lang="en-US" dirty="0" smtClean="0"/>
          </a:p>
        </p:txBody>
      </p:sp>
      <p:graphicFrame>
        <p:nvGraphicFramePr>
          <p:cNvPr id="7" name="Table 6"/>
          <p:cNvGraphicFramePr>
            <a:graphicFrameLocks noGrp="1"/>
          </p:cNvGraphicFramePr>
          <p:nvPr/>
        </p:nvGraphicFramePr>
        <p:xfrm>
          <a:off x="395536" y="1609368"/>
          <a:ext cx="8280920" cy="5105608"/>
        </p:xfrm>
        <a:graphic>
          <a:graphicData uri="http://schemas.openxmlformats.org/drawingml/2006/table">
            <a:tbl>
              <a:tblPr firstRow="1" bandRow="1">
                <a:tableStyleId>{3B4B98B0-60AC-42C2-AFA5-B58CD77FA1E5}</a:tableStyleId>
              </a:tblPr>
              <a:tblGrid>
                <a:gridCol w="3664124"/>
                <a:gridCol w="4616796"/>
              </a:tblGrid>
              <a:tr h="4320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noProof="0" dirty="0" smtClean="0"/>
                        <a:t>1.4.2015 SMDG Meeting</a:t>
                      </a:r>
                      <a:r>
                        <a:rPr lang="de-DE" sz="1400" b="0" baseline="0" noProof="0" dirty="0" smtClean="0"/>
                        <a:t> in </a:t>
                      </a:r>
                      <a:r>
                        <a:rPr lang="de-DE" sz="1400" b="0" baseline="0" noProof="0" dirty="0" err="1" smtClean="0"/>
                        <a:t>Malmoe</a:t>
                      </a:r>
                      <a:endParaRPr lang="en-US" sz="1400" b="0" noProof="0" dirty="0"/>
                    </a:p>
                  </a:txBody>
                  <a:tcPr/>
                </a:tc>
                <a:tc>
                  <a:txBody>
                    <a:bodyPr/>
                    <a:lstStyle/>
                    <a:p>
                      <a:r>
                        <a:rPr lang="de-DE" sz="1400" b="0" noProof="0" dirty="0" smtClean="0"/>
                        <a:t>Agreement </a:t>
                      </a:r>
                      <a:r>
                        <a:rPr lang="de-DE" sz="1400" b="0" noProof="0" dirty="0" err="1" smtClean="0"/>
                        <a:t>to</a:t>
                      </a:r>
                      <a:r>
                        <a:rPr lang="de-DE" sz="1400" b="0" noProof="0" dirty="0" smtClean="0"/>
                        <a:t> </a:t>
                      </a:r>
                      <a:r>
                        <a:rPr lang="de-DE" sz="1400" b="0" noProof="0" dirty="0" err="1" smtClean="0"/>
                        <a:t>pursue</a:t>
                      </a:r>
                      <a:r>
                        <a:rPr lang="de-DE" sz="1400" b="0" noProof="0" dirty="0" smtClean="0"/>
                        <a:t> </a:t>
                      </a:r>
                      <a:r>
                        <a:rPr lang="de-DE" sz="1400" b="0" noProof="0" dirty="0" err="1" smtClean="0"/>
                        <a:t>the</a:t>
                      </a:r>
                      <a:r>
                        <a:rPr lang="de-DE" sz="1400" b="0" noProof="0" dirty="0" smtClean="0"/>
                        <a:t> </a:t>
                      </a:r>
                      <a:r>
                        <a:rPr lang="de-DE" sz="1400" b="0" noProof="0" dirty="0" err="1" smtClean="0"/>
                        <a:t>development</a:t>
                      </a:r>
                      <a:r>
                        <a:rPr lang="de-DE" sz="1400" b="0" baseline="0" noProof="0" dirty="0" smtClean="0"/>
                        <a:t> of a </a:t>
                      </a:r>
                      <a:r>
                        <a:rPr lang="de-DE" sz="1400" b="0" baseline="0" noProof="0" dirty="0" err="1" smtClean="0"/>
                        <a:t>new</a:t>
                      </a:r>
                      <a:r>
                        <a:rPr lang="de-DE" sz="1400" b="0" baseline="0" noProof="0" dirty="0" smtClean="0"/>
                        <a:t> </a:t>
                      </a:r>
                      <a:r>
                        <a:rPr lang="de-DE" sz="1400" b="0" baseline="0" noProof="0" dirty="0" err="1" smtClean="0"/>
                        <a:t>message</a:t>
                      </a:r>
                      <a:endParaRPr lang="en-US" sz="1400" b="0" noProof="0" dirty="0"/>
                    </a:p>
                  </a:txBody>
                  <a:tcPr/>
                </a:tc>
              </a:tr>
              <a:tr h="4155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noProof="0" dirty="0" smtClean="0"/>
                        <a:t>1.7.2015 T&amp;L Group </a:t>
                      </a:r>
                      <a:r>
                        <a:rPr lang="de-DE" sz="1400" b="1" noProof="0" dirty="0" err="1" smtClean="0"/>
                        <a:t>interim</a:t>
                      </a:r>
                      <a:r>
                        <a:rPr lang="de-DE" sz="1400" b="1" noProof="0" dirty="0" smtClean="0"/>
                        <a:t> </a:t>
                      </a:r>
                      <a:r>
                        <a:rPr lang="de-DE" sz="1400" b="1" noProof="0" dirty="0" err="1" smtClean="0"/>
                        <a:t>meeting</a:t>
                      </a:r>
                      <a:r>
                        <a:rPr lang="de-DE" sz="1400" b="1" noProof="0" dirty="0" smtClean="0"/>
                        <a:t> in Paris</a:t>
                      </a:r>
                      <a:endParaRPr lang="en-US" sz="1400" b="1" noProof="0" dirty="0"/>
                    </a:p>
                  </a:txBody>
                  <a:tcPr/>
                </a:tc>
                <a:tc>
                  <a:txBody>
                    <a:bodyPr/>
                    <a:lstStyle/>
                    <a:p>
                      <a:r>
                        <a:rPr lang="de-DE" sz="1400" b="1" noProof="0" dirty="0" smtClean="0"/>
                        <a:t>T&amp;L</a:t>
                      </a:r>
                      <a:r>
                        <a:rPr lang="de-DE" sz="1400" b="1" baseline="0" noProof="0" dirty="0" smtClean="0"/>
                        <a:t> Group </a:t>
                      </a:r>
                      <a:r>
                        <a:rPr lang="de-DE" sz="1400" b="1" baseline="0" noProof="0" dirty="0" err="1" smtClean="0"/>
                        <a:t>within</a:t>
                      </a:r>
                      <a:r>
                        <a:rPr lang="de-DE" sz="1400" b="1" baseline="0" noProof="0" dirty="0" smtClean="0"/>
                        <a:t> UN/CEFACT </a:t>
                      </a:r>
                      <a:r>
                        <a:rPr lang="de-DE" sz="1400" b="1" baseline="0" noProof="0" dirty="0" err="1" smtClean="0"/>
                        <a:t>agrees</a:t>
                      </a:r>
                      <a:r>
                        <a:rPr lang="de-DE" sz="1400" b="1" baseline="0" noProof="0" dirty="0" smtClean="0"/>
                        <a:t> </a:t>
                      </a:r>
                      <a:r>
                        <a:rPr lang="de-DE" sz="1400" b="1" baseline="0" noProof="0" dirty="0" err="1" smtClean="0"/>
                        <a:t>and</a:t>
                      </a:r>
                      <a:r>
                        <a:rPr lang="de-DE" sz="1400" b="1" baseline="0" noProof="0" dirty="0" smtClean="0"/>
                        <a:t> </a:t>
                      </a:r>
                      <a:r>
                        <a:rPr lang="de-DE" sz="1400" b="1" baseline="0" noProof="0" dirty="0" err="1" smtClean="0"/>
                        <a:t>supports</a:t>
                      </a:r>
                      <a:r>
                        <a:rPr lang="de-DE" sz="1400" b="1" baseline="0" noProof="0" dirty="0" smtClean="0"/>
                        <a:t> </a:t>
                      </a:r>
                      <a:r>
                        <a:rPr lang="de-DE" sz="1400" b="1" baseline="0" noProof="0" dirty="0" err="1" smtClean="0"/>
                        <a:t>the</a:t>
                      </a:r>
                      <a:r>
                        <a:rPr lang="de-DE" sz="1400" b="1" baseline="0" noProof="0" dirty="0" smtClean="0"/>
                        <a:t> </a:t>
                      </a:r>
                      <a:r>
                        <a:rPr lang="de-DE" sz="1400" b="1" baseline="0" noProof="0" dirty="0" err="1" smtClean="0"/>
                        <a:t>development</a:t>
                      </a:r>
                      <a:r>
                        <a:rPr lang="de-DE" sz="1400" b="1" baseline="0" noProof="0" dirty="0" smtClean="0"/>
                        <a:t> of a </a:t>
                      </a:r>
                      <a:r>
                        <a:rPr lang="de-DE" sz="1400" b="1" baseline="0" noProof="0" dirty="0" err="1" smtClean="0"/>
                        <a:t>new</a:t>
                      </a:r>
                      <a:r>
                        <a:rPr lang="de-DE" sz="1400" b="1" baseline="0" noProof="0" dirty="0" smtClean="0"/>
                        <a:t> Edifact </a:t>
                      </a:r>
                      <a:r>
                        <a:rPr lang="de-DE" sz="1400" b="1" baseline="0" noProof="0" dirty="0" err="1" smtClean="0"/>
                        <a:t>message</a:t>
                      </a:r>
                      <a:r>
                        <a:rPr lang="de-DE" sz="1400" b="1" baseline="0" noProof="0" dirty="0" smtClean="0"/>
                        <a:t> </a:t>
                      </a:r>
                      <a:r>
                        <a:rPr lang="de-DE" sz="1400" b="1" baseline="0" noProof="0" dirty="0" err="1" smtClean="0"/>
                        <a:t>for</a:t>
                      </a:r>
                      <a:r>
                        <a:rPr lang="de-DE" sz="1400" b="1" baseline="0" noProof="0" dirty="0" smtClean="0"/>
                        <a:t> VGM</a:t>
                      </a:r>
                      <a:endParaRPr lang="en-US" sz="1400" b="1" noProof="0" dirty="0"/>
                    </a:p>
                  </a:txBody>
                  <a:tcPr/>
                </a:tc>
              </a:tr>
              <a:tr h="4155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noProof="0" dirty="0" smtClean="0"/>
                        <a:t>21.9.2015</a:t>
                      </a:r>
                      <a:endParaRPr lang="en-US" sz="1400" b="0" noProof="0" dirty="0"/>
                    </a:p>
                  </a:txBody>
                  <a:tcPr/>
                </a:tc>
                <a:tc>
                  <a:txBody>
                    <a:bodyPr/>
                    <a:lstStyle/>
                    <a:p>
                      <a:r>
                        <a:rPr lang="en-US" sz="1400" b="0" noProof="0" dirty="0" smtClean="0"/>
                        <a:t>DMRs for new codes submitted to UN/CEFACT for </a:t>
                      </a:r>
                      <a:r>
                        <a:rPr lang="en-US" sz="1400" b="1" noProof="0" dirty="0" smtClean="0"/>
                        <a:t>D.15B</a:t>
                      </a:r>
                      <a:endParaRPr lang="en-US" sz="1400" b="1" noProof="0" dirty="0"/>
                    </a:p>
                  </a:txBody>
                  <a:tcPr/>
                </a:tc>
              </a:tr>
              <a:tr h="4155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noProof="0" dirty="0" smtClean="0"/>
                        <a:t>30.9.2015 SMDG meeting in Malta</a:t>
                      </a:r>
                      <a:endParaRPr lang="en-US" sz="1400" b="0" noProof="0" dirty="0"/>
                    </a:p>
                  </a:txBody>
                  <a:tcPr/>
                </a:tc>
                <a:tc>
                  <a:txBody>
                    <a:bodyPr/>
                    <a:lstStyle/>
                    <a:p>
                      <a:r>
                        <a:rPr lang="en-US" sz="1400" b="0" noProof="0" dirty="0" smtClean="0"/>
                        <a:t>Proposal for VERMAS message was approved</a:t>
                      </a:r>
                      <a:endParaRPr lang="en-US" sz="1400" b="0" noProof="0" dirty="0"/>
                    </a:p>
                  </a:txBody>
                  <a:tcPr/>
                </a:tc>
              </a:tr>
              <a:tr h="415540">
                <a:tc>
                  <a:txBody>
                    <a:bodyPr/>
                    <a:lstStyle/>
                    <a:p>
                      <a:r>
                        <a:rPr lang="en-US" sz="1400" b="1" noProof="0" dirty="0" smtClean="0"/>
                        <a:t>4.11.2015</a:t>
                      </a:r>
                      <a:r>
                        <a:rPr lang="en-US" sz="1400" b="1" baseline="0" noProof="0" dirty="0" smtClean="0"/>
                        <a:t> UN/CEFACT Forum Marseille</a:t>
                      </a:r>
                      <a:endParaRPr lang="en-US" sz="1400" b="1" noProof="0" dirty="0"/>
                    </a:p>
                  </a:txBody>
                  <a:tcPr/>
                </a:tc>
                <a:tc>
                  <a:txBody>
                    <a:bodyPr/>
                    <a:lstStyle/>
                    <a:p>
                      <a:r>
                        <a:rPr lang="en-US" sz="1400" b="1" noProof="0" dirty="0" smtClean="0"/>
                        <a:t>General approval for VERMAS message structure</a:t>
                      </a:r>
                      <a:endParaRPr lang="en-US" sz="1400" b="1" noProof="0" dirty="0"/>
                    </a:p>
                  </a:txBody>
                  <a:tcPr/>
                </a:tc>
              </a:tr>
              <a:tr h="415540">
                <a:tc>
                  <a:txBody>
                    <a:bodyPr/>
                    <a:lstStyle/>
                    <a:p>
                      <a:r>
                        <a:rPr lang="en-US" sz="1400" noProof="0" dirty="0" smtClean="0"/>
                        <a:t>6.11.2015</a:t>
                      </a:r>
                      <a:endParaRPr lang="en-US" sz="1400" noProof="0" dirty="0"/>
                    </a:p>
                  </a:txBody>
                  <a:tcPr/>
                </a:tc>
                <a:tc>
                  <a:txBody>
                    <a:bodyPr/>
                    <a:lstStyle/>
                    <a:p>
                      <a:r>
                        <a:rPr lang="en-US" sz="1400" noProof="0" dirty="0" smtClean="0"/>
                        <a:t>SMDG publishes first VERMAS</a:t>
                      </a:r>
                      <a:r>
                        <a:rPr lang="en-US" sz="1400" baseline="0" noProof="0" dirty="0" smtClean="0"/>
                        <a:t> MIG as version 0.4</a:t>
                      </a:r>
                      <a:endParaRPr lang="en-US" sz="1400" noProof="0" dirty="0"/>
                    </a:p>
                  </a:txBody>
                  <a:tcPr/>
                </a:tc>
              </a:tr>
              <a:tr h="415540">
                <a:tc>
                  <a:txBody>
                    <a:bodyPr/>
                    <a:lstStyle/>
                    <a:p>
                      <a:r>
                        <a:rPr lang="de-DE" sz="1400" noProof="0" dirty="0" smtClean="0"/>
                        <a:t>11.2.2016</a:t>
                      </a:r>
                      <a:endParaRPr lang="en-US" sz="1400" noProof="0" dirty="0"/>
                    </a:p>
                  </a:txBody>
                  <a:tcPr/>
                </a:tc>
                <a:tc>
                  <a:txBody>
                    <a:bodyPr/>
                    <a:lstStyle/>
                    <a:p>
                      <a:r>
                        <a:rPr lang="de-DE" sz="1400" b="1" noProof="0" dirty="0" smtClean="0"/>
                        <a:t>UN/CEFACT </a:t>
                      </a:r>
                      <a:r>
                        <a:rPr lang="de-DE" sz="1400" b="1" noProof="0" dirty="0" err="1" smtClean="0"/>
                        <a:t>project</a:t>
                      </a:r>
                      <a:r>
                        <a:rPr lang="de-DE" sz="1400" b="1" noProof="0" dirty="0" smtClean="0"/>
                        <a:t> </a:t>
                      </a:r>
                      <a:r>
                        <a:rPr lang="de-DE" sz="1400" b="1" noProof="0" dirty="0" err="1" smtClean="0"/>
                        <a:t>proposal</a:t>
                      </a:r>
                      <a:r>
                        <a:rPr lang="de-DE" sz="1400" b="1" noProof="0" dirty="0" smtClean="0"/>
                        <a:t> </a:t>
                      </a:r>
                      <a:r>
                        <a:rPr lang="de-DE" sz="1400" b="1" noProof="0" dirty="0" err="1" smtClean="0"/>
                        <a:t>supported</a:t>
                      </a:r>
                      <a:r>
                        <a:rPr lang="de-DE" sz="1400" b="1" noProof="0" dirty="0" smtClean="0"/>
                        <a:t> </a:t>
                      </a:r>
                      <a:r>
                        <a:rPr lang="de-DE" sz="1400" b="1" noProof="0" dirty="0" err="1" smtClean="0"/>
                        <a:t>by</a:t>
                      </a:r>
                      <a:r>
                        <a:rPr lang="de-DE" sz="1400" b="1" noProof="0" dirty="0" smtClean="0"/>
                        <a:t> 3 national HoD</a:t>
                      </a:r>
                      <a:endParaRPr lang="en-US" sz="1400" b="1" noProof="0" dirty="0"/>
                    </a:p>
                  </a:txBody>
                  <a:tcPr/>
                </a:tc>
              </a:tr>
              <a:tr h="415540">
                <a:tc>
                  <a:txBody>
                    <a:bodyPr/>
                    <a:lstStyle/>
                    <a:p>
                      <a:r>
                        <a:rPr lang="en-US" sz="1400" noProof="0" dirty="0" smtClean="0"/>
                        <a:t>26.2.2016</a:t>
                      </a:r>
                      <a:endParaRPr lang="en-US" sz="1400" noProof="0" dirty="0"/>
                    </a:p>
                  </a:txBody>
                  <a:tcPr/>
                </a:tc>
                <a:tc>
                  <a:txBody>
                    <a:bodyPr/>
                    <a:lstStyle/>
                    <a:p>
                      <a:r>
                        <a:rPr lang="en-US" sz="1400" noProof="0" dirty="0" smtClean="0"/>
                        <a:t>SMDG provides VERMAS Boiler Plate for </a:t>
                      </a:r>
                      <a:r>
                        <a:rPr lang="en-US" sz="1400" noProof="0" dirty="0" smtClean="0"/>
                        <a:t>D.16A to UN/CEFACT</a:t>
                      </a:r>
                      <a:endParaRPr lang="en-US" sz="1400" b="1" noProof="0" dirty="0"/>
                    </a:p>
                  </a:txBody>
                  <a:tcPr/>
                </a:tc>
              </a:tr>
              <a:tr h="415540">
                <a:tc>
                  <a:txBody>
                    <a:bodyPr/>
                    <a:lstStyle/>
                    <a:p>
                      <a:r>
                        <a:rPr lang="en-US" sz="1400" noProof="0" dirty="0" smtClean="0"/>
                        <a:t>8.3.2016</a:t>
                      </a:r>
                      <a:endParaRPr lang="en-US" sz="1400" noProof="0" dirty="0"/>
                    </a:p>
                  </a:txBody>
                  <a:tcPr/>
                </a:tc>
                <a:tc>
                  <a:txBody>
                    <a:bodyPr/>
                    <a:lstStyle/>
                    <a:p>
                      <a:r>
                        <a:rPr lang="en-US" sz="1400" noProof="0" dirty="0" smtClean="0"/>
                        <a:t>SMDG provides the BRS for the VERMAS message</a:t>
                      </a:r>
                      <a:endParaRPr lang="en-US" sz="1400" noProof="0" dirty="0"/>
                    </a:p>
                  </a:txBody>
                  <a:tcPr/>
                </a:tc>
              </a:tr>
              <a:tr h="4155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noProof="0" dirty="0" smtClean="0"/>
                        <a:t>20.4.2016 SMDG Meeting in </a:t>
                      </a:r>
                      <a:r>
                        <a:rPr lang="de-DE" sz="1400" b="0" noProof="0" dirty="0" err="1" smtClean="0"/>
                        <a:t>Copenhagen</a:t>
                      </a:r>
                      <a:endParaRPr lang="en-US" sz="1400" b="0" noProof="0" dirty="0" smtClean="0"/>
                    </a:p>
                  </a:txBody>
                  <a:tcPr/>
                </a:tc>
                <a:tc>
                  <a:txBody>
                    <a:bodyPr/>
                    <a:lstStyle/>
                    <a:p>
                      <a:r>
                        <a:rPr lang="de-DE" sz="1400" b="0" noProof="0" dirty="0" err="1" smtClean="0"/>
                        <a:t>Prepare</a:t>
                      </a:r>
                      <a:r>
                        <a:rPr lang="de-DE" sz="1400" b="0" noProof="0" dirty="0" smtClean="0"/>
                        <a:t> </a:t>
                      </a:r>
                      <a:r>
                        <a:rPr lang="de-DE" sz="1400" b="0" noProof="0" dirty="0" err="1" smtClean="0"/>
                        <a:t>for</a:t>
                      </a:r>
                      <a:r>
                        <a:rPr lang="de-DE" sz="1400" b="0" baseline="0" noProof="0" dirty="0" smtClean="0"/>
                        <a:t> </a:t>
                      </a:r>
                      <a:r>
                        <a:rPr lang="de-DE" sz="1400" b="0" noProof="0" dirty="0" err="1" smtClean="0"/>
                        <a:t>next</a:t>
                      </a:r>
                      <a:r>
                        <a:rPr lang="de-DE" sz="1400" b="0" noProof="0" dirty="0" smtClean="0"/>
                        <a:t> </a:t>
                      </a:r>
                      <a:r>
                        <a:rPr lang="de-DE" sz="1400" b="0" noProof="0" dirty="0" smtClean="0"/>
                        <a:t>VERMAS MIG </a:t>
                      </a:r>
                      <a:r>
                        <a:rPr lang="de-DE" sz="1400" b="0" noProof="0" dirty="0" err="1" smtClean="0"/>
                        <a:t>version</a:t>
                      </a:r>
                      <a:r>
                        <a:rPr lang="de-DE" sz="1400" b="0" noProof="0" dirty="0" smtClean="0"/>
                        <a:t> 1.0</a:t>
                      </a:r>
                      <a:endParaRPr lang="en-US" sz="1400" b="0" noProof="0" dirty="0"/>
                    </a:p>
                  </a:txBody>
                  <a:tcPr/>
                </a:tc>
              </a:tr>
              <a:tr h="415540">
                <a:tc>
                  <a:txBody>
                    <a:bodyPr/>
                    <a:lstStyle/>
                    <a:p>
                      <a:r>
                        <a:rPr lang="en-US" sz="1400" b="1" noProof="0" dirty="0" smtClean="0"/>
                        <a:t>25. - 29.4.2016 UN/CEFACT Forum in Geneva</a:t>
                      </a:r>
                      <a:endParaRPr lang="en-US" sz="1400" b="1" noProof="0" dirty="0"/>
                    </a:p>
                  </a:txBody>
                  <a:tcPr/>
                </a:tc>
                <a:tc>
                  <a:txBody>
                    <a:bodyPr/>
                    <a:lstStyle/>
                    <a:p>
                      <a:r>
                        <a:rPr lang="en-US" sz="1400" b="1" noProof="0" dirty="0" smtClean="0"/>
                        <a:t>               Final VERMAS approval by UN/CEFACT</a:t>
                      </a:r>
                      <a:endParaRPr lang="en-US" sz="1400" b="1" noProof="0" dirty="0"/>
                    </a:p>
                  </a:txBody>
                  <a:tcPr/>
                </a:tc>
              </a:tr>
              <a:tr h="415540">
                <a:tc>
                  <a:txBody>
                    <a:bodyPr/>
                    <a:lstStyle/>
                    <a:p>
                      <a:r>
                        <a:rPr lang="en-US" sz="1400" noProof="0" smtClean="0"/>
                        <a:t>May / June 2016</a:t>
                      </a:r>
                      <a:endParaRPr lang="en-US" sz="1400" noProof="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t>UN/CEFACT publishes VERMAS in D.16A directory</a:t>
                      </a:r>
                      <a:endParaRPr lang="en-US" sz="1400" noProof="0" dirty="0" smtClean="0">
                        <a:cs typeface="Arial" charset="0"/>
                      </a:endParaRPr>
                    </a:p>
                  </a:txBody>
                  <a:tcPr/>
                </a:tc>
              </a:tr>
            </a:tbl>
          </a:graphicData>
        </a:graphic>
      </p:graphicFrame>
      <p:sp>
        <p:nvSpPr>
          <p:cNvPr id="9" name="Oval 8"/>
          <p:cNvSpPr/>
          <p:nvPr/>
        </p:nvSpPr>
        <p:spPr>
          <a:xfrm>
            <a:off x="3835329" y="5913312"/>
            <a:ext cx="736671" cy="32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now</a:t>
            </a:r>
            <a:endParaRPr lang="en-US" sz="1200" b="1" dirty="0">
              <a:solidFill>
                <a:schemeClr val="tx1"/>
              </a:solidFill>
            </a:endParaRPr>
          </a:p>
        </p:txBody>
      </p:sp>
      <p:sp>
        <p:nvSpPr>
          <p:cNvPr id="10" name="Title 1"/>
          <p:cNvSpPr txBox="1">
            <a:spLocks/>
          </p:cNvSpPr>
          <p:nvPr/>
        </p:nvSpPr>
        <p:spPr>
          <a:xfrm>
            <a:off x="0" y="0"/>
            <a:ext cx="4355976" cy="692695"/>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lt1"/>
                </a:solidFill>
                <a:effectLst/>
                <a:uLnTx/>
                <a:uFillTx/>
                <a:latin typeface="+mn-lt"/>
                <a:ea typeface="+mn-ea"/>
                <a:cs typeface="+mn-cs"/>
              </a:rPr>
              <a:t>new Edifact Message</a:t>
            </a:r>
            <a:br>
              <a:rPr kumimoji="0" lang="en-US" sz="2400" b="0" i="0" u="none" strike="noStrike" kern="1200" cap="none" spc="0" normalizeH="0" baseline="0" noProof="0" dirty="0" smtClean="0">
                <a:ln>
                  <a:noFill/>
                </a:ln>
                <a:solidFill>
                  <a:schemeClr val="lt1"/>
                </a:solidFill>
                <a:effectLst/>
                <a:uLnTx/>
                <a:uFillTx/>
                <a:latin typeface="+mn-lt"/>
                <a:ea typeface="+mn-ea"/>
                <a:cs typeface="+mn-cs"/>
              </a:rPr>
            </a:br>
            <a:r>
              <a:rPr kumimoji="0" lang="en-US" sz="2400" b="1" i="0" u="none" strike="noStrike" kern="1200" cap="none" spc="0" normalizeH="0" baseline="0" noProof="0" dirty="0" smtClean="0">
                <a:ln>
                  <a:noFill/>
                </a:ln>
                <a:solidFill>
                  <a:schemeClr val="lt1"/>
                </a:solidFill>
                <a:effectLst/>
                <a:uLnTx/>
                <a:uFillTx/>
                <a:latin typeface="+mn-lt"/>
                <a:ea typeface="+mn-ea"/>
                <a:cs typeface="+mn-cs"/>
              </a:rPr>
              <a:t>VERMAS – Verification of Mass</a:t>
            </a:r>
            <a:endParaRPr kumimoji="0" lang="en-US" sz="2400" b="1"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323528" y="1196752"/>
            <a:ext cx="8352928"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We all share the same goal:</a:t>
            </a:r>
            <a:endParaRPr lang="en-US" b="1" dirty="0"/>
          </a:p>
        </p:txBody>
      </p:sp>
      <p:sp>
        <p:nvSpPr>
          <p:cNvPr id="58" name="Title 1"/>
          <p:cNvSpPr txBox="1">
            <a:spLocks/>
          </p:cNvSpPr>
          <p:nvPr/>
        </p:nvSpPr>
        <p:spPr>
          <a:xfrm>
            <a:off x="0" y="0"/>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Electronic VGM transmission</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pic>
        <p:nvPicPr>
          <p:cNvPr id="2050" name="Picture 2" descr="http://www.adweek.com/socialtimes/files/2013/03/good-news-300x200.jpg"/>
          <p:cNvPicPr>
            <a:picLocks noChangeAspect="1" noChangeArrowheads="1"/>
          </p:cNvPicPr>
          <p:nvPr/>
        </p:nvPicPr>
        <p:blipFill>
          <a:blip r:embed="rId2" cstate="print"/>
          <a:srcRect/>
          <a:stretch>
            <a:fillRect/>
          </a:stretch>
        </p:blipFill>
        <p:spPr bwMode="auto">
          <a:xfrm>
            <a:off x="6084168" y="2708920"/>
            <a:ext cx="2857500" cy="1905000"/>
          </a:xfrm>
          <a:prstGeom prst="rect">
            <a:avLst/>
          </a:prstGeom>
          <a:noFill/>
        </p:spPr>
      </p:pic>
      <p:sp>
        <p:nvSpPr>
          <p:cNvPr id="25" name="Cloud Callout 24"/>
          <p:cNvSpPr/>
          <p:nvPr/>
        </p:nvSpPr>
        <p:spPr>
          <a:xfrm>
            <a:off x="395536" y="1988840"/>
            <a:ext cx="5256584" cy="4104456"/>
          </a:xfrm>
          <a:prstGeom prst="cloud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grpSp>
        <p:nvGrpSpPr>
          <p:cNvPr id="2" name="Group 25"/>
          <p:cNvGrpSpPr/>
          <p:nvPr/>
        </p:nvGrpSpPr>
        <p:grpSpPr>
          <a:xfrm>
            <a:off x="1547664" y="2852936"/>
            <a:ext cx="1296144" cy="2376264"/>
            <a:chOff x="2843808" y="2708920"/>
            <a:chExt cx="1296144" cy="2376264"/>
          </a:xfrm>
        </p:grpSpPr>
        <p:sp>
          <p:nvSpPr>
            <p:cNvPr id="7" name="Rounded Rectangle 6"/>
            <p:cNvSpPr/>
            <p:nvPr/>
          </p:nvSpPr>
          <p:spPr>
            <a:xfrm>
              <a:off x="2843808" y="2708920"/>
              <a:ext cx="1296144" cy="36004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b="1" dirty="0" smtClean="0"/>
                <a:t>Shipper</a:t>
              </a:r>
              <a:endParaRPr lang="en-US" b="1" dirty="0"/>
            </a:p>
          </p:txBody>
        </p:sp>
        <p:sp>
          <p:nvSpPr>
            <p:cNvPr id="10" name="Rounded Rectangle 9"/>
            <p:cNvSpPr/>
            <p:nvPr/>
          </p:nvSpPr>
          <p:spPr>
            <a:xfrm>
              <a:off x="2843808" y="3717032"/>
              <a:ext cx="1296144" cy="36004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smtClean="0"/>
                <a:t>Carrier</a:t>
              </a:r>
            </a:p>
          </p:txBody>
        </p:sp>
        <p:sp>
          <p:nvSpPr>
            <p:cNvPr id="12" name="Rounded Rectangle 11"/>
            <p:cNvSpPr/>
            <p:nvPr/>
          </p:nvSpPr>
          <p:spPr>
            <a:xfrm>
              <a:off x="2843808" y="4725144"/>
              <a:ext cx="1296144"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Terminal</a:t>
              </a:r>
            </a:p>
          </p:txBody>
        </p:sp>
        <p:cxnSp>
          <p:nvCxnSpPr>
            <p:cNvPr id="22" name="Straight Arrow Connector 21"/>
            <p:cNvCxnSpPr>
              <a:stCxn id="7" idx="2"/>
              <a:endCxn id="10" idx="0"/>
            </p:cNvCxnSpPr>
            <p:nvPr/>
          </p:nvCxnSpPr>
          <p:spPr>
            <a:xfrm>
              <a:off x="3491880" y="3068960"/>
              <a:ext cx="0" cy="648072"/>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0" idx="2"/>
              <a:endCxn id="12" idx="0"/>
            </p:cNvCxnSpPr>
            <p:nvPr/>
          </p:nvCxnSpPr>
          <p:spPr>
            <a:xfrm>
              <a:off x="3491880" y="4077072"/>
              <a:ext cx="0" cy="648072"/>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7" name="TextBox 26"/>
          <p:cNvSpPr txBox="1"/>
          <p:nvPr/>
        </p:nvSpPr>
        <p:spPr>
          <a:xfrm>
            <a:off x="3059832" y="2734824"/>
            <a:ext cx="1728192" cy="2862322"/>
          </a:xfrm>
          <a:prstGeom prst="rect">
            <a:avLst/>
          </a:prstGeom>
          <a:noFill/>
        </p:spPr>
        <p:txBody>
          <a:bodyPr wrap="square" rtlCol="0">
            <a:spAutoFit/>
          </a:bodyPr>
          <a:lstStyle/>
          <a:p>
            <a:r>
              <a:rPr lang="de-DE" b="1" dirty="0" err="1" smtClean="0"/>
              <a:t>We</a:t>
            </a:r>
            <a:r>
              <a:rPr lang="de-DE" b="1" dirty="0" smtClean="0"/>
              <a:t> </a:t>
            </a:r>
            <a:r>
              <a:rPr lang="de-DE" b="1" dirty="0" err="1" smtClean="0"/>
              <a:t>want</a:t>
            </a:r>
            <a:endParaRPr lang="de-DE" b="1" dirty="0" smtClean="0"/>
          </a:p>
          <a:p>
            <a:endParaRPr lang="de-DE" b="1" dirty="0" smtClean="0"/>
          </a:p>
          <a:p>
            <a:endParaRPr lang="de-DE" b="1" dirty="0" smtClean="0"/>
          </a:p>
          <a:p>
            <a:endParaRPr lang="de-DE" b="1" dirty="0" smtClean="0"/>
          </a:p>
          <a:p>
            <a:r>
              <a:rPr lang="de-DE" b="1" dirty="0" err="1" smtClean="0"/>
              <a:t>to</a:t>
            </a:r>
            <a:r>
              <a:rPr lang="de-DE" b="1" dirty="0" smtClean="0"/>
              <a:t> </a:t>
            </a:r>
            <a:r>
              <a:rPr lang="de-DE" b="1" dirty="0" err="1" smtClean="0"/>
              <a:t>load</a:t>
            </a:r>
            <a:endParaRPr lang="de-DE" b="1" dirty="0" smtClean="0"/>
          </a:p>
          <a:p>
            <a:endParaRPr lang="de-DE" b="1" dirty="0" smtClean="0"/>
          </a:p>
          <a:p>
            <a:endParaRPr lang="de-DE" b="1" dirty="0" smtClean="0"/>
          </a:p>
          <a:p>
            <a:endParaRPr lang="de-DE" b="1" dirty="0" smtClean="0"/>
          </a:p>
          <a:p>
            <a:r>
              <a:rPr lang="de-DE" b="1" dirty="0" err="1" smtClean="0"/>
              <a:t>the</a:t>
            </a:r>
            <a:r>
              <a:rPr lang="de-DE" b="1" dirty="0" smtClean="0"/>
              <a:t> </a:t>
            </a:r>
            <a:r>
              <a:rPr lang="de-DE" b="1" dirty="0" err="1" smtClean="0"/>
              <a:t>cargo</a:t>
            </a:r>
            <a:r>
              <a:rPr lang="de-DE" b="1" dirty="0" smtClean="0"/>
              <a:t> !</a:t>
            </a:r>
            <a:endParaRPr lang="en-US" b="1" dirty="0" smtClean="0"/>
          </a:p>
          <a:p>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ox(out)">
                                      <p:cBhvr>
                                        <p:cTn id="7" dur="1000"/>
                                        <p:tgtEl>
                                          <p:spTgt spid="25"/>
                                        </p:tgtEl>
                                      </p:cBhvr>
                                    </p:animEffect>
                                  </p:childTnLst>
                                </p:cTn>
                              </p:par>
                              <p:par>
                                <p:cTn id="8" presetID="4" presetClass="entr" presetSubtype="32"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ox(out)">
                                      <p:cBhvr>
                                        <p:cTn id="10" dur="1000"/>
                                        <p:tgtEl>
                                          <p:spTgt spid="2"/>
                                        </p:tgtEl>
                                      </p:cBhvr>
                                    </p:animEffect>
                                  </p:childTnLst>
                                </p:cTn>
                              </p:par>
                              <p:par>
                                <p:cTn id="11" presetID="4" presetClass="entr" presetSubtype="32"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box(out)">
                                      <p:cBhvr>
                                        <p:cTn id="13"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itle 1"/>
          <p:cNvSpPr txBox="1">
            <a:spLocks/>
          </p:cNvSpPr>
          <p:nvPr/>
        </p:nvSpPr>
        <p:spPr>
          <a:xfrm>
            <a:off x="259077" y="243263"/>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Electronic VGM transmission</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graphicFrame>
        <p:nvGraphicFramePr>
          <p:cNvPr id="12" name="Table 11"/>
          <p:cNvGraphicFramePr>
            <a:graphicFrameLocks noGrp="1"/>
          </p:cNvGraphicFramePr>
          <p:nvPr/>
        </p:nvGraphicFramePr>
        <p:xfrm>
          <a:off x="251520" y="3226925"/>
          <a:ext cx="8064896" cy="3082395"/>
        </p:xfrm>
        <a:graphic>
          <a:graphicData uri="http://schemas.openxmlformats.org/drawingml/2006/table">
            <a:tbl>
              <a:tblPr firstRow="1" bandRow="1">
                <a:tableStyleId>{5C22544A-7EE6-4342-B048-85BDC9FD1C3A}</a:tableStyleId>
              </a:tblPr>
              <a:tblGrid>
                <a:gridCol w="1440160"/>
                <a:gridCol w="2916738"/>
                <a:gridCol w="2051814"/>
                <a:gridCol w="1656184"/>
              </a:tblGrid>
              <a:tr h="339195">
                <a:tc>
                  <a:txBody>
                    <a:bodyPr/>
                    <a:lstStyle/>
                    <a:p>
                      <a:r>
                        <a:rPr lang="en-US" sz="1200" noProof="0" dirty="0" smtClean="0"/>
                        <a:t>Reference</a:t>
                      </a:r>
                      <a:endParaRPr lang="en-US" sz="1200" noProof="0" dirty="0"/>
                    </a:p>
                  </a:txBody>
                  <a:tcPr/>
                </a:tc>
                <a:tc>
                  <a:txBody>
                    <a:bodyPr/>
                    <a:lstStyle/>
                    <a:p>
                      <a:r>
                        <a:rPr lang="en-US" sz="1200" noProof="0" smtClean="0"/>
                        <a:t>Data elements</a:t>
                      </a:r>
                      <a:endParaRPr lang="en-US" sz="1200" noProof="0"/>
                    </a:p>
                  </a:txBody>
                  <a:tcPr/>
                </a:tc>
                <a:tc>
                  <a:txBody>
                    <a:bodyPr/>
                    <a:lstStyle/>
                    <a:p>
                      <a:r>
                        <a:rPr lang="en-US" sz="1200" noProof="0" dirty="0" smtClean="0"/>
                        <a:t>Remarks</a:t>
                      </a:r>
                      <a:endParaRPr lang="en-US" sz="1200" noProof="0" dirty="0"/>
                    </a:p>
                  </a:txBody>
                  <a:tcPr/>
                </a:tc>
                <a:tc>
                  <a:txBody>
                    <a:bodyPr/>
                    <a:lstStyle/>
                    <a:p>
                      <a:r>
                        <a:rPr lang="en-US" sz="1200" noProof="0" smtClean="0"/>
                        <a:t>Mandatory/optional</a:t>
                      </a:r>
                      <a:endParaRPr lang="en-US" sz="1200" noProof="0"/>
                    </a:p>
                  </a:txBody>
                  <a:tcPr/>
                </a:tc>
              </a:tr>
              <a:tr h="271110">
                <a:tc>
                  <a:txBody>
                    <a:bodyPr/>
                    <a:lstStyle/>
                    <a:p>
                      <a:r>
                        <a:rPr lang="en-US" sz="1200" noProof="0" smtClean="0"/>
                        <a:t>Message sender</a:t>
                      </a:r>
                      <a:endParaRPr lang="en-US" sz="1200" noProof="0"/>
                    </a:p>
                  </a:txBody>
                  <a:tcPr/>
                </a:tc>
                <a:tc>
                  <a:txBody>
                    <a:bodyPr/>
                    <a:lstStyle/>
                    <a:p>
                      <a:endParaRPr lang="en-US" sz="1200" noProof="0"/>
                    </a:p>
                  </a:txBody>
                  <a:tcPr/>
                </a:tc>
                <a:tc>
                  <a:txBody>
                    <a:bodyPr/>
                    <a:lstStyle/>
                    <a:p>
                      <a:endParaRPr lang="en-US" sz="1200" noProof="0"/>
                    </a:p>
                  </a:txBody>
                  <a:tcPr/>
                </a:tc>
                <a:tc>
                  <a:txBody>
                    <a:bodyPr/>
                    <a:lstStyle/>
                    <a:p>
                      <a:r>
                        <a:rPr lang="en-US" sz="1200" noProof="0" smtClean="0"/>
                        <a:t>mandatory</a:t>
                      </a:r>
                      <a:endParaRPr lang="en-US" sz="1200" noProof="0"/>
                    </a:p>
                  </a:txBody>
                  <a:tcPr/>
                </a:tc>
              </a:tr>
              <a:tr h="632589">
                <a:tc>
                  <a:txBody>
                    <a:bodyPr/>
                    <a:lstStyle/>
                    <a:p>
                      <a:r>
                        <a:rPr lang="en-US" sz="1200" noProof="0" smtClean="0"/>
                        <a:t>Shipper</a:t>
                      </a:r>
                      <a:endParaRPr lang="en-US" sz="1200" noProof="0"/>
                    </a:p>
                  </a:txBody>
                  <a:tcPr/>
                </a:tc>
                <a:tc>
                  <a:txBody>
                    <a:bodyPr/>
                    <a:lstStyle/>
                    <a:p>
                      <a:r>
                        <a:rPr lang="en-US" sz="1200" noProof="0" smtClean="0"/>
                        <a:t>Company name and address. </a:t>
                      </a:r>
                      <a:br>
                        <a:rPr lang="en-US" sz="1200" noProof="0" smtClean="0"/>
                      </a:br>
                      <a:r>
                        <a:rPr lang="en-US" sz="1200" noProof="0" smtClean="0"/>
                        <a:t>Identification by Tax number, EORI number etc. is possible if agreed</a:t>
                      </a:r>
                      <a:endParaRPr lang="en-US" sz="1200" noProof="0"/>
                    </a:p>
                  </a:txBody>
                  <a:tcPr/>
                </a:tc>
                <a:tc>
                  <a:txBody>
                    <a:bodyPr/>
                    <a:lstStyle/>
                    <a:p>
                      <a:r>
                        <a:rPr lang="en-US" sz="1200" noProof="0" smtClean="0"/>
                        <a:t>Responsible party for VGM</a:t>
                      </a:r>
                      <a:r>
                        <a:rPr lang="en-US" sz="1200" baseline="0" noProof="0" smtClean="0"/>
                        <a:t>  </a:t>
                      </a:r>
                      <a:br>
                        <a:rPr lang="en-US" sz="1200" baseline="0" noProof="0" smtClean="0"/>
                      </a:br>
                      <a:r>
                        <a:rPr lang="en-US" sz="1200" baseline="0" noProof="0" smtClean="0"/>
                        <a:t>as per SOLAS</a:t>
                      </a:r>
                      <a:endParaRPr lang="en-US" sz="1200" noProof="0"/>
                    </a:p>
                  </a:txBody>
                  <a:tcPr/>
                </a:tc>
                <a:tc>
                  <a:txBody>
                    <a:bodyPr/>
                    <a:lstStyle/>
                    <a:p>
                      <a:r>
                        <a:rPr lang="en-US" sz="1200" noProof="0" smtClean="0"/>
                        <a:t>mandatory</a:t>
                      </a:r>
                      <a:endParaRPr lang="en-US" sz="1200" noProof="0"/>
                    </a:p>
                  </a:txBody>
                  <a:tcPr/>
                </a:tc>
              </a:tr>
              <a:tr h="632589">
                <a:tc>
                  <a:txBody>
                    <a:bodyPr/>
                    <a:lstStyle/>
                    <a:p>
                      <a:r>
                        <a:rPr lang="en-US" sz="1200" noProof="0" smtClean="0"/>
                        <a:t>Authorized Person</a:t>
                      </a:r>
                      <a:endParaRPr lang="en-US" sz="1200" noProof="0"/>
                    </a:p>
                  </a:txBody>
                  <a:tcPr/>
                </a:tc>
                <a:tc>
                  <a:txBody>
                    <a:bodyPr/>
                    <a:lstStyle/>
                    <a:p>
                      <a:r>
                        <a:rPr lang="en-US" sz="1200" noProof="0" dirty="0" smtClean="0"/>
                        <a:t>Person authorized by the shipper to sign the VGM document</a:t>
                      </a:r>
                      <a:endParaRPr lang="en-US" sz="1200" noProof="0" dirty="0"/>
                    </a:p>
                  </a:txBody>
                  <a:tcPr/>
                </a:tc>
                <a:tc>
                  <a:txBody>
                    <a:bodyPr/>
                    <a:lstStyle/>
                    <a:p>
                      <a:r>
                        <a:rPr lang="en-US" sz="1200" noProof="0" smtClean="0"/>
                        <a:t>Full name in capital letters,</a:t>
                      </a:r>
                      <a:br>
                        <a:rPr lang="en-US" sz="1200" noProof="0" smtClean="0"/>
                      </a:br>
                      <a:r>
                        <a:rPr lang="en-US" sz="1200" noProof="0" smtClean="0"/>
                        <a:t>contact details (mail, tel.)</a:t>
                      </a:r>
                      <a:endParaRPr lang="en-US" sz="1200" noProof="0"/>
                    </a:p>
                  </a:txBody>
                  <a:tcPr/>
                </a:tc>
                <a:tc>
                  <a:txBody>
                    <a:bodyPr/>
                    <a:lstStyle/>
                    <a:p>
                      <a:r>
                        <a:rPr lang="en-US" sz="1200" noProof="0" smtClean="0"/>
                        <a:t>Full name mandatory,</a:t>
                      </a:r>
                      <a:br>
                        <a:rPr lang="en-US" sz="1200" noProof="0" smtClean="0"/>
                      </a:br>
                      <a:r>
                        <a:rPr lang="en-US" sz="1200" noProof="0" smtClean="0"/>
                        <a:t>contact details recommended</a:t>
                      </a:r>
                      <a:endParaRPr lang="en-US" sz="1200" noProof="0"/>
                    </a:p>
                  </a:txBody>
                  <a:tcPr/>
                </a:tc>
              </a:tr>
              <a:tr h="4518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noProof="0" dirty="0" smtClean="0"/>
                        <a:t>Transport Order Reference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noProof="0" smtClean="0"/>
                        <a:t>Carrier‘s booking number </a:t>
                      </a:r>
                      <a:br>
                        <a:rPr lang="en-US" sz="1200" noProof="0" smtClean="0"/>
                      </a:br>
                      <a:r>
                        <a:rPr lang="en-US" sz="1200" noProof="0" smtClean="0"/>
                        <a:t>or B/L number</a:t>
                      </a:r>
                    </a:p>
                  </a:txBody>
                  <a:tcPr/>
                </a:tc>
                <a:tc>
                  <a:txBody>
                    <a:bodyPr/>
                    <a:lstStyle/>
                    <a:p>
                      <a:endParaRPr lang="en-US" sz="1200" noProof="0"/>
                    </a:p>
                  </a:txBody>
                  <a:tcPr/>
                </a:tc>
                <a:tc>
                  <a:txBody>
                    <a:bodyPr/>
                    <a:lstStyle/>
                    <a:p>
                      <a:r>
                        <a:rPr lang="en-US" sz="1200" noProof="0" smtClean="0"/>
                        <a:t>Highly recommended</a:t>
                      </a:r>
                      <a:r>
                        <a:rPr lang="en-US" sz="1200" baseline="0" noProof="0" smtClean="0"/>
                        <a:t> to avoid delays</a:t>
                      </a:r>
                      <a:endParaRPr lang="en-US" sz="1200" noProof="0"/>
                    </a:p>
                  </a:txBody>
                  <a:tcPr/>
                </a:tc>
              </a:tr>
              <a:tr h="271110">
                <a:tc>
                  <a:txBody>
                    <a:bodyPr/>
                    <a:lstStyle/>
                    <a:p>
                      <a:r>
                        <a:rPr lang="en-US" sz="1200" noProof="0" smtClean="0"/>
                        <a:t>Container number</a:t>
                      </a:r>
                      <a:endParaRPr lang="en-US" sz="1200" noProof="0"/>
                    </a:p>
                  </a:txBody>
                  <a:tcPr/>
                </a:tc>
                <a:tc>
                  <a:txBody>
                    <a:bodyPr/>
                    <a:lstStyle/>
                    <a:p>
                      <a:endParaRPr lang="en-US" sz="1200" noProof="0"/>
                    </a:p>
                  </a:txBody>
                  <a:tcPr/>
                </a:tc>
                <a:tc>
                  <a:txBody>
                    <a:bodyPr/>
                    <a:lstStyle/>
                    <a:p>
                      <a:endParaRPr lang="en-US" sz="1200" noProof="0"/>
                    </a:p>
                  </a:txBody>
                  <a:tcPr/>
                </a:tc>
                <a:tc>
                  <a:txBody>
                    <a:bodyPr/>
                    <a:lstStyle/>
                    <a:p>
                      <a:r>
                        <a:rPr lang="en-US" sz="1200" noProof="0" smtClean="0"/>
                        <a:t>mandatory</a:t>
                      </a:r>
                      <a:endParaRPr lang="en-US" sz="1200" noProof="0"/>
                    </a:p>
                  </a:txBody>
                  <a:tcPr/>
                </a:tc>
              </a:tr>
              <a:tr h="451849">
                <a:tc>
                  <a:txBody>
                    <a:bodyPr/>
                    <a:lstStyle/>
                    <a:p>
                      <a:r>
                        <a:rPr lang="en-US" sz="1200" noProof="0" smtClean="0"/>
                        <a:t>VGM</a:t>
                      </a:r>
                      <a:endParaRPr lang="en-US" sz="1200" noProof="0"/>
                    </a:p>
                  </a:txBody>
                  <a:tcPr/>
                </a:tc>
                <a:tc>
                  <a:txBody>
                    <a:bodyPr/>
                    <a:lstStyle/>
                    <a:p>
                      <a:r>
                        <a:rPr lang="en-US" sz="1200" noProof="0" smtClean="0"/>
                        <a:t>Verified gross mass of the container</a:t>
                      </a:r>
                    </a:p>
                    <a:p>
                      <a:r>
                        <a:rPr lang="en-US" sz="1200" noProof="0" smtClean="0"/>
                        <a:t>incl. unit of measurement</a:t>
                      </a:r>
                      <a:endParaRPr lang="en-US" sz="1200" noProof="0"/>
                    </a:p>
                  </a:txBody>
                  <a:tcPr/>
                </a:tc>
                <a:tc>
                  <a:txBody>
                    <a:bodyPr/>
                    <a:lstStyle/>
                    <a:p>
                      <a:r>
                        <a:rPr lang="en-US" sz="1200" noProof="0" smtClean="0"/>
                        <a:t>KGM</a:t>
                      </a:r>
                      <a:endParaRPr lang="en-US" sz="1200" noProof="0"/>
                    </a:p>
                  </a:txBody>
                  <a:tcPr/>
                </a:tc>
                <a:tc>
                  <a:txBody>
                    <a:bodyPr/>
                    <a:lstStyle/>
                    <a:p>
                      <a:r>
                        <a:rPr lang="en-US" sz="1200" noProof="0" dirty="0" smtClean="0"/>
                        <a:t>mandatory</a:t>
                      </a:r>
                      <a:endParaRPr lang="en-US" sz="1200" noProof="0" dirty="0"/>
                    </a:p>
                  </a:txBody>
                  <a:tcPr/>
                </a:tc>
              </a:tr>
            </a:tbl>
          </a:graphicData>
        </a:graphic>
      </p:graphicFrame>
      <p:sp>
        <p:nvSpPr>
          <p:cNvPr id="7" name="Rounded Rectangle 6"/>
          <p:cNvSpPr/>
          <p:nvPr/>
        </p:nvSpPr>
        <p:spPr>
          <a:xfrm>
            <a:off x="323528" y="1412776"/>
            <a:ext cx="8280920"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Which data is required for VGM transmission?            Page 1/2</a:t>
            </a:r>
            <a:endParaRPr lang="en-US" b="1" dirty="0"/>
          </a:p>
        </p:txBody>
      </p:sp>
      <p:sp>
        <p:nvSpPr>
          <p:cNvPr id="9" name="TextBox 8"/>
          <p:cNvSpPr txBox="1"/>
          <p:nvPr/>
        </p:nvSpPr>
        <p:spPr>
          <a:xfrm>
            <a:off x="323528" y="1988840"/>
            <a:ext cx="8064896" cy="738664"/>
          </a:xfrm>
          <a:prstGeom prst="rect">
            <a:avLst/>
          </a:prstGeom>
          <a:noFill/>
        </p:spPr>
        <p:txBody>
          <a:bodyPr wrap="square" rtlCol="0">
            <a:spAutoFit/>
          </a:bodyPr>
          <a:lstStyle/>
          <a:p>
            <a:pPr marL="342900" indent="-342900"/>
            <a:r>
              <a:rPr lang="en-US" sz="1400" dirty="0" smtClean="0"/>
              <a:t>The VERMAS message can transmit </a:t>
            </a:r>
            <a:r>
              <a:rPr lang="en-US" sz="1400" b="1" dirty="0" smtClean="0"/>
              <a:t>mandatory and optional </a:t>
            </a:r>
            <a:r>
              <a:rPr lang="en-US" sz="1400" dirty="0" smtClean="0"/>
              <a:t>data elements. Depending on who is the sender of the message, the requirements are different. </a:t>
            </a:r>
            <a:br>
              <a:rPr lang="en-US" sz="1400" dirty="0" smtClean="0"/>
            </a:br>
            <a:r>
              <a:rPr lang="en-US" sz="1400" b="1" dirty="0" smtClean="0"/>
              <a:t>From a shipper to a carrier:</a:t>
            </a:r>
            <a:endParaRPr lang="en-US" sz="1400" b="1" i="1" dirty="0"/>
          </a:p>
        </p:txBody>
      </p:sp>
      <p:sp>
        <p:nvSpPr>
          <p:cNvPr id="10" name="Oval 9"/>
          <p:cNvSpPr/>
          <p:nvPr/>
        </p:nvSpPr>
        <p:spPr>
          <a:xfrm rot="20521970">
            <a:off x="4218556" y="747876"/>
            <a:ext cx="1872208" cy="72008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de-DE" sz="2800" b="1" dirty="0" smtClean="0"/>
              <a:t>Backup</a:t>
            </a:r>
            <a:endParaRPr lang="en-US" sz="2800"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itle 1"/>
          <p:cNvSpPr txBox="1">
            <a:spLocks/>
          </p:cNvSpPr>
          <p:nvPr/>
        </p:nvSpPr>
        <p:spPr>
          <a:xfrm>
            <a:off x="259077" y="243263"/>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Electronic VGM transmission</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graphicFrame>
        <p:nvGraphicFramePr>
          <p:cNvPr id="12" name="Table 11"/>
          <p:cNvGraphicFramePr>
            <a:graphicFrameLocks noGrp="1"/>
          </p:cNvGraphicFramePr>
          <p:nvPr/>
        </p:nvGraphicFramePr>
        <p:xfrm>
          <a:off x="251520" y="3243726"/>
          <a:ext cx="8064896" cy="2633546"/>
        </p:xfrm>
        <a:graphic>
          <a:graphicData uri="http://schemas.openxmlformats.org/drawingml/2006/table">
            <a:tbl>
              <a:tblPr firstRow="1" bandRow="1">
                <a:tableStyleId>{5C22544A-7EE6-4342-B048-85BDC9FD1C3A}</a:tableStyleId>
              </a:tblPr>
              <a:tblGrid>
                <a:gridCol w="1440160"/>
                <a:gridCol w="2916738"/>
                <a:gridCol w="2051814"/>
                <a:gridCol w="1656184"/>
              </a:tblGrid>
              <a:tr h="339195">
                <a:tc>
                  <a:txBody>
                    <a:bodyPr/>
                    <a:lstStyle/>
                    <a:p>
                      <a:r>
                        <a:rPr lang="en-US" sz="1200" noProof="0" dirty="0" smtClean="0"/>
                        <a:t>Reference</a:t>
                      </a:r>
                      <a:endParaRPr lang="en-US" sz="1200" noProof="0" dirty="0"/>
                    </a:p>
                  </a:txBody>
                  <a:tcPr/>
                </a:tc>
                <a:tc>
                  <a:txBody>
                    <a:bodyPr/>
                    <a:lstStyle/>
                    <a:p>
                      <a:r>
                        <a:rPr lang="en-US" sz="1200" noProof="0" smtClean="0"/>
                        <a:t>Data elements</a:t>
                      </a:r>
                      <a:endParaRPr lang="en-US" sz="1200" noProof="0"/>
                    </a:p>
                  </a:txBody>
                  <a:tcPr/>
                </a:tc>
                <a:tc>
                  <a:txBody>
                    <a:bodyPr/>
                    <a:lstStyle/>
                    <a:p>
                      <a:r>
                        <a:rPr lang="en-US" sz="1200" noProof="0" smtClean="0"/>
                        <a:t>Remarks</a:t>
                      </a:r>
                      <a:endParaRPr lang="en-US" sz="1200" noProof="0"/>
                    </a:p>
                  </a:txBody>
                  <a:tcPr/>
                </a:tc>
                <a:tc>
                  <a:txBody>
                    <a:bodyPr/>
                    <a:lstStyle/>
                    <a:p>
                      <a:r>
                        <a:rPr lang="en-US" sz="1200" noProof="0" smtClean="0"/>
                        <a:t>Mandatory/optional</a:t>
                      </a:r>
                      <a:endParaRPr lang="en-US" sz="1200" noProof="0"/>
                    </a:p>
                  </a:txBody>
                  <a:tcPr/>
                </a:tc>
              </a:tr>
              <a:tr h="451849">
                <a:tc>
                  <a:txBody>
                    <a:bodyPr/>
                    <a:lstStyle/>
                    <a:p>
                      <a:r>
                        <a:rPr lang="en-US" sz="1200" noProof="0" dirty="0" err="1" smtClean="0"/>
                        <a:t>Date+Time</a:t>
                      </a:r>
                      <a:r>
                        <a:rPr lang="en-US" sz="1200" noProof="0" dirty="0" smtClean="0"/>
                        <a:t> of weighing</a:t>
                      </a:r>
                      <a:endParaRPr lang="en-US" sz="1200" noProof="0" dirty="0"/>
                    </a:p>
                  </a:txBody>
                  <a:tcPr/>
                </a:tc>
                <a:tc>
                  <a:txBody>
                    <a:bodyPr/>
                    <a:lstStyle/>
                    <a:p>
                      <a:r>
                        <a:rPr lang="en-US" sz="1200" noProof="0" smtClean="0"/>
                        <a:t>Date + Time</a:t>
                      </a:r>
                      <a:r>
                        <a:rPr lang="en-US" sz="1200" baseline="0" noProof="0" smtClean="0"/>
                        <a:t> when the container was weighed or the weight was determined</a:t>
                      </a:r>
                      <a:endParaRPr lang="en-US" sz="1200" noProof="0"/>
                    </a:p>
                  </a:txBody>
                  <a:tcPr/>
                </a:tc>
                <a:tc>
                  <a:txBody>
                    <a:bodyPr/>
                    <a:lstStyle/>
                    <a:p>
                      <a:endParaRPr lang="en-US" sz="1200" noProof="0"/>
                    </a:p>
                  </a:txBody>
                  <a:tcPr/>
                </a:tc>
                <a:tc>
                  <a:txBody>
                    <a:bodyPr/>
                    <a:lstStyle/>
                    <a:p>
                      <a:r>
                        <a:rPr lang="en-US" sz="1200" noProof="0" smtClean="0"/>
                        <a:t>Recommended</a:t>
                      </a:r>
                      <a:endParaRPr lang="en-US" sz="1200" noProof="0"/>
                    </a:p>
                  </a:txBody>
                  <a:tcPr/>
                </a:tc>
              </a:tr>
              <a:tr h="632589">
                <a:tc>
                  <a:txBody>
                    <a:bodyPr/>
                    <a:lstStyle/>
                    <a:p>
                      <a:r>
                        <a:rPr lang="en-US" sz="1200" noProof="0" smtClean="0"/>
                        <a:t>Place of weighing</a:t>
                      </a:r>
                      <a:endParaRPr lang="en-US" sz="1200" noProof="0"/>
                    </a:p>
                  </a:txBody>
                  <a:tcPr/>
                </a:tc>
                <a:tc>
                  <a:txBody>
                    <a:bodyPr/>
                    <a:lstStyle/>
                    <a:p>
                      <a:r>
                        <a:rPr lang="en-US" sz="1200" noProof="0" dirty="0" smtClean="0"/>
                        <a:t>Location where </a:t>
                      </a:r>
                      <a:r>
                        <a:rPr lang="en-US" sz="1200" baseline="0" noProof="0" dirty="0" smtClean="0"/>
                        <a:t>the container was weighed or the weight was determined.</a:t>
                      </a:r>
                      <a:endParaRPr lang="en-US" sz="1200" noProof="0" dirty="0"/>
                    </a:p>
                  </a:txBody>
                  <a:tcPr/>
                </a:tc>
                <a:tc>
                  <a:txBody>
                    <a:bodyPr/>
                    <a:lstStyle/>
                    <a:p>
                      <a:r>
                        <a:rPr lang="en-US" sz="1200" noProof="0" smtClean="0"/>
                        <a:t>At minimum the country of weight determination should be transmitted.</a:t>
                      </a:r>
                      <a:endParaRPr lang="en-US" sz="1200" noProof="0"/>
                    </a:p>
                  </a:txBody>
                  <a:tcPr/>
                </a:tc>
                <a:tc>
                  <a:txBody>
                    <a:bodyPr/>
                    <a:lstStyle/>
                    <a:p>
                      <a:r>
                        <a:rPr lang="en-US" sz="1200" noProof="0" smtClean="0"/>
                        <a:t>Recommended</a:t>
                      </a:r>
                      <a:endParaRPr lang="en-US" sz="1200" noProof="0"/>
                    </a:p>
                  </a:txBody>
                  <a:tcPr/>
                </a:tc>
              </a:tr>
              <a:tr h="271110">
                <a:tc>
                  <a:txBody>
                    <a:bodyPr/>
                    <a:lstStyle/>
                    <a:p>
                      <a:r>
                        <a:rPr lang="en-US" sz="1200" noProof="0" smtClean="0"/>
                        <a:t>Seal number</a:t>
                      </a:r>
                      <a:endParaRPr lang="en-US" sz="1200" noProof="0"/>
                    </a:p>
                  </a:txBody>
                  <a:tcPr/>
                </a:tc>
                <a:tc>
                  <a:txBody>
                    <a:bodyPr/>
                    <a:lstStyle/>
                    <a:p>
                      <a:endParaRPr lang="en-US" sz="1200" noProof="0"/>
                    </a:p>
                  </a:txBody>
                  <a:tcPr/>
                </a:tc>
                <a:tc>
                  <a:txBody>
                    <a:bodyPr/>
                    <a:lstStyle/>
                    <a:p>
                      <a:endParaRPr lang="en-US" sz="1200" noProof="0"/>
                    </a:p>
                  </a:txBody>
                  <a:tcPr/>
                </a:tc>
                <a:tc>
                  <a:txBody>
                    <a:bodyPr/>
                    <a:lstStyle/>
                    <a:p>
                      <a:r>
                        <a:rPr lang="en-US" sz="1200" noProof="0" smtClean="0"/>
                        <a:t>Optional</a:t>
                      </a:r>
                      <a:endParaRPr lang="en-US" sz="1200" noProof="0"/>
                    </a:p>
                  </a:txBody>
                  <a:tcPr/>
                </a:tc>
              </a:tr>
              <a:tr h="504564">
                <a:tc>
                  <a:txBody>
                    <a:bodyPr/>
                    <a:lstStyle/>
                    <a:p>
                      <a:r>
                        <a:rPr lang="en-US" sz="1200" noProof="0" smtClean="0"/>
                        <a:t>Method of weight determination</a:t>
                      </a:r>
                      <a:endParaRPr lang="en-US" sz="1200" noProof="0"/>
                    </a:p>
                  </a:txBody>
                  <a:tcPr/>
                </a:tc>
                <a:tc>
                  <a:txBody>
                    <a:bodyPr/>
                    <a:lstStyle/>
                    <a:p>
                      <a:r>
                        <a:rPr lang="en-US" sz="1200" noProof="0" smtClean="0"/>
                        <a:t>SM1 or SM2</a:t>
                      </a:r>
                      <a:endParaRPr lang="en-US" sz="1200" noProof="0"/>
                    </a:p>
                  </a:txBody>
                  <a:tcPr/>
                </a:tc>
                <a:tc>
                  <a:txBody>
                    <a:bodyPr/>
                    <a:lstStyle/>
                    <a:p>
                      <a:r>
                        <a:rPr lang="en-US" sz="1200" noProof="0" smtClean="0"/>
                        <a:t>SOLAS method 1 or 2</a:t>
                      </a:r>
                      <a:endParaRPr lang="en-US" sz="1200" noProof="0"/>
                    </a:p>
                  </a:txBody>
                  <a:tcPr/>
                </a:tc>
                <a:tc>
                  <a:txBody>
                    <a:bodyPr/>
                    <a:lstStyle/>
                    <a:p>
                      <a:r>
                        <a:rPr lang="en-US" sz="1200" noProof="0" smtClean="0"/>
                        <a:t>Optional</a:t>
                      </a:r>
                      <a:endParaRPr lang="en-US" sz="1200" noProof="0"/>
                    </a:p>
                  </a:txBody>
                  <a:tcPr/>
                </a:tc>
              </a:tr>
              <a:tr h="418187">
                <a:tc>
                  <a:txBody>
                    <a:bodyPr/>
                    <a:lstStyle/>
                    <a:p>
                      <a:r>
                        <a:rPr lang="en-US" sz="1200" noProof="0" smtClean="0"/>
                        <a:t>Weight certificate </a:t>
                      </a:r>
                      <a:endParaRPr lang="en-US" sz="1200" noProof="0"/>
                    </a:p>
                  </a:txBody>
                  <a:tcPr/>
                </a:tc>
                <a:tc>
                  <a:txBody>
                    <a:bodyPr/>
                    <a:lstStyle/>
                    <a:p>
                      <a:r>
                        <a:rPr lang="en-US" sz="1200" noProof="0" smtClean="0"/>
                        <a:t>Unique reference for</a:t>
                      </a:r>
                      <a:r>
                        <a:rPr lang="en-US" sz="1200" baseline="0" noProof="0" smtClean="0"/>
                        <a:t> a weight certificate</a:t>
                      </a:r>
                      <a:endParaRPr lang="en-US" sz="1200" noProof="0"/>
                    </a:p>
                  </a:txBody>
                  <a:tcPr/>
                </a:tc>
                <a:tc>
                  <a:txBody>
                    <a:bodyPr/>
                    <a:lstStyle/>
                    <a:p>
                      <a:r>
                        <a:rPr lang="en-US" sz="1200" noProof="0" smtClean="0"/>
                        <a:t>E.g. for a weighing slip</a:t>
                      </a:r>
                      <a:endParaRPr lang="en-US" sz="1200" noProof="0"/>
                    </a:p>
                  </a:txBody>
                  <a:tcPr/>
                </a:tc>
                <a:tc>
                  <a:txBody>
                    <a:bodyPr/>
                    <a:lstStyle/>
                    <a:p>
                      <a:r>
                        <a:rPr lang="en-US" sz="1200" noProof="0" dirty="0" smtClean="0"/>
                        <a:t>Optional</a:t>
                      </a:r>
                      <a:endParaRPr lang="en-US" sz="1200" noProof="0" dirty="0"/>
                    </a:p>
                  </a:txBody>
                  <a:tcPr/>
                </a:tc>
              </a:tr>
            </a:tbl>
          </a:graphicData>
        </a:graphic>
      </p:graphicFrame>
      <p:sp>
        <p:nvSpPr>
          <p:cNvPr id="5" name="Rounded Rectangle 4"/>
          <p:cNvSpPr/>
          <p:nvPr/>
        </p:nvSpPr>
        <p:spPr>
          <a:xfrm>
            <a:off x="323528" y="1556792"/>
            <a:ext cx="8280920"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Which data is required for VGM transmission?            Page 2/2</a:t>
            </a:r>
            <a:endParaRPr lang="en-US" b="1" dirty="0"/>
          </a:p>
        </p:txBody>
      </p:sp>
      <p:sp>
        <p:nvSpPr>
          <p:cNvPr id="6" name="Oval 5"/>
          <p:cNvSpPr/>
          <p:nvPr/>
        </p:nvSpPr>
        <p:spPr>
          <a:xfrm rot="20521970">
            <a:off x="4218556" y="747876"/>
            <a:ext cx="1872208" cy="72008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de-DE" sz="2800" b="1" dirty="0" smtClean="0"/>
              <a:t>Backup</a:t>
            </a:r>
            <a:endParaRPr lang="en-US" sz="28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3923928" y="5030350"/>
            <a:ext cx="2275855" cy="1494993"/>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l="17021" t="19993" r="11702"/>
          <a:stretch>
            <a:fillRect/>
          </a:stretch>
        </p:blipFill>
        <p:spPr bwMode="auto">
          <a:xfrm>
            <a:off x="5796136" y="2204864"/>
            <a:ext cx="2930019" cy="245005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Rounded Rectangle 8"/>
          <p:cNvSpPr/>
          <p:nvPr/>
        </p:nvSpPr>
        <p:spPr>
          <a:xfrm>
            <a:off x="755576" y="1052736"/>
            <a:ext cx="7272808"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endParaRPr lang="en-US" b="1" dirty="0" smtClean="0"/>
          </a:p>
          <a:p>
            <a:r>
              <a:rPr lang="en-US" b="1" dirty="0" smtClean="0"/>
              <a:t>Why is the new SOLAS regulation needed?</a:t>
            </a:r>
          </a:p>
          <a:p>
            <a:r>
              <a:rPr lang="de-DE" b="1" dirty="0" smtClean="0"/>
              <a:t> </a:t>
            </a:r>
            <a:endParaRPr lang="en-US" b="1" dirty="0"/>
          </a:p>
        </p:txBody>
      </p:sp>
      <p:sp>
        <p:nvSpPr>
          <p:cNvPr id="8" name="TextBox 7"/>
          <p:cNvSpPr txBox="1"/>
          <p:nvPr/>
        </p:nvSpPr>
        <p:spPr>
          <a:xfrm>
            <a:off x="179512" y="1837268"/>
            <a:ext cx="4464496" cy="2677656"/>
          </a:xfrm>
          <a:prstGeom prst="rect">
            <a:avLst/>
          </a:prstGeom>
          <a:noFill/>
        </p:spPr>
        <p:txBody>
          <a:bodyPr wrap="square" rtlCol="0">
            <a:spAutoFit/>
          </a:bodyPr>
          <a:lstStyle/>
          <a:p>
            <a:pPr marL="342900" indent="-342900"/>
            <a:r>
              <a:rPr lang="en-US" sz="1400" dirty="0" smtClean="0"/>
              <a:t>For many containers, too many, the actual gross weight is higher than the declared gross weight. The problems resulting from </a:t>
            </a:r>
            <a:r>
              <a:rPr lang="en-US" sz="1400" dirty="0" err="1" smtClean="0"/>
              <a:t>mis</a:t>
            </a:r>
            <a:r>
              <a:rPr lang="en-US" sz="1400" dirty="0" smtClean="0"/>
              <a:t>-declared </a:t>
            </a:r>
            <a:r>
              <a:rPr lang="en-US" sz="1400" dirty="0" smtClean="0"/>
              <a:t>container weights include the following:</a:t>
            </a:r>
            <a:br>
              <a:rPr lang="en-US" sz="1400" dirty="0" smtClean="0"/>
            </a:br>
            <a:endParaRPr lang="en-US" sz="1400" dirty="0" smtClean="0"/>
          </a:p>
          <a:p>
            <a:pPr marL="342900" indent="-342900">
              <a:buFont typeface="Arial" pitchFamily="34" charset="0"/>
              <a:buChar char="•"/>
            </a:pPr>
            <a:r>
              <a:rPr lang="en-US" sz="1400" dirty="0" smtClean="0"/>
              <a:t>Damage to ships and terminal equipment</a:t>
            </a:r>
          </a:p>
          <a:p>
            <a:pPr marL="342900" indent="-342900">
              <a:buFont typeface="Arial" pitchFamily="34" charset="0"/>
              <a:buChar char="•"/>
            </a:pPr>
            <a:r>
              <a:rPr lang="en-US" sz="1400" dirty="0" smtClean="0"/>
              <a:t>Stability risks for ships</a:t>
            </a:r>
          </a:p>
          <a:p>
            <a:pPr marL="342900" indent="-342900">
              <a:buFont typeface="Arial" pitchFamily="34" charset="0"/>
              <a:buChar char="•"/>
            </a:pPr>
            <a:r>
              <a:rPr lang="en-US" sz="1400" dirty="0" smtClean="0"/>
              <a:t>Risk of personal injury to seafarers and </a:t>
            </a:r>
            <a:r>
              <a:rPr lang="en-US" sz="1400" dirty="0" err="1" smtClean="0"/>
              <a:t>shoreside</a:t>
            </a:r>
            <a:r>
              <a:rPr lang="en-US" sz="1400" dirty="0" smtClean="0"/>
              <a:t> workers</a:t>
            </a:r>
          </a:p>
          <a:p>
            <a:pPr marL="342900" indent="-342900">
              <a:buFont typeface="Arial" pitchFamily="34" charset="0"/>
              <a:buChar char="•"/>
            </a:pPr>
            <a:r>
              <a:rPr lang="en-US" sz="1400" dirty="0" smtClean="0"/>
              <a:t>Collapsed container stacks</a:t>
            </a:r>
          </a:p>
          <a:p>
            <a:pPr marL="342900" indent="-342900">
              <a:buFont typeface="Arial" pitchFamily="34" charset="0"/>
              <a:buChar char="•"/>
            </a:pPr>
            <a:r>
              <a:rPr lang="en-US" sz="1400" dirty="0" smtClean="0"/>
              <a:t>Containers lost overboard (both those overweight and containers that were not overweight)</a:t>
            </a:r>
            <a:endParaRPr lang="en-US" sz="1400" dirty="0"/>
          </a:p>
        </p:txBody>
      </p:sp>
      <p:pic>
        <p:nvPicPr>
          <p:cNvPr id="1027" name="Picture 3"/>
          <p:cNvPicPr>
            <a:picLocks noChangeAspect="1" noChangeArrowheads="1"/>
          </p:cNvPicPr>
          <p:nvPr/>
        </p:nvPicPr>
        <p:blipFill>
          <a:blip r:embed="rId4" cstate="print"/>
          <a:srcRect/>
          <a:stretch>
            <a:fillRect/>
          </a:stretch>
        </p:blipFill>
        <p:spPr bwMode="auto">
          <a:xfrm>
            <a:off x="755576" y="5002606"/>
            <a:ext cx="2549342" cy="1522738"/>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7057950" y="5318732"/>
            <a:ext cx="1546498" cy="1134604"/>
          </a:xfrm>
          <a:prstGeom prst="rect">
            <a:avLst/>
          </a:prstGeom>
          <a:noFill/>
          <a:ln w="9525">
            <a:noFill/>
            <a:miter lim="800000"/>
            <a:headEnd/>
            <a:tailEnd/>
          </a:ln>
        </p:spPr>
      </p:pic>
      <p:sp>
        <p:nvSpPr>
          <p:cNvPr id="11" name="TextBox 10"/>
          <p:cNvSpPr txBox="1"/>
          <p:nvPr/>
        </p:nvSpPr>
        <p:spPr>
          <a:xfrm>
            <a:off x="6876256" y="4077072"/>
            <a:ext cx="1872208" cy="307777"/>
          </a:xfrm>
          <a:prstGeom prst="rect">
            <a:avLst/>
          </a:prstGeom>
          <a:noFill/>
        </p:spPr>
        <p:txBody>
          <a:bodyPr wrap="square" rtlCol="0">
            <a:spAutoFit/>
          </a:bodyPr>
          <a:lstStyle/>
          <a:p>
            <a:r>
              <a:rPr lang="de-DE" sz="1400" b="1" dirty="0" smtClean="0">
                <a:solidFill>
                  <a:srgbClr val="FFFF00"/>
                </a:solidFill>
              </a:rPr>
              <a:t>MSC NAPOLI  in 2007</a:t>
            </a:r>
            <a:endParaRPr lang="en-US" sz="1400" b="1" dirty="0">
              <a:solidFill>
                <a:srgbClr val="FFFF00"/>
              </a:solidFill>
            </a:endParaRPr>
          </a:p>
        </p:txBody>
      </p:sp>
      <p:sp>
        <p:nvSpPr>
          <p:cNvPr id="12" name="Title 1"/>
          <p:cNvSpPr txBox="1">
            <a:spLocks/>
          </p:cNvSpPr>
          <p:nvPr/>
        </p:nvSpPr>
        <p:spPr>
          <a:xfrm>
            <a:off x="0" y="0"/>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539552" y="1268760"/>
            <a:ext cx="7848872"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Why is the new SOLAS regulation needed?  </a:t>
            </a:r>
            <a:r>
              <a:rPr lang="en-US" b="1" u="sng" dirty="0" smtClean="0"/>
              <a:t>Example MSC NAPOLI  in 2007</a:t>
            </a:r>
            <a:r>
              <a:rPr lang="de-DE" b="1" dirty="0" smtClean="0"/>
              <a:t> </a:t>
            </a:r>
            <a:endParaRPr lang="en-US" b="1" dirty="0"/>
          </a:p>
        </p:txBody>
      </p:sp>
      <p:pic>
        <p:nvPicPr>
          <p:cNvPr id="1026" name="Picture 2"/>
          <p:cNvPicPr>
            <a:picLocks noChangeAspect="1" noChangeArrowheads="1"/>
          </p:cNvPicPr>
          <p:nvPr/>
        </p:nvPicPr>
        <p:blipFill>
          <a:blip r:embed="rId2" cstate="print"/>
          <a:srcRect/>
          <a:stretch>
            <a:fillRect/>
          </a:stretch>
        </p:blipFill>
        <p:spPr bwMode="auto">
          <a:xfrm>
            <a:off x="3702903" y="2031106"/>
            <a:ext cx="4613513" cy="3558134"/>
          </a:xfrm>
          <a:prstGeom prst="rect">
            <a:avLst/>
          </a:prstGeom>
          <a:noFill/>
          <a:ln w="9525">
            <a:noFill/>
            <a:miter lim="800000"/>
            <a:headEnd/>
            <a:tailEnd/>
          </a:ln>
          <a:effectLst/>
        </p:spPr>
      </p:pic>
      <p:sp>
        <p:nvSpPr>
          <p:cNvPr id="7" name="Rounded Rectangle 6"/>
          <p:cNvSpPr/>
          <p:nvPr/>
        </p:nvSpPr>
        <p:spPr>
          <a:xfrm>
            <a:off x="323528" y="2564904"/>
            <a:ext cx="3168352" cy="2808312"/>
          </a:xfrm>
          <a:prstGeom prst="roundRect">
            <a:avLst/>
          </a:prstGeom>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r>
              <a:rPr lang="en-US" dirty="0" smtClean="0">
                <a:solidFill>
                  <a:schemeClr val="tx1"/>
                </a:solidFill>
              </a:rPr>
              <a:t>A major incident at sea caused by many overweight containers.</a:t>
            </a:r>
          </a:p>
          <a:p>
            <a:r>
              <a:rPr lang="en-US" dirty="0" smtClean="0">
                <a:solidFill>
                  <a:schemeClr val="tx1"/>
                </a:solidFill>
              </a:rPr>
              <a:t>This was the actual starting point for discussing stricter rules on container weight declaration.</a:t>
            </a:r>
          </a:p>
        </p:txBody>
      </p:sp>
      <p:sp>
        <p:nvSpPr>
          <p:cNvPr id="10" name="Title 1"/>
          <p:cNvSpPr txBox="1">
            <a:spLocks/>
          </p:cNvSpPr>
          <p:nvPr/>
        </p:nvSpPr>
        <p:spPr>
          <a:xfrm>
            <a:off x="0" y="0"/>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cstate="print"/>
          <a:srcRect/>
          <a:stretch>
            <a:fillRect/>
          </a:stretch>
        </p:blipFill>
        <p:spPr bwMode="auto">
          <a:xfrm>
            <a:off x="683568" y="1686128"/>
            <a:ext cx="7689304" cy="49832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Rounded Rectangle 8"/>
          <p:cNvSpPr/>
          <p:nvPr/>
        </p:nvSpPr>
        <p:spPr>
          <a:xfrm>
            <a:off x="539552" y="1268760"/>
            <a:ext cx="7848872"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t>Why is the new SOLAS regulation needed?  </a:t>
            </a:r>
            <a:r>
              <a:rPr lang="en-US" b="1" u="sng" dirty="0" smtClean="0"/>
              <a:t>Example MSC NAPOLI  in 2007</a:t>
            </a:r>
            <a:r>
              <a:rPr lang="de-DE" b="1" dirty="0" smtClean="0"/>
              <a:t> </a:t>
            </a:r>
            <a:endParaRPr lang="en-US" b="1" dirty="0"/>
          </a:p>
        </p:txBody>
      </p:sp>
      <p:sp>
        <p:nvSpPr>
          <p:cNvPr id="10" name="Title 1"/>
          <p:cNvSpPr txBox="1">
            <a:spLocks/>
          </p:cNvSpPr>
          <p:nvPr/>
        </p:nvSpPr>
        <p:spPr>
          <a:xfrm>
            <a:off x="0" y="0"/>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755576" y="1844824"/>
            <a:ext cx="7776864" cy="4574948"/>
          </a:xfrm>
          <a:prstGeom prst="rect">
            <a:avLst/>
          </a:prstGeom>
          <a:noFill/>
          <a:ln w="9525">
            <a:noFill/>
            <a:miter lim="800000"/>
            <a:headEnd/>
            <a:tailEnd/>
          </a:ln>
        </p:spPr>
      </p:pic>
      <p:sp>
        <p:nvSpPr>
          <p:cNvPr id="6" name="Rounded Rectangle 5"/>
          <p:cNvSpPr/>
          <p:nvPr/>
        </p:nvSpPr>
        <p:spPr>
          <a:xfrm>
            <a:off x="755576" y="1196752"/>
            <a:ext cx="7272808"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endParaRPr lang="en-US" b="1" dirty="0" smtClean="0"/>
          </a:p>
          <a:p>
            <a:r>
              <a:rPr lang="en-US" b="1" dirty="0" smtClean="0"/>
              <a:t>Why is the new SOLAS regulation needed?  </a:t>
            </a:r>
            <a:r>
              <a:rPr lang="en-US" b="1" u="sng" dirty="0" smtClean="0"/>
              <a:t>Example HUSKY RACER</a:t>
            </a:r>
            <a:endParaRPr lang="en-US" b="1" dirty="0" smtClean="0"/>
          </a:p>
          <a:p>
            <a:r>
              <a:rPr lang="de-DE" b="1" dirty="0" smtClean="0"/>
              <a:t> </a:t>
            </a:r>
            <a:endParaRPr lang="en-US" b="1" dirty="0"/>
          </a:p>
        </p:txBody>
      </p:sp>
      <p:sp>
        <p:nvSpPr>
          <p:cNvPr id="8" name="Title 1"/>
          <p:cNvSpPr txBox="1">
            <a:spLocks/>
          </p:cNvSpPr>
          <p:nvPr/>
        </p:nvSpPr>
        <p:spPr>
          <a:xfrm>
            <a:off x="-36512" y="-27384"/>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1353383" y="1556792"/>
            <a:ext cx="6675001" cy="5157192"/>
          </a:xfrm>
          <a:prstGeom prst="rect">
            <a:avLst/>
          </a:prstGeom>
          <a:noFill/>
          <a:ln w="9525">
            <a:noFill/>
            <a:miter lim="800000"/>
            <a:headEnd/>
            <a:tailEnd/>
          </a:ln>
        </p:spPr>
      </p:pic>
      <p:sp>
        <p:nvSpPr>
          <p:cNvPr id="8" name="Rounded Rectangle 7"/>
          <p:cNvSpPr/>
          <p:nvPr/>
        </p:nvSpPr>
        <p:spPr>
          <a:xfrm>
            <a:off x="755576" y="1052736"/>
            <a:ext cx="7272808"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endParaRPr lang="en-US" b="1" dirty="0" smtClean="0"/>
          </a:p>
          <a:p>
            <a:r>
              <a:rPr lang="en-US" b="1" dirty="0" smtClean="0"/>
              <a:t>Why is the new SOLAS regulation needed?  </a:t>
            </a:r>
            <a:r>
              <a:rPr lang="en-US" b="1" u="sng" dirty="0" smtClean="0"/>
              <a:t>Example HUSKY RACER</a:t>
            </a:r>
            <a:endParaRPr lang="en-US" b="1" dirty="0" smtClean="0"/>
          </a:p>
          <a:p>
            <a:r>
              <a:rPr lang="de-DE" b="1" dirty="0" smtClean="0"/>
              <a:t> </a:t>
            </a:r>
            <a:endParaRPr lang="en-US" b="1" dirty="0"/>
          </a:p>
        </p:txBody>
      </p:sp>
      <p:sp>
        <p:nvSpPr>
          <p:cNvPr id="9" name="Title 1"/>
          <p:cNvSpPr txBox="1">
            <a:spLocks/>
          </p:cNvSpPr>
          <p:nvPr/>
        </p:nvSpPr>
        <p:spPr>
          <a:xfrm>
            <a:off x="-36512" y="-27384"/>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755576" y="1124744"/>
            <a:ext cx="7920880" cy="36004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endParaRPr lang="en-US" b="1" dirty="0" smtClean="0"/>
          </a:p>
          <a:p>
            <a:r>
              <a:rPr lang="en-US" b="1" dirty="0" smtClean="0"/>
              <a:t>Why is the new SOLAS regulation needed?  </a:t>
            </a:r>
            <a:r>
              <a:rPr lang="en-US" b="1" u="sng" dirty="0" smtClean="0"/>
              <a:t>Example single overweight container</a:t>
            </a:r>
            <a:endParaRPr lang="en-US" b="1" dirty="0" smtClean="0"/>
          </a:p>
          <a:p>
            <a:r>
              <a:rPr lang="de-DE" b="1" dirty="0" smtClean="0"/>
              <a:t> </a:t>
            </a:r>
            <a:endParaRPr lang="en-US" b="1" dirty="0"/>
          </a:p>
        </p:txBody>
      </p:sp>
      <p:pic>
        <p:nvPicPr>
          <p:cNvPr id="2050" name="Picture 2"/>
          <p:cNvPicPr>
            <a:picLocks noChangeAspect="1" noChangeArrowheads="1"/>
          </p:cNvPicPr>
          <p:nvPr/>
        </p:nvPicPr>
        <p:blipFill>
          <a:blip r:embed="rId2" cstate="print"/>
          <a:srcRect/>
          <a:stretch>
            <a:fillRect/>
          </a:stretch>
        </p:blipFill>
        <p:spPr bwMode="auto">
          <a:xfrm>
            <a:off x="3491880" y="2330160"/>
            <a:ext cx="5328592" cy="3115064"/>
          </a:xfrm>
          <a:prstGeom prst="rect">
            <a:avLst/>
          </a:prstGeom>
          <a:noFill/>
          <a:ln w="9525">
            <a:noFill/>
            <a:miter lim="800000"/>
            <a:headEnd/>
            <a:tailEnd/>
          </a:ln>
          <a:effectLst/>
        </p:spPr>
      </p:pic>
      <p:sp>
        <p:nvSpPr>
          <p:cNvPr id="7" name="Rounded Rectangle 6"/>
          <p:cNvSpPr/>
          <p:nvPr/>
        </p:nvSpPr>
        <p:spPr>
          <a:xfrm>
            <a:off x="251520" y="2564904"/>
            <a:ext cx="3168352" cy="2808312"/>
          </a:xfrm>
          <a:prstGeom prst="roundRect">
            <a:avLst/>
          </a:prstGeom>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r>
              <a:rPr lang="en-US" dirty="0" smtClean="0">
                <a:solidFill>
                  <a:schemeClr val="tx1"/>
                </a:solidFill>
              </a:rPr>
              <a:t>Smaller incidents with overweight containers happen too often in daily port operations work around the world.</a:t>
            </a:r>
            <a:br>
              <a:rPr lang="en-US" dirty="0" smtClean="0">
                <a:solidFill>
                  <a:schemeClr val="tx1"/>
                </a:solidFill>
              </a:rPr>
            </a:br>
            <a:r>
              <a:rPr lang="en-US" dirty="0" smtClean="0">
                <a:solidFill>
                  <a:schemeClr val="tx1"/>
                </a:solidFill>
              </a:rPr>
              <a:t>Each incident puts human life at danger and disrupts the supply chain.</a:t>
            </a:r>
          </a:p>
        </p:txBody>
      </p:sp>
      <p:sp>
        <p:nvSpPr>
          <p:cNvPr id="9" name="Title 1"/>
          <p:cNvSpPr txBox="1">
            <a:spLocks/>
          </p:cNvSpPr>
          <p:nvPr/>
        </p:nvSpPr>
        <p:spPr>
          <a:xfrm>
            <a:off x="-36512" y="-27384"/>
            <a:ext cx="3960440" cy="593449"/>
          </a:xfrm>
          <a:prstGeom prst="rect">
            <a:avLst/>
          </a:prstGeom>
          <a:solidFill>
            <a:srgbClr val="0066FF"/>
          </a:solidFill>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t>VGM / VERMAS</a:t>
            </a:r>
            <a:endParaRPr kumimoji="0" lang="en-US" sz="2400" b="1" i="0" u="none" strike="noStrike" kern="1200" cap="none" spc="0" normalizeH="0" baseline="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1819</Words>
  <Application>Microsoft Office PowerPoint</Application>
  <PresentationFormat>On-screen Show (4:3)</PresentationFormat>
  <Paragraphs>560</Paragraphs>
  <Slides>35</Slides>
  <Notes>3</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VERMAS Work Session</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vector>
  </TitlesOfParts>
  <Company>Hapag-Lloyd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 CEFACT Forum VERMAS Message</dc:title>
  <dc:creator>Michael Schröder</dc:creator>
  <cp:lastModifiedBy>Michael Schröder</cp:lastModifiedBy>
  <cp:revision>451</cp:revision>
  <dcterms:created xsi:type="dcterms:W3CDTF">2015-03-11T10:21:35Z</dcterms:created>
  <dcterms:modified xsi:type="dcterms:W3CDTF">2016-04-26T09:22:36Z</dcterms:modified>
</cp:coreProperties>
</file>