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1"/>
            <a:ext cx="9144000" cy="393280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8" name="Picture 4" descr="http://www1.unece.org/stat/platform/download/attachments/71401485/wikis?version=1&amp;modificationDate=1355730024128&amp;api=v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84" y="295040"/>
            <a:ext cx="1286188" cy="110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 userDrawn="1"/>
        </p:nvSpPr>
        <p:spPr>
          <a:xfrm>
            <a:off x="1519156" y="106536"/>
            <a:ext cx="50438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>
                <a:solidFill>
                  <a:prstClr val="white">
                    <a:lumMod val="50000"/>
                  </a:prstClr>
                </a:solidFill>
              </a:rPr>
              <a:t>UNECE – United Nations Economic Commission for Europe</a:t>
            </a:r>
          </a:p>
          <a:p>
            <a:r>
              <a:rPr lang="fr-FR" sz="1400">
                <a:solidFill>
                  <a:prstClr val="white">
                    <a:lumMod val="50000"/>
                  </a:prstClr>
                </a:solidFill>
              </a:rPr>
              <a:t>UN/CEFACT – UN Centre for Trade Facilitation and e-Business</a:t>
            </a:r>
            <a:endParaRPr lang="fr-FR" sz="140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0D56-E969-4071-8840-D9FE79203D32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07/03/2016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531E-0F36-4BB7-9C62-80E050B6F2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210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00211-473F-4C1C-91FD-A05B4998F44B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07/03/2016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531E-0F36-4BB7-9C62-80E050B6F2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678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82699-5285-44EA-9B45-AC09AD265214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07/03/2016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531E-0F36-4BB7-9C62-80E050B6F2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7013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FBD-F228-4810-8F05-500F531500DD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07/03/2016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531E-0F36-4BB7-9C62-80E050B6F2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424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045692"/>
            <a:ext cx="9144000" cy="8123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-1"/>
            <a:ext cx="9144000" cy="22904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9" name="Picture 4" descr="http://www1.unece.org/stat/platform/download/attachments/71401485/wikis?version=1&amp;modificationDate=1355730024128&amp;api=v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84" y="295040"/>
            <a:ext cx="1286188" cy="110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 userDrawn="1"/>
        </p:nvSpPr>
        <p:spPr>
          <a:xfrm>
            <a:off x="1519156" y="106536"/>
            <a:ext cx="50438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>
                <a:solidFill>
                  <a:prstClr val="white">
                    <a:lumMod val="50000"/>
                  </a:prstClr>
                </a:solidFill>
              </a:rPr>
              <a:t>UNECE – United Nations Economic Commission for Europe</a:t>
            </a:r>
          </a:p>
          <a:p>
            <a:r>
              <a:rPr lang="fr-FR" sz="1400">
                <a:solidFill>
                  <a:prstClr val="white">
                    <a:lumMod val="50000"/>
                  </a:prstClr>
                </a:solidFill>
              </a:rPr>
              <a:t>UN/CEFACT – UN Centre for Trade Facilitation and e-Business</a:t>
            </a:r>
            <a:endParaRPr lang="fr-FR" sz="140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628650" y="6338035"/>
            <a:ext cx="7886700" cy="4589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</a:rPr>
              <a:t>Enabling Electronic Procurement in Europe, Brussels, 9. March 2016</a:t>
            </a:r>
            <a:endParaRPr lang="en-US" sz="14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9156" y="660534"/>
            <a:ext cx="6996194" cy="1030155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83031"/>
            <a:ext cx="7886700" cy="4193931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531E-0F36-4BB7-9C62-80E050B6F2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668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1"/>
            <a:ext cx="9144000" cy="22904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9" name="Picture 4" descr="http://www1.unece.org/stat/platform/download/attachments/71401485/wikis?version=1&amp;modificationDate=1355730024128&amp;api=v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84" y="295040"/>
            <a:ext cx="1286188" cy="110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 userDrawn="1"/>
        </p:nvSpPr>
        <p:spPr>
          <a:xfrm>
            <a:off x="1519156" y="106536"/>
            <a:ext cx="50438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>
                <a:solidFill>
                  <a:prstClr val="white">
                    <a:lumMod val="50000"/>
                  </a:prstClr>
                </a:solidFill>
              </a:rPr>
              <a:t>UNECE – United Nations Economic Commission for Europe</a:t>
            </a:r>
          </a:p>
          <a:p>
            <a:r>
              <a:rPr lang="fr-FR" sz="1400">
                <a:solidFill>
                  <a:prstClr val="white">
                    <a:lumMod val="50000"/>
                  </a:prstClr>
                </a:solidFill>
              </a:rPr>
              <a:t>UN/CEFACT – UN Centre for Trade Facilitation and e-Business</a:t>
            </a:r>
            <a:endParaRPr lang="fr-FR" sz="140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9156" y="660534"/>
            <a:ext cx="6996194" cy="1030155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531E-0F36-4BB7-9C62-80E050B6F2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716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045692"/>
            <a:ext cx="9144000" cy="8123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628650" y="6338035"/>
            <a:ext cx="7886700" cy="4589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</a:rPr>
              <a:t>Enabling Electronic Procurement in Europe, Brussels, 9. March 2016</a:t>
            </a:r>
            <a:endParaRPr lang="en-GB" sz="14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-1"/>
            <a:ext cx="9144000" cy="393280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" name="Picture 4" descr="http://www1.unece.org/stat/platform/download/attachments/71401485/wikis?version=1&amp;modificationDate=1355730024128&amp;api=v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84" y="295040"/>
            <a:ext cx="1286188" cy="110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 userDrawn="1"/>
        </p:nvSpPr>
        <p:spPr>
          <a:xfrm>
            <a:off x="1519156" y="51672"/>
            <a:ext cx="50438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>
                <a:solidFill>
                  <a:prstClr val="white">
                    <a:lumMod val="50000"/>
                  </a:prstClr>
                </a:solidFill>
              </a:rPr>
              <a:t>UNECE – United Nations Economic Commission for Europe</a:t>
            </a:r>
          </a:p>
          <a:p>
            <a:r>
              <a:rPr lang="fr-FR" sz="1400">
                <a:solidFill>
                  <a:prstClr val="white">
                    <a:lumMod val="50000"/>
                  </a:prstClr>
                </a:solidFill>
              </a:rPr>
              <a:t>UN/CEFACT – UN Centre for Trade Facilitation and e-Business</a:t>
            </a:r>
            <a:endParaRPr lang="fr-FR" sz="140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531E-0F36-4BB7-9C62-80E050B6F2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492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67CE-6468-4CAD-86A9-F7389A506C50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07/03/2016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531E-0F36-4BB7-9C62-80E050B6F2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836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0A07-D923-4933-8148-A19CE81A6A7B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07/03/2016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531E-0F36-4BB7-9C62-80E050B6F2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924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A87D3-401E-4B27-83BC-FB7DADE1367E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07/03/2016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531E-0F36-4BB7-9C62-80E050B6F2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393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043A0-1F92-49C5-AB80-1449F895F6B3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07/03/2016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531E-0F36-4BB7-9C62-80E050B6F2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08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FF0F-63AE-41AE-A5B5-27081CBE429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07/03/2016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531E-0F36-4BB7-9C62-80E050B6F2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941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36A95-D565-4263-80D1-5A9D0ABFF754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07/03/2016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1531E-0F36-4BB7-9C62-80E050B6F2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023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8496" y="1173291"/>
            <a:ext cx="9156192" cy="2852737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A way </a:t>
            </a:r>
            <a:r>
              <a:rPr lang="en-US" sz="3600" b="1" dirty="0" smtClean="0"/>
              <a:t>forward -&gt; Background </a:t>
            </a:r>
            <a:r>
              <a:rPr lang="en-US" sz="3600" b="1" dirty="0"/>
              <a:t>Research </a:t>
            </a:r>
            <a:r>
              <a:rPr lang="en-US" sz="3600" b="1" dirty="0" smtClean="0"/>
              <a:t>Project</a:t>
            </a:r>
            <a:br>
              <a:rPr lang="en-US" sz="3600" b="1" dirty="0" smtClean="0"/>
            </a:br>
            <a:r>
              <a:rPr lang="en-US" sz="3600" b="1" dirty="0" smtClean="0"/>
              <a:t>                               </a:t>
            </a:r>
            <a:r>
              <a:rPr lang="en-US" sz="3600" b="1" dirty="0"/>
              <a:t>on Public Procurement Using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/>
              <a:t> </a:t>
            </a:r>
            <a:r>
              <a:rPr lang="en-US" sz="3600" b="1" dirty="0" smtClean="0"/>
              <a:t>                              International </a:t>
            </a:r>
            <a:r>
              <a:rPr lang="en-US" sz="3600" b="1" dirty="0"/>
              <a:t>Standards</a:t>
            </a:r>
            <a:endParaRPr lang="nb-NO" sz="36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531E-0F36-4BB7-9C62-80E050B6F2D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83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36148" y="930707"/>
            <a:ext cx="6996194" cy="1030155"/>
          </a:xfrm>
        </p:spPr>
        <p:txBody>
          <a:bodyPr>
            <a:normAutofit/>
          </a:bodyPr>
          <a:lstStyle/>
          <a:p>
            <a:r>
              <a:rPr lang="en-GB" sz="3200" dirty="0" smtClean="0"/>
              <a:t>Key elements of the project</a:t>
            </a:r>
            <a:endParaRPr lang="en-GB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19328" y="2162420"/>
            <a:ext cx="7912608" cy="419393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Research existing </a:t>
            </a:r>
            <a:r>
              <a:rPr lang="en-US" dirty="0" smtClean="0"/>
              <a:t>literature, texts and emerging developments with </a:t>
            </a:r>
            <a:r>
              <a:rPr lang="en-US" dirty="0"/>
              <a:t>the aim of understanding whether UN/</a:t>
            </a:r>
            <a:r>
              <a:rPr lang="en-US" dirty="0" err="1"/>
              <a:t>CEFACT</a:t>
            </a:r>
            <a:r>
              <a:rPr lang="en-US" dirty="0"/>
              <a:t> efforts should try to bring  added value in a global context</a:t>
            </a:r>
          </a:p>
          <a:p>
            <a:pPr lvl="0">
              <a:lnSpc>
                <a:spcPct val="100000"/>
              </a:lnSpc>
            </a:pPr>
            <a:r>
              <a:rPr lang="en-US" dirty="0" smtClean="0"/>
              <a:t>Identify essential issues </a:t>
            </a:r>
            <a:r>
              <a:rPr lang="en-US" dirty="0"/>
              <a:t>concerning </a:t>
            </a:r>
            <a:r>
              <a:rPr lang="en-US" dirty="0" smtClean="0"/>
              <a:t>recommendations </a:t>
            </a:r>
            <a:r>
              <a:rPr lang="en-US" dirty="0"/>
              <a:t>and standards </a:t>
            </a:r>
            <a:r>
              <a:rPr lang="en-US" dirty="0" smtClean="0"/>
              <a:t>for public </a:t>
            </a:r>
            <a:r>
              <a:rPr lang="en-US" dirty="0"/>
              <a:t>procurement</a:t>
            </a:r>
            <a:endParaRPr lang="en-GB" dirty="0"/>
          </a:p>
          <a:p>
            <a:pPr lvl="0">
              <a:lnSpc>
                <a:spcPct val="100000"/>
              </a:lnSpc>
            </a:pPr>
            <a:r>
              <a:rPr lang="en-US" dirty="0" smtClean="0"/>
              <a:t>Central </a:t>
            </a:r>
            <a:r>
              <a:rPr lang="en-US" dirty="0"/>
              <a:t>themes may include pre-award and post-award requirements, business processes, end-to-end business term vocabulary, semantic interoperability, technology-neutrality and Single Window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C77B-0A6C-4C31-A695-A29AD89C7D7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81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47806" y="977526"/>
            <a:ext cx="6996194" cy="1030155"/>
          </a:xfrm>
        </p:spPr>
        <p:txBody>
          <a:bodyPr>
            <a:normAutofit/>
          </a:bodyPr>
          <a:lstStyle/>
          <a:p>
            <a:r>
              <a:rPr lang="en-GB" sz="3200" dirty="0"/>
              <a:t>Potential </a:t>
            </a:r>
            <a:r>
              <a:rPr lang="en-GB" sz="3200" dirty="0" smtClean="0"/>
              <a:t>Findings </a:t>
            </a:r>
            <a:endParaRPr lang="en-GB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72618" y="2138254"/>
            <a:ext cx="8320278" cy="4193931"/>
          </a:xfrm>
        </p:spPr>
        <p:txBody>
          <a:bodyPr/>
          <a:lstStyle/>
          <a:p>
            <a:r>
              <a:rPr lang="en-GB" dirty="0"/>
              <a:t>Develop Semantic Models as the core solution to glue the various technologies</a:t>
            </a:r>
          </a:p>
          <a:p>
            <a:r>
              <a:rPr lang="en-GB" dirty="0"/>
              <a:t>Produce "Mappings" for the various technologies to a single core semantic </a:t>
            </a:r>
            <a:r>
              <a:rPr lang="en-GB" dirty="0" smtClean="0"/>
              <a:t>model</a:t>
            </a:r>
            <a:endParaRPr lang="en-GB" dirty="0"/>
          </a:p>
          <a:p>
            <a:r>
              <a:rPr lang="en-GB" dirty="0"/>
              <a:t>Ensure "</a:t>
            </a:r>
            <a:r>
              <a:rPr lang="en-GB" dirty="0" smtClean="0"/>
              <a:t>Semantics models" </a:t>
            </a:r>
            <a:r>
              <a:rPr lang="en-GB" dirty="0"/>
              <a:t>use business terms so that business people from around the world can agree </a:t>
            </a:r>
            <a:endParaRPr lang="en-GB" dirty="0" smtClean="0"/>
          </a:p>
          <a:p>
            <a:r>
              <a:rPr lang="en-GB" dirty="0" smtClean="0"/>
              <a:t>Let </a:t>
            </a:r>
            <a:r>
              <a:rPr lang="en-GB" dirty="0"/>
              <a:t>the technologists decide how to implement it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C77B-0A6C-4C31-A695-A29AD89C7D7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84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C77B-0A6C-4C31-A695-A29AD89C7D7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19156" y="795470"/>
            <a:ext cx="6996194" cy="1030155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Participation and contributions</a:t>
            </a:r>
            <a:endParaRPr lang="en-US" sz="3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8650" y="2208784"/>
            <a:ext cx="7886700" cy="435133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US" sz="3300" dirty="0"/>
              <a:t>The project is open to experts with broad knowledge in the area of trade facilitation and electronic business, in particular with respect to public </a:t>
            </a:r>
            <a:r>
              <a:rPr lang="en-US" sz="3300" dirty="0" smtClean="0"/>
              <a:t>procurement</a:t>
            </a:r>
            <a:endParaRPr lang="en-US" sz="3300" dirty="0"/>
          </a:p>
          <a:p>
            <a:pPr>
              <a:lnSpc>
                <a:spcPct val="110000"/>
              </a:lnSpc>
            </a:pPr>
            <a:r>
              <a:rPr lang="en-US" sz="3600" dirty="0"/>
              <a:t>Initial contributions include:</a:t>
            </a:r>
          </a:p>
          <a:p>
            <a:pPr lvl="1"/>
            <a:r>
              <a:rPr lang="en-US" dirty="0"/>
              <a:t>UN/CEFACT recommendations, standards and project information relating to electronic procurement</a:t>
            </a:r>
          </a:p>
          <a:p>
            <a:pPr lvl="1"/>
            <a:r>
              <a:rPr lang="en-US" dirty="0"/>
              <a:t>WTO agreements on government procurement and trade facilitation</a:t>
            </a:r>
          </a:p>
          <a:p>
            <a:pPr lvl="1"/>
            <a:r>
              <a:rPr lang="en-US" dirty="0"/>
              <a:t>EU legislation/directives on public procurement</a:t>
            </a:r>
          </a:p>
          <a:p>
            <a:pPr lvl="1"/>
            <a:r>
              <a:rPr lang="en-US" dirty="0"/>
              <a:t>CEN Workshop deliverables, including those from “Business </a:t>
            </a:r>
            <a:r>
              <a:rPr lang="en-US" dirty="0" smtClean="0"/>
              <a:t>Inter-operability </a:t>
            </a:r>
            <a:r>
              <a:rPr lang="en-US" dirty="0"/>
              <a:t>Interfaces for public procurement in Europe” and other workshops</a:t>
            </a:r>
          </a:p>
          <a:p>
            <a:pPr lvl="1"/>
            <a:r>
              <a:rPr lang="en-US" dirty="0"/>
              <a:t>Materials on national, regional and global issues involving public procurement </a:t>
            </a:r>
          </a:p>
          <a:p>
            <a:pPr lvl="1"/>
            <a:r>
              <a:rPr lang="en-US" dirty="0"/>
              <a:t>Materials available from the international standards community, MDBs and the UN Procurement </a:t>
            </a:r>
            <a:r>
              <a:rPr lang="en-US" dirty="0" smtClean="0"/>
              <a:t>Division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82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232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Thème Office</vt:lpstr>
      <vt:lpstr>A way forward -&gt; Background Research Project                                on Public Procurement Using                                 International Standards</vt:lpstr>
      <vt:lpstr>Key elements of the project</vt:lpstr>
      <vt:lpstr>Potential Findings </vt:lpstr>
      <vt:lpstr>Participation and contributions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way forward -&gt; Background Research Project                                on Public Procurement Using                                 International Standards</dc:title>
  <dc:creator>Gianguglielmo</dc:creator>
  <cp:lastModifiedBy>Gianguglielmo</cp:lastModifiedBy>
  <cp:revision>1</cp:revision>
  <dcterms:created xsi:type="dcterms:W3CDTF">2016-03-07T12:30:06Z</dcterms:created>
  <dcterms:modified xsi:type="dcterms:W3CDTF">2016-03-07T12:30:36Z</dcterms:modified>
</cp:coreProperties>
</file>