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341" r:id="rId3"/>
    <p:sldId id="324" r:id="rId4"/>
    <p:sldId id="263" r:id="rId5"/>
    <p:sldId id="326" r:id="rId6"/>
    <p:sldId id="264" r:id="rId7"/>
    <p:sldId id="266" r:id="rId8"/>
    <p:sldId id="333" r:id="rId9"/>
    <p:sldId id="327" r:id="rId10"/>
    <p:sldId id="269" r:id="rId11"/>
    <p:sldId id="295" r:id="rId12"/>
    <p:sldId id="270" r:id="rId13"/>
    <p:sldId id="343" r:id="rId14"/>
    <p:sldId id="290" r:id="rId15"/>
    <p:sldId id="342" r:id="rId16"/>
    <p:sldId id="285" r:id="rId17"/>
    <p:sldId id="289" r:id="rId18"/>
    <p:sldId id="291" r:id="rId19"/>
    <p:sldId id="344" r:id="rId20"/>
    <p:sldId id="300" r:id="rId21"/>
    <p:sldId id="302" r:id="rId22"/>
    <p:sldId id="338" r:id="rId23"/>
    <p:sldId id="337" r:id="rId24"/>
    <p:sldId id="335" r:id="rId25"/>
    <p:sldId id="336" r:id="rId26"/>
    <p:sldId id="340" r:id="rId27"/>
    <p:sldId id="339" r:id="rId28"/>
    <p:sldId id="328" r:id="rId29"/>
    <p:sldId id="305" r:id="rId30"/>
    <p:sldId id="329" r:id="rId31"/>
    <p:sldId id="316" r:id="rId32"/>
    <p:sldId id="330" r:id="rId33"/>
    <p:sldId id="331" r:id="rId34"/>
    <p:sldId id="332" r:id="rId35"/>
    <p:sldId id="334" r:id="rId3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8297DF-ECC7-4D36-B3B0-E5838C71741A}">
          <p14:sldIdLst>
            <p14:sldId id="256"/>
            <p14:sldId id="341"/>
            <p14:sldId id="324"/>
            <p14:sldId id="263"/>
            <p14:sldId id="326"/>
            <p14:sldId id="264"/>
            <p14:sldId id="266"/>
            <p14:sldId id="333"/>
            <p14:sldId id="327"/>
            <p14:sldId id="269"/>
            <p14:sldId id="295"/>
            <p14:sldId id="270"/>
            <p14:sldId id="343"/>
            <p14:sldId id="290"/>
            <p14:sldId id="342"/>
            <p14:sldId id="285"/>
            <p14:sldId id="289"/>
            <p14:sldId id="291"/>
            <p14:sldId id="344"/>
            <p14:sldId id="300"/>
          </p14:sldIdLst>
        </p14:section>
        <p14:section name="Untitled Section" id="{5AF84FB0-8FFE-4BCC-A07B-DC38EFBE6A7F}">
          <p14:sldIdLst>
            <p14:sldId id="302"/>
            <p14:sldId id="338"/>
            <p14:sldId id="337"/>
            <p14:sldId id="335"/>
            <p14:sldId id="336"/>
            <p14:sldId id="340"/>
            <p14:sldId id="339"/>
            <p14:sldId id="328"/>
            <p14:sldId id="305"/>
            <p14:sldId id="329"/>
            <p14:sldId id="316"/>
            <p14:sldId id="330"/>
            <p14:sldId id="331"/>
            <p14:sldId id="332"/>
            <p14:sldId id="3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4400" autoAdjust="0"/>
  </p:normalViewPr>
  <p:slideViewPr>
    <p:cSldViewPr snapToGrid="0">
      <p:cViewPr varScale="1">
        <p:scale>
          <a:sx n="85" d="100"/>
          <a:sy n="85" d="100"/>
        </p:scale>
        <p:origin x="15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C10DA-83F3-4EEA-8975-D5DEED66A8F8}" type="datetimeFigureOut">
              <a:rPr lang="en-GB" smtClean="0"/>
              <a:t>20/11/2016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257C5-C5BE-46A6-BDAD-69F097C56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784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ABD84-E238-48A4-85F9-9FB78602AF4D}" type="datetimeFigureOut">
              <a:rPr lang="en-GB" smtClean="0"/>
              <a:t>20/11/2016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30D94-1A26-44EE-B16B-C4EFD97F7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9824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8226D-EAEB-40BC-B7A8-2789FC591D8E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3362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0D94-1A26-44EE-B16B-C4EFD97F70D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063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8226D-EAEB-40BC-B7A8-2789FC591D8E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0944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0D94-1A26-44EE-B16B-C4EFD97F70D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528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0D94-1A26-44EE-B16B-C4EFD97F70D2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135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83932" y="640490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6434B-49FF-4C2B-AA15-54452B49F1E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Titolo 1"/>
          <p:cNvSpPr txBox="1">
            <a:spLocks/>
          </p:cNvSpPr>
          <p:nvPr userDrawn="1"/>
        </p:nvSpPr>
        <p:spPr bwMode="auto">
          <a:xfrm>
            <a:off x="460375" y="487928"/>
            <a:ext cx="8064896" cy="224378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FF505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200"/>
              </a:lnSpc>
            </a:pPr>
            <a:br>
              <a:rPr lang="it-IT" dirty="0">
                <a:solidFill>
                  <a:schemeClr val="accent1"/>
                </a:solidFill>
              </a:rPr>
            </a:br>
            <a:br>
              <a:rPr lang="it-IT" dirty="0">
                <a:solidFill>
                  <a:schemeClr val="accent1"/>
                </a:solidFill>
              </a:rPr>
            </a:br>
            <a:r>
              <a:rPr lang="it-IT" sz="3600" b="1" dirty="0">
                <a:solidFill>
                  <a:schemeClr val="accent1"/>
                </a:solidFill>
              </a:rPr>
              <a:t>UN/CEFACT</a:t>
            </a:r>
            <a:br>
              <a:rPr lang="it-IT" sz="3600" b="1" dirty="0">
                <a:solidFill>
                  <a:schemeClr val="accent1"/>
                </a:solidFill>
              </a:rPr>
            </a:br>
            <a:endParaRPr lang="it-IT" sz="3600" b="1" dirty="0">
              <a:solidFill>
                <a:schemeClr val="accent1"/>
              </a:solidFill>
            </a:endParaRPr>
          </a:p>
          <a:p>
            <a:pPr>
              <a:lnSpc>
                <a:spcPts val="3200"/>
              </a:lnSpc>
            </a:pPr>
            <a:r>
              <a:rPr lang="it-IT" sz="3600" b="1" dirty="0">
                <a:solidFill>
                  <a:schemeClr val="accent1"/>
                </a:solidFill>
              </a:rPr>
              <a:t>Supply Chain Reference Data Model</a:t>
            </a:r>
            <a:endParaRPr lang="it-IT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Q:\UN Logo &amp; UNECE Logo\New UNECE\UNECE logo FOR ALL OTHER USES\UNECE logo-blue-english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406" y="223300"/>
            <a:ext cx="2593848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75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Mini Conference, Bangkok, 27 September 2016 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4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Mini Conference, Bangkok, 27 September 2016 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735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Mini Conference, Bangkok, 27 September 2016 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92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Mini Conference, Bangkok, 27 September 2016 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689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6045692"/>
            <a:ext cx="9144000" cy="8123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0" y="-1"/>
            <a:ext cx="9144000" cy="22904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156" y="659843"/>
            <a:ext cx="6996194" cy="89916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5635"/>
            <a:ext cx="7886700" cy="448132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1028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>
                <a:solidFill>
                  <a:schemeClr val="bg1"/>
                </a:solidFill>
              </a:rPr>
              <a:t>UNECE – United Nations</a:t>
            </a:r>
            <a:r>
              <a:rPr lang="fr-FR" sz="1600" baseline="0">
                <a:solidFill>
                  <a:schemeClr val="bg1"/>
                </a:solidFill>
              </a:rPr>
              <a:t> Economic Commission for Europe</a:t>
            </a:r>
            <a:endParaRPr lang="fr-FR" sz="1600">
              <a:solidFill>
                <a:schemeClr val="bg1"/>
              </a:solidFill>
            </a:endParaRPr>
          </a:p>
          <a:p>
            <a:r>
              <a:rPr lang="fr-FR" sz="1400">
                <a:solidFill>
                  <a:schemeClr val="bg1"/>
                </a:solidFill>
              </a:rPr>
              <a:t>UN/CEFACT – UN Centre for Trade</a:t>
            </a:r>
            <a:r>
              <a:rPr lang="fr-FR" sz="1400" baseline="0">
                <a:solidFill>
                  <a:schemeClr val="bg1"/>
                </a:solidFill>
              </a:rPr>
              <a:t> Facilitation and e-Business</a:t>
            </a:r>
            <a:endParaRPr lang="fr-FR" sz="1400">
              <a:solidFill>
                <a:schemeClr val="bg1"/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06C77B-0A6C-4C31-A695-A29AD89C7D7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6383045" y="156726"/>
            <a:ext cx="2132305" cy="45292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 baseline="0"/>
            </a:lvl1pPr>
          </a:lstStyle>
          <a:p>
            <a:pPr lvl="0"/>
            <a:r>
              <a:rPr lang="fr-FR"/>
              <a:t>Section name</a:t>
            </a:r>
          </a:p>
        </p:txBody>
      </p:sp>
    </p:spTree>
    <p:extLst>
      <p:ext uri="{BB962C8B-B14F-4D97-AF65-F5344CB8AC3E}">
        <p14:creationId xmlns:p14="http://schemas.microsoft.com/office/powerpoint/2010/main" val="66096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5924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466043" y="628352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2D9F6-4E0E-41D8-BC1F-BF1CE87366CF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04186" y="35512"/>
            <a:ext cx="1544715" cy="266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UN/CEFACT</a:t>
            </a:r>
          </a:p>
        </p:txBody>
      </p:sp>
    </p:spTree>
    <p:extLst>
      <p:ext uri="{BB962C8B-B14F-4D97-AF65-F5344CB8AC3E}">
        <p14:creationId xmlns:p14="http://schemas.microsoft.com/office/powerpoint/2010/main" val="25368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82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38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14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655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Mini Conference, Bangkok, 27 September 2016 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42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Mini Conference, Bangkok, 27 September 2016 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05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Mini Conference, Bangkok, 27 September 2016 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6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8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r.wessel@seeburger.d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erhard.heemskerk@kpnmail.n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21547" y="2650239"/>
            <a:ext cx="60039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AU" sz="2000" b="1" dirty="0">
                <a:solidFill>
                  <a:srgbClr val="002060"/>
                </a:solidFill>
              </a:rPr>
              <a:t>A new way to facilitate </a:t>
            </a:r>
            <a:r>
              <a:rPr lang="en-AU" sz="2000" b="1" dirty="0" err="1">
                <a:solidFill>
                  <a:srgbClr val="002060"/>
                </a:solidFill>
              </a:rPr>
              <a:t>eBusiness</a:t>
            </a:r>
            <a:r>
              <a:rPr lang="en-AU" sz="2000" b="1" dirty="0">
                <a:solidFill>
                  <a:srgbClr val="002060"/>
                </a:solidFill>
              </a:rPr>
              <a:t> communication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734671" y="50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998119" y="3749642"/>
            <a:ext cx="38011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Rolf Wessel 	</a:t>
            </a:r>
            <a:r>
              <a:rPr lang="de-DE" sz="140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 SCRDM 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Project Lead</a:t>
            </a:r>
          </a:p>
          <a:p>
            <a:pPr algn="just"/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Gerhard </a:t>
            </a:r>
            <a:r>
              <a:rPr lang="nl-NL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Heemskerk</a:t>
            </a:r>
            <a:r>
              <a:rPr lang="de-DE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rPr>
              <a:t>	 SCRDM Lead Editor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4653" y="2946025"/>
            <a:ext cx="54777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000" i="1" dirty="0">
                <a:solidFill>
                  <a:srgbClr val="002060"/>
                </a:solidFill>
              </a:rPr>
              <a:t>A breakthrough in how electronic communication will be carried out in the future</a:t>
            </a:r>
            <a:endParaRPr lang="nl-NL" sz="1600" dirty="0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5429956" y="4841126"/>
            <a:ext cx="4237443" cy="37274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b="1">
                <a:solidFill>
                  <a:schemeClr val="bg2">
                    <a:lumMod val="50000"/>
                  </a:schemeClr>
                </a:solidFill>
              </a:rPr>
              <a:t>The Substance behind ZUGFeRD</a:t>
            </a:r>
            <a:br>
              <a:rPr lang="de-DE" b="1">
                <a:solidFill>
                  <a:schemeClr val="bg2">
                    <a:lumMod val="50000"/>
                  </a:schemeClr>
                </a:solidFill>
              </a:rPr>
            </a:br>
            <a:endParaRPr lang="de-DE" b="1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endParaRPr lang="en-A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32118" y="5106144"/>
            <a:ext cx="25367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600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638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218371"/>
            <a:ext cx="8204200" cy="1056710"/>
          </a:xfrm>
        </p:spPr>
        <p:txBody>
          <a:bodyPr>
            <a:normAutofit/>
          </a:bodyPr>
          <a:lstStyle/>
          <a:p>
            <a:r>
              <a:rPr lang="en-AU" sz="4000"/>
              <a:t>UN/CEFACT </a:t>
            </a:r>
            <a:r>
              <a:rPr lang="en-AU" sz="4000" dirty="0"/>
              <a:t>Reference Data Models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30291" y="1275081"/>
            <a:ext cx="7736376" cy="3911791"/>
          </a:xfrm>
        </p:spPr>
        <p:txBody>
          <a:bodyPr>
            <a:noAutofit/>
          </a:bodyPr>
          <a:lstStyle/>
          <a:p>
            <a:r>
              <a:rPr lang="en-AU" dirty="0"/>
              <a:t>Reference Data Model (e.g. SCRDM)</a:t>
            </a:r>
          </a:p>
          <a:p>
            <a:pPr lvl="1"/>
            <a:r>
              <a:rPr lang="en-AU" dirty="0"/>
              <a:t>a subset of the UN/CEFACT Core Component Library</a:t>
            </a:r>
          </a:p>
          <a:p>
            <a:pPr lvl="1"/>
            <a:r>
              <a:rPr lang="en-AU" dirty="0"/>
              <a:t>a rich collection of business artefacts</a:t>
            </a:r>
          </a:p>
          <a:p>
            <a:pPr marL="457200" lvl="1" indent="0">
              <a:buNone/>
            </a:pPr>
            <a:r>
              <a:rPr lang="en-AU"/>
              <a:t>    from </a:t>
            </a:r>
            <a:r>
              <a:rPr lang="en-AU" dirty="0"/>
              <a:t>which standard </a:t>
            </a:r>
            <a:r>
              <a:rPr lang="en-AU"/>
              <a:t>business data exchange    </a:t>
            </a:r>
          </a:p>
          <a:p>
            <a:pPr marL="457200" lvl="1" indent="0">
              <a:buNone/>
            </a:pPr>
            <a:r>
              <a:rPr lang="en-AU"/>
              <a:t>    structures (messages) can be derived/created.</a:t>
            </a:r>
            <a:br>
              <a:rPr lang="en-AU"/>
            </a:br>
            <a:endParaRPr lang="en-AU" dirty="0"/>
          </a:p>
          <a:p>
            <a:r>
              <a:rPr lang="en-AU"/>
              <a:t>The </a:t>
            </a:r>
            <a:r>
              <a:rPr lang="en-AU" dirty="0"/>
              <a:t>evolution:</a:t>
            </a:r>
          </a:p>
          <a:p>
            <a:pPr lvl="1"/>
            <a:r>
              <a:rPr lang="en-AU" dirty="0"/>
              <a:t>creation of standard </a:t>
            </a:r>
            <a:r>
              <a:rPr lang="en-AU"/>
              <a:t>business data exchange structures (subsets) from a </a:t>
            </a:r>
            <a:r>
              <a:rPr lang="en-AU" dirty="0"/>
              <a:t>‘Master </a:t>
            </a:r>
            <a:r>
              <a:rPr lang="en-AU"/>
              <a:t>Structure’.</a:t>
            </a:r>
            <a:endParaRPr lang="en-AU" dirty="0"/>
          </a:p>
          <a:p>
            <a:pPr lvl="1"/>
            <a:r>
              <a:rPr lang="en-AU"/>
              <a:t>Levels of contextual restrictions: the CCL (library), </a:t>
            </a:r>
            <a:r>
              <a:rPr lang="en-AU" dirty="0"/>
              <a:t>the Master Structure and/or the </a:t>
            </a:r>
            <a:r>
              <a:rPr lang="en-AU"/>
              <a:t>business data exchange structure (such as CII message). </a:t>
            </a:r>
            <a:endParaRPr lang="en-AU" dirty="0"/>
          </a:p>
          <a:p>
            <a:pPr marL="457200" lvl="1" indent="0">
              <a:buNone/>
            </a:pPr>
            <a:endParaRPr lang="en-AU" dirty="0"/>
          </a:p>
          <a:p>
            <a:pPr marL="457200" lvl="1" indent="0">
              <a:buNone/>
            </a:pPr>
            <a:endParaRPr lang="en-AU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10</a:t>
            </a:r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734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158" y="1737626"/>
            <a:ext cx="5491699" cy="452738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7944557" cy="1325563"/>
          </a:xfrm>
        </p:spPr>
        <p:txBody>
          <a:bodyPr>
            <a:normAutofit/>
          </a:bodyPr>
          <a:lstStyle/>
          <a:p>
            <a:r>
              <a:rPr lang="nl-NL" sz="4000"/>
              <a:t>How </a:t>
            </a:r>
            <a:r>
              <a:rPr lang="nl-NL" sz="4000" dirty="0"/>
              <a:t>the Supply Chain Reference Data Model works..</a:t>
            </a:r>
          </a:p>
        </p:txBody>
      </p:sp>
      <p:sp>
        <p:nvSpPr>
          <p:cNvPr id="6" name="Arrow: Right 5"/>
          <p:cNvSpPr/>
          <p:nvPr/>
        </p:nvSpPr>
        <p:spPr>
          <a:xfrm>
            <a:off x="574249" y="3036711"/>
            <a:ext cx="2834995" cy="4623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Layer 1: Restrictions</a:t>
            </a:r>
          </a:p>
        </p:txBody>
      </p:sp>
      <p:sp>
        <p:nvSpPr>
          <p:cNvPr id="7" name="Arrow: Right 6"/>
          <p:cNvSpPr/>
          <p:nvPr/>
        </p:nvSpPr>
        <p:spPr>
          <a:xfrm>
            <a:off x="574249" y="4041422"/>
            <a:ext cx="2834995" cy="5882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Layer 2: Restrictions</a:t>
            </a:r>
          </a:p>
        </p:txBody>
      </p:sp>
      <p:sp>
        <p:nvSpPr>
          <p:cNvPr id="8" name="Arrow: Right 7"/>
          <p:cNvSpPr/>
          <p:nvPr/>
        </p:nvSpPr>
        <p:spPr>
          <a:xfrm>
            <a:off x="574249" y="5172017"/>
            <a:ext cx="2834995" cy="52075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Layer 3: Restrictions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04174" y="2970152"/>
            <a:ext cx="2430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Subset of all artefacts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3566" y="4125020"/>
            <a:ext cx="3550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Master Data Exchange Structure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87135" y="5188801"/>
            <a:ext cx="3892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Derived data exchange structure(s)</a:t>
            </a:r>
          </a:p>
          <a:p>
            <a:r>
              <a:rPr lang="nl-NL" sz="2000"/>
              <a:t>e.g. Invoice, query..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41097" y="1875319"/>
            <a:ext cx="1426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All artefacts</a:t>
            </a:r>
          </a:p>
        </p:txBody>
      </p:sp>
      <p:sp>
        <p:nvSpPr>
          <p:cNvPr id="1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11</a:t>
            </a:r>
          </a:p>
        </p:txBody>
      </p:sp>
      <p:sp>
        <p:nvSpPr>
          <p:cNvPr id="13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039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6108" y="616601"/>
            <a:ext cx="8236714" cy="696031"/>
          </a:xfrm>
        </p:spPr>
        <p:txBody>
          <a:bodyPr>
            <a:normAutofit fontScale="90000"/>
          </a:bodyPr>
          <a:lstStyle/>
          <a:p>
            <a:r>
              <a:rPr lang="en-AU" sz="4000"/>
              <a:t>First</a:t>
            </a:r>
            <a:r>
              <a:rPr lang="en-AU"/>
              <a:t> SCRDM delivery: UN/CEFACT CII</a:t>
            </a:r>
            <a:br>
              <a:rPr lang="en-AU"/>
            </a:br>
            <a:r>
              <a:rPr lang="en-AU" i="1"/>
              <a:t>Cross </a:t>
            </a:r>
            <a:r>
              <a:rPr lang="en-AU" i="1" dirty="0"/>
              <a:t>Industry Invoice</a:t>
            </a:r>
            <a:endParaRPr lang="nl-NL" i="1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12</a:t>
            </a:r>
          </a:p>
        </p:txBody>
      </p:sp>
      <p:sp>
        <p:nvSpPr>
          <p:cNvPr id="1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923" y="1618762"/>
            <a:ext cx="5864077" cy="479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262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048" y="309479"/>
            <a:ext cx="8149335" cy="1325563"/>
          </a:xfrm>
        </p:spPr>
        <p:txBody>
          <a:bodyPr/>
          <a:lstStyle/>
          <a:p>
            <a:r>
              <a:rPr lang="nl-NL"/>
              <a:t>Cross Industry Invoice </a:t>
            </a:r>
            <a:br>
              <a:rPr lang="nl-NL"/>
            </a:br>
            <a:r>
              <a:rPr lang="nl-NL" sz="3600"/>
              <a:t>Geographical Focus: </a:t>
            </a:r>
            <a:r>
              <a:rPr lang="nl-NL" sz="3600" b="1"/>
              <a:t>Global</a:t>
            </a:r>
            <a:endParaRPr lang="nl-NL" b="1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30" y="1631587"/>
            <a:ext cx="8411969" cy="46553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58957" y="1882725"/>
            <a:ext cx="48878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/>
              <a:t>950 Artefacts available in CII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13</a:t>
            </a:r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724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93044" y="210579"/>
            <a:ext cx="7910689" cy="986842"/>
          </a:xfrm>
        </p:spPr>
        <p:txBody>
          <a:bodyPr>
            <a:normAutofit/>
          </a:bodyPr>
          <a:lstStyle/>
          <a:p>
            <a:r>
              <a:rPr lang="nl-NL" sz="4000"/>
              <a:t>SCRDM Deliverables</a:t>
            </a:r>
            <a:endParaRPr lang="nl-NL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793044" y="1197421"/>
            <a:ext cx="8218311" cy="506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900" b="1">
                <a:solidFill>
                  <a:srgbClr val="002060"/>
                </a:solidFill>
              </a:rPr>
              <a:t>Semantic model (SCRDM)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900"/>
              <a:t>The Supply Chain artefacts “subset of the CCL”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900"/>
              <a:t>Semantic links to TDED. UN/EDIFACT, UN Layout Keys	</a:t>
            </a:r>
            <a:br>
              <a:rPr lang="en-GB" sz="1900"/>
            </a:br>
            <a:endParaRPr lang="nl-NL" sz="1900"/>
          </a:p>
          <a:p>
            <a:pPr lvl="0"/>
            <a:r>
              <a:rPr lang="en-GB" sz="1900" b="1">
                <a:solidFill>
                  <a:srgbClr val="002060"/>
                </a:solidFill>
              </a:rPr>
              <a:t>Guidelines generic</a:t>
            </a:r>
            <a:endParaRPr lang="en-GB" sz="1900" b="1" dirty="0">
              <a:solidFill>
                <a:srgbClr val="00206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900" dirty="0"/>
              <a:t>Executive summary for the Reference </a:t>
            </a:r>
            <a:r>
              <a:rPr lang="en-GB" sz="1900"/>
              <a:t>Data Model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900"/>
              <a:t>How to use, update and create a reference data model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900"/>
              <a:t>How to create syntax neutral data exchange structures (messages)</a:t>
            </a:r>
            <a:endParaRPr lang="nl-NL" sz="1900"/>
          </a:p>
          <a:p>
            <a:pPr lvl="0"/>
            <a:br>
              <a:rPr lang="en-GB" sz="1900">
                <a:solidFill>
                  <a:srgbClr val="002060"/>
                </a:solidFill>
              </a:rPr>
            </a:br>
            <a:r>
              <a:rPr lang="en-GB" sz="1900" b="1">
                <a:solidFill>
                  <a:srgbClr val="002060"/>
                </a:solidFill>
              </a:rPr>
              <a:t>High </a:t>
            </a:r>
            <a:r>
              <a:rPr lang="en-GB" sz="1900" b="1" dirty="0">
                <a:solidFill>
                  <a:srgbClr val="002060"/>
                </a:solidFill>
              </a:rPr>
              <a:t>level SCRDM-BRS </a:t>
            </a:r>
            <a:r>
              <a:rPr lang="en-GB" sz="1900" dirty="0">
                <a:solidFill>
                  <a:srgbClr val="002060"/>
                </a:solidFill>
              </a:rPr>
              <a:t>(Business Requirements Specification)</a:t>
            </a:r>
            <a:endParaRPr lang="en-US" sz="1900" dirty="0">
              <a:solidFill>
                <a:srgbClr val="00206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900" dirty="0"/>
              <a:t>Processes in the </a:t>
            </a:r>
            <a:r>
              <a:rPr lang="en-GB" sz="1900"/>
              <a:t>Supply Chain, Transport, Finance, Government</a:t>
            </a:r>
            <a:endParaRPr lang="en-GB" sz="19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900"/>
              <a:t>Actors and scenarios</a:t>
            </a:r>
            <a:br>
              <a:rPr lang="en-GB" sz="1900"/>
            </a:br>
            <a:endParaRPr lang="nl-NL" sz="1900" dirty="0"/>
          </a:p>
          <a:p>
            <a:r>
              <a:rPr lang="en-GB" sz="1900" b="1" dirty="0">
                <a:solidFill>
                  <a:srgbClr val="002060"/>
                </a:solidFill>
              </a:rPr>
              <a:t>High level SCRDM-RSM </a:t>
            </a:r>
            <a:r>
              <a:rPr lang="en-GB" sz="1900" dirty="0">
                <a:solidFill>
                  <a:srgbClr val="002060"/>
                </a:solidFill>
              </a:rPr>
              <a:t>(Requirements Specification Mapping)</a:t>
            </a:r>
            <a:endParaRPr lang="en-US" sz="1900" dirty="0">
              <a:solidFill>
                <a:srgbClr val="00206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900" dirty="0"/>
              <a:t>Mapping of common party roles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1900" dirty="0"/>
              <a:t>Mapping of common locations</a:t>
            </a:r>
            <a:endParaRPr lang="en-US" sz="19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1900" dirty="0"/>
              <a:t>Mapping of common business entities</a:t>
            </a:r>
            <a:endParaRPr lang="nl-NL" sz="19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0097" y="6527094"/>
            <a:ext cx="2743200" cy="365125"/>
          </a:xfrm>
        </p:spPr>
        <p:txBody>
          <a:bodyPr/>
          <a:lstStyle/>
          <a:p>
            <a:r>
              <a:rPr lang="en-AU"/>
              <a:t>14</a:t>
            </a:r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015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5143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/>
              <a:t>Reference Data Model Guideline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86685" y="98082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/>
              <a:t>Steps for using</a:t>
            </a:r>
          </a:p>
        </p:txBody>
      </p:sp>
      <p:pic>
        <p:nvPicPr>
          <p:cNvPr id="10" name="Picture 9"/>
          <p:cNvPicPr/>
          <p:nvPr/>
        </p:nvPicPr>
        <p:blipFill>
          <a:blip r:embed="rId2"/>
          <a:stretch>
            <a:fillRect/>
          </a:stretch>
        </p:blipFill>
        <p:spPr>
          <a:xfrm>
            <a:off x="1012713" y="3699141"/>
            <a:ext cx="7792620" cy="754227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838200" y="28084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Steps for updating</a:t>
            </a:r>
          </a:p>
        </p:txBody>
      </p:sp>
      <p:pic>
        <p:nvPicPr>
          <p:cNvPr id="12" name="Pictur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1012713" y="5401611"/>
            <a:ext cx="7792620" cy="709703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838200" y="45028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/>
              <a:t>Steps for creating</a:t>
            </a:r>
          </a:p>
        </p:txBody>
      </p:sp>
      <p:sp>
        <p:nvSpPr>
          <p:cNvPr id="1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Bangkok, 27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September 2016 </a:t>
            </a:r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714" y="2063147"/>
            <a:ext cx="7137176" cy="8268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8427" y="4069800"/>
            <a:ext cx="495353" cy="1409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9641" y="5761709"/>
            <a:ext cx="493819" cy="14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709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94663" y="719329"/>
            <a:ext cx="8102600" cy="1106491"/>
          </a:xfrm>
        </p:spPr>
        <p:txBody>
          <a:bodyPr>
            <a:noAutofit/>
          </a:bodyPr>
          <a:lstStyle/>
          <a:p>
            <a:pPr lvl="0"/>
            <a:r>
              <a:rPr lang="en-GB" sz="4000">
                <a:solidFill>
                  <a:srgbClr val="002060"/>
                </a:solidFill>
              </a:rPr>
              <a:t>High-level BRSs </a:t>
            </a:r>
            <a:r>
              <a:rPr lang="en-GB" sz="2400" i="1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GB" sz="2400" i="1" dirty="0">
                <a:solidFill>
                  <a:schemeClr val="bg1">
                    <a:lumMod val="50000"/>
                  </a:schemeClr>
                </a:solidFill>
              </a:rPr>
              <a:t>Business Requirements </a:t>
            </a:r>
            <a:r>
              <a:rPr lang="en-GB" sz="2400" i="1">
                <a:solidFill>
                  <a:schemeClr val="bg1">
                    <a:lumMod val="50000"/>
                  </a:schemeClr>
                </a:solidFill>
              </a:rPr>
              <a:t>Specifications)</a:t>
            </a:r>
            <a:br>
              <a:rPr lang="en-GB" sz="2400" i="1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4000">
                <a:solidFill>
                  <a:srgbClr val="002060"/>
                </a:solidFill>
              </a:rPr>
              <a:t>SCRDM and MMT  </a:t>
            </a:r>
            <a:r>
              <a:rPr lang="en-GB" sz="3200" i="1">
                <a:solidFill>
                  <a:schemeClr val="bg1">
                    <a:lumMod val="50000"/>
                  </a:schemeClr>
                </a:solidFill>
              </a:rPr>
              <a:t>(transport &amp; logistics)</a:t>
            </a:r>
            <a:br>
              <a:rPr lang="en-GB" sz="4000">
                <a:solidFill>
                  <a:srgbClr val="002060"/>
                </a:solidFill>
              </a:rPr>
            </a:br>
            <a:endParaRPr lang="en-US" sz="4000" i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27" y="1825820"/>
            <a:ext cx="8589673" cy="434920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39592" y="5235927"/>
            <a:ext cx="2116641" cy="14594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i="1" dirty="0">
              <a:solidFill>
                <a:srgbClr val="002060"/>
              </a:solidFill>
            </a:endParaRPr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16</a:t>
            </a:r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604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54106" y="678939"/>
            <a:ext cx="8399582" cy="686848"/>
          </a:xfrm>
        </p:spPr>
        <p:txBody>
          <a:bodyPr>
            <a:noAutofit/>
          </a:bodyPr>
          <a:lstStyle/>
          <a:p>
            <a:r>
              <a:rPr lang="en-AU" sz="4000"/>
              <a:t>Two projects sharing the same common </a:t>
            </a:r>
            <a:br>
              <a:rPr lang="en-AU" sz="4000"/>
            </a:br>
            <a:r>
              <a:rPr lang="en-AU" sz="4000"/>
              <a:t>subset of the library</a:t>
            </a:r>
            <a:endParaRPr lang="nl-NL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84" y="2023675"/>
            <a:ext cx="8585138" cy="424750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610980" y="1775529"/>
            <a:ext cx="1502439" cy="68684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ea typeface="MS PGothic" panose="020B0600070205080204" pitchFamily="34" charset="-128"/>
                <a:cs typeface="Times New Roman" panose="02020603050405020304" pitchFamily="18" charset="0"/>
              </a:rPr>
              <a:t>SCRDM </a:t>
            </a:r>
            <a:endParaRPr lang="nl-NL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15945" y="1775529"/>
            <a:ext cx="1117270" cy="6868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>
                <a:ea typeface="MS PGothic" panose="020B0600070205080204" pitchFamily="34" charset="-128"/>
                <a:cs typeface="Times New Roman" panose="02020603050405020304" pitchFamily="18" charset="0"/>
              </a:rPr>
              <a:t>MMT</a:t>
            </a:r>
            <a:endParaRPr lang="nl-NL" sz="2400" dirty="0"/>
          </a:p>
        </p:txBody>
      </p:sp>
      <p:sp>
        <p:nvSpPr>
          <p:cNvPr id="12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/>
              <a:t>17</a:t>
            </a:r>
          </a:p>
        </p:txBody>
      </p:sp>
      <p:sp>
        <p:nvSpPr>
          <p:cNvPr id="9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166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6154" y="374086"/>
            <a:ext cx="10515600" cy="1325563"/>
          </a:xfrm>
        </p:spPr>
        <p:txBody>
          <a:bodyPr>
            <a:normAutofit/>
          </a:bodyPr>
          <a:lstStyle/>
          <a:p>
            <a:pPr lvl="0"/>
            <a:r>
              <a:rPr lang="en-GB" sz="4000">
                <a:solidFill>
                  <a:srgbClr val="002060"/>
                </a:solidFill>
              </a:rPr>
              <a:t>High-level RSM </a:t>
            </a:r>
            <a:r>
              <a:rPr lang="en-GB" sz="2800">
                <a:solidFill>
                  <a:schemeClr val="bg1">
                    <a:lumMod val="65000"/>
                  </a:schemeClr>
                </a:solidFill>
              </a:rPr>
              <a:t>(Requirement Mapping Specification)</a:t>
            </a:r>
            <a:br>
              <a:rPr lang="en-GB" sz="4000">
                <a:solidFill>
                  <a:srgbClr val="002060"/>
                </a:solidFill>
              </a:rPr>
            </a:br>
            <a:r>
              <a:rPr lang="en-GB" sz="4000">
                <a:solidFill>
                  <a:srgbClr val="002060"/>
                </a:solidFill>
              </a:rPr>
              <a:t>SCRDM</a:t>
            </a:r>
            <a:endParaRPr lang="en-US" sz="4000" i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551" y="1216485"/>
            <a:ext cx="5386121" cy="5222557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58" y="3962894"/>
            <a:ext cx="2537178" cy="906354"/>
          </a:xfrm>
          <a:prstGeom prst="rect">
            <a:avLst/>
          </a:prstGeom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18</a:t>
            </a:r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5905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747" y="2638609"/>
            <a:ext cx="7886700" cy="1325563"/>
          </a:xfrm>
        </p:spPr>
        <p:txBody>
          <a:bodyPr/>
          <a:lstStyle/>
          <a:p>
            <a:endParaRPr lang="nl-NL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1" y="2527784"/>
            <a:ext cx="8354019" cy="3772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vak 8">
            <a:hlinkClick r:id="rId3" action="ppaction://hlinksldjump"/>
          </p:cNvPr>
          <p:cNvSpPr txBox="1"/>
          <p:nvPr/>
        </p:nvSpPr>
        <p:spPr>
          <a:xfrm>
            <a:off x="7626751" y="207521"/>
            <a:ext cx="140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hlinkClick r:id="rId3" action="ppaction://hlinksldjump"/>
              </a:rPr>
              <a:t>Back </a:t>
            </a:r>
            <a:r>
              <a:rPr lang="nl-NL" dirty="0" err="1">
                <a:hlinkClick r:id="rId3" action="ppaction://hlinksldjump"/>
              </a:rPr>
              <a:t>to</a:t>
            </a:r>
            <a:r>
              <a:rPr lang="nl-NL" dirty="0">
                <a:hlinkClick r:id="rId3" action="ppaction://hlinksldjump"/>
              </a:rPr>
              <a:t> </a:t>
            </a:r>
            <a:r>
              <a:rPr lang="nl-NL" dirty="0" err="1">
                <a:hlinkClick r:id="rId3" action="ppaction://hlinksldjump"/>
              </a:rPr>
              <a:t>Main</a:t>
            </a:r>
            <a:endParaRPr lang="nl-NL" dirty="0"/>
          </a:p>
        </p:txBody>
      </p:sp>
      <p:sp>
        <p:nvSpPr>
          <p:cNvPr id="10" name="Rechteraccolade 2"/>
          <p:cNvSpPr/>
          <p:nvPr/>
        </p:nvSpPr>
        <p:spPr>
          <a:xfrm rot="16200000">
            <a:off x="5968459" y="-389368"/>
            <a:ext cx="288031" cy="5308727"/>
          </a:xfrm>
          <a:prstGeom prst="rightBrace">
            <a:avLst>
              <a:gd name="adj1" fmla="val 8333"/>
              <a:gd name="adj2" fmla="val 50869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1" name="Rechte verbindingslijn met pijl 11"/>
          <p:cNvCxnSpPr/>
          <p:nvPr/>
        </p:nvCxnSpPr>
        <p:spPr>
          <a:xfrm>
            <a:off x="880130" y="1323081"/>
            <a:ext cx="7788" cy="176436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el 1"/>
          <p:cNvSpPr txBox="1">
            <a:spLocks/>
          </p:cNvSpPr>
          <p:nvPr/>
        </p:nvSpPr>
        <p:spPr>
          <a:xfrm>
            <a:off x="5220070" y="820332"/>
            <a:ext cx="1604053" cy="676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000"/>
              <a:t>ABIES : 200</a:t>
            </a:r>
            <a:endParaRPr lang="nl-NL" sz="2000" dirty="0"/>
          </a:p>
        </p:txBody>
      </p:sp>
      <p:cxnSp>
        <p:nvCxnSpPr>
          <p:cNvPr id="13" name="Rechte verbindingslijn met pijl 15"/>
          <p:cNvCxnSpPr/>
          <p:nvPr/>
        </p:nvCxnSpPr>
        <p:spPr>
          <a:xfrm>
            <a:off x="6112473" y="1524853"/>
            <a:ext cx="0" cy="27768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6"/>
          <p:cNvCxnSpPr/>
          <p:nvPr/>
        </p:nvCxnSpPr>
        <p:spPr>
          <a:xfrm>
            <a:off x="1506632" y="1171462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vak 17"/>
          <p:cNvSpPr txBox="1"/>
          <p:nvPr/>
        </p:nvSpPr>
        <p:spPr>
          <a:xfrm>
            <a:off x="3615232" y="969599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>
                <a:solidFill>
                  <a:srgbClr val="FF0000"/>
                </a:solidFill>
              </a:rPr>
              <a:t>-77</a:t>
            </a:r>
            <a:endParaRPr lang="nl-NL" dirty="0">
              <a:solidFill>
                <a:srgbClr val="FF0000"/>
              </a:solidFill>
            </a:endParaRPr>
          </a:p>
        </p:txBody>
      </p:sp>
      <p:cxnSp>
        <p:nvCxnSpPr>
          <p:cNvPr id="16" name="Rechte verbindingslijn 19"/>
          <p:cNvCxnSpPr/>
          <p:nvPr/>
        </p:nvCxnSpPr>
        <p:spPr>
          <a:xfrm flipV="1">
            <a:off x="4001972" y="1171462"/>
            <a:ext cx="1394117" cy="5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20"/>
          <p:cNvSpPr txBox="1"/>
          <p:nvPr/>
        </p:nvSpPr>
        <p:spPr>
          <a:xfrm>
            <a:off x="3884386" y="1723464"/>
            <a:ext cx="4433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/>
              <a:t>Before: Document centric approach</a:t>
            </a:r>
            <a:endParaRPr lang="nl-NL" dirty="0"/>
          </a:p>
        </p:txBody>
      </p:sp>
      <p:cxnSp>
        <p:nvCxnSpPr>
          <p:cNvPr id="19" name="Rechte verbindingslijn met pijl 9"/>
          <p:cNvCxnSpPr/>
          <p:nvPr/>
        </p:nvCxnSpPr>
        <p:spPr>
          <a:xfrm flipH="1">
            <a:off x="1409744" y="1254372"/>
            <a:ext cx="2357814" cy="3705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raccolade 2"/>
          <p:cNvSpPr/>
          <p:nvPr/>
        </p:nvSpPr>
        <p:spPr>
          <a:xfrm rot="16200000">
            <a:off x="718395" y="1782239"/>
            <a:ext cx="288031" cy="1128971"/>
          </a:xfrm>
          <a:prstGeom prst="rightBrace">
            <a:avLst>
              <a:gd name="adj1" fmla="val 8333"/>
              <a:gd name="adj2" fmla="val 50869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ekstvak 20"/>
          <p:cNvSpPr txBox="1"/>
          <p:nvPr/>
        </p:nvSpPr>
        <p:spPr>
          <a:xfrm>
            <a:off x="185350" y="1441600"/>
            <a:ext cx="135412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/>
              <a:t>SCRDM: </a:t>
            </a:r>
            <a:r>
              <a:rPr lang="nl-NL" sz="1400"/>
              <a:t>Process approach</a:t>
            </a:r>
            <a:endParaRPr lang="nl-NL" dirty="0"/>
          </a:p>
        </p:txBody>
      </p:sp>
      <p:sp>
        <p:nvSpPr>
          <p:cNvPr id="24" name="Titel 1"/>
          <p:cNvSpPr txBox="1">
            <a:spLocks/>
          </p:cNvSpPr>
          <p:nvPr/>
        </p:nvSpPr>
        <p:spPr>
          <a:xfrm>
            <a:off x="95239" y="810921"/>
            <a:ext cx="1604053" cy="676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000"/>
              <a:t>ABIES : 123</a:t>
            </a:r>
            <a:endParaRPr lang="nl-NL" sz="2000" dirty="0"/>
          </a:p>
        </p:txBody>
      </p:sp>
      <p:sp>
        <p:nvSpPr>
          <p:cNvPr id="29" name="Titel 1"/>
          <p:cNvSpPr txBox="1">
            <a:spLocks/>
          </p:cNvSpPr>
          <p:nvPr/>
        </p:nvSpPr>
        <p:spPr>
          <a:xfrm>
            <a:off x="401612" y="398024"/>
            <a:ext cx="11618645" cy="5900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600"/>
              <a:t>The evolution: process driven artefacts </a:t>
            </a:r>
          </a:p>
        </p:txBody>
      </p:sp>
      <p:sp>
        <p:nvSpPr>
          <p:cNvPr id="2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19</a:t>
            </a:r>
          </a:p>
        </p:txBody>
      </p:sp>
      <p:sp>
        <p:nvSpPr>
          <p:cNvPr id="23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01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42" y="353838"/>
            <a:ext cx="8326635" cy="707318"/>
          </a:xfrm>
        </p:spPr>
        <p:txBody>
          <a:bodyPr>
            <a:normAutofit fontScale="90000"/>
          </a:bodyPr>
          <a:lstStyle/>
          <a:p>
            <a:r>
              <a:rPr lang="nl-NL"/>
              <a:t>The Substance behind the ZUGFeRD CII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43378"/>
            <a:ext cx="7886700" cy="4833585"/>
          </a:xfrm>
        </p:spPr>
        <p:txBody>
          <a:bodyPr/>
          <a:lstStyle/>
          <a:p>
            <a:pPr marL="0" indent="0" algn="ctr">
              <a:buNone/>
            </a:pPr>
            <a:r>
              <a:rPr lang="nl-NL" sz="3600"/>
              <a:t>a Semantic Model</a:t>
            </a:r>
          </a:p>
          <a:p>
            <a:pPr marL="0" indent="0" algn="ctr">
              <a:buNone/>
            </a:pPr>
            <a:r>
              <a:rPr lang="nl-NL"/>
              <a:t>Named as</a:t>
            </a:r>
          </a:p>
          <a:p>
            <a:pPr marL="0" indent="0" algn="ctr">
              <a:buNone/>
            </a:pPr>
            <a:r>
              <a:rPr lang="nl-NL"/>
              <a:t>The Supply Chain Reference Data Model (SCRDM)</a:t>
            </a:r>
          </a:p>
          <a:p>
            <a:pPr marL="0" indent="0" algn="ctr">
              <a:buNone/>
            </a:pPr>
            <a:r>
              <a:rPr lang="nl-NL"/>
              <a:t>Being</a:t>
            </a:r>
          </a:p>
          <a:p>
            <a:pPr marL="0" indent="0" algn="ctr">
              <a:buNone/>
            </a:pPr>
            <a:r>
              <a:rPr lang="nl-NL"/>
              <a:t>The first Reference Data Model </a:t>
            </a:r>
          </a:p>
          <a:p>
            <a:pPr marL="0" indent="0" algn="ctr">
              <a:buNone/>
            </a:pPr>
            <a:r>
              <a:rPr lang="nl-NL"/>
              <a:t>of</a:t>
            </a:r>
          </a:p>
          <a:p>
            <a:pPr marL="0" indent="0" algn="ctr">
              <a:buNone/>
            </a:pPr>
            <a:br>
              <a:rPr lang="nl-NL"/>
            </a:br>
            <a:r>
              <a:rPr lang="nl-NL" sz="3600"/>
              <a:t>UN/CEFACT</a:t>
            </a:r>
          </a:p>
          <a:p>
            <a:pPr marL="0" indent="0" algn="ctr">
              <a:buNone/>
            </a:pPr>
            <a:r>
              <a:rPr lang="nl-NL" sz="2400"/>
              <a:t>(United Nations Centre for Trade</a:t>
            </a:r>
            <a:r>
              <a:rPr lang="en-US" sz="2400"/>
              <a:t> facilitation and E- Business)</a:t>
            </a:r>
            <a:endParaRPr lang="nl-NL" sz="2400"/>
          </a:p>
          <a:p>
            <a:pPr marL="0" indent="0" algn="ctr">
              <a:buNone/>
            </a:pPr>
            <a:endParaRPr lang="nl-NL"/>
          </a:p>
        </p:txBody>
      </p:sp>
      <p:sp>
        <p:nvSpPr>
          <p:cNvPr id="5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7474117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33755" y="1243795"/>
            <a:ext cx="11618645" cy="1063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Tx/>
              <a:buChar char="-"/>
            </a:pPr>
            <a:endParaRPr lang="nl-NL" sz="28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75" y="2089724"/>
            <a:ext cx="3351308" cy="190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446688" y="377804"/>
            <a:ext cx="11618645" cy="6903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600"/>
              <a:t>Using a master, deriving messages</a:t>
            </a:r>
            <a:endParaRPr lang="nl-NL" sz="3600" dirty="0"/>
          </a:p>
        </p:txBody>
      </p:sp>
      <p:sp>
        <p:nvSpPr>
          <p:cNvPr id="7" name="Multiplication Sign 6"/>
          <p:cNvSpPr/>
          <p:nvPr/>
        </p:nvSpPr>
        <p:spPr>
          <a:xfrm>
            <a:off x="2737364" y="1954701"/>
            <a:ext cx="692983" cy="1662101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3590" y="2374279"/>
            <a:ext cx="3512227" cy="30881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011" y="1816918"/>
            <a:ext cx="1317926" cy="96759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6014661" y="2709132"/>
            <a:ext cx="368016" cy="2634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32348" y="145636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................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42789" y="257785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................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537" y="4096725"/>
            <a:ext cx="3253308" cy="14020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3297" y="1965480"/>
            <a:ext cx="615553" cy="158961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nl-NL" sz="2800"/>
              <a:t>Header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3296" y="3969363"/>
            <a:ext cx="615553" cy="170073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nl-NL" sz="2800"/>
              <a:t>Line</a:t>
            </a:r>
          </a:p>
        </p:txBody>
      </p:sp>
      <p:sp>
        <p:nvSpPr>
          <p:cNvPr id="16" name="Arrow: Right 15"/>
          <p:cNvSpPr/>
          <p:nvPr/>
        </p:nvSpPr>
        <p:spPr>
          <a:xfrm>
            <a:off x="2772814" y="3332325"/>
            <a:ext cx="1768509" cy="105722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>
                <a:solidFill>
                  <a:schemeClr val="bg1"/>
                </a:solidFill>
              </a:rPr>
              <a:t>Rationalized</a:t>
            </a:r>
          </a:p>
        </p:txBody>
      </p:sp>
      <p:sp>
        <p:nvSpPr>
          <p:cNvPr id="17" name="Multiplication Sign 16"/>
          <p:cNvSpPr/>
          <p:nvPr/>
        </p:nvSpPr>
        <p:spPr>
          <a:xfrm>
            <a:off x="2667110" y="3960454"/>
            <a:ext cx="723747" cy="164342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extBox 17"/>
          <p:cNvSpPr txBox="1"/>
          <p:nvPr/>
        </p:nvSpPr>
        <p:spPr>
          <a:xfrm>
            <a:off x="3924044" y="1491932"/>
            <a:ext cx="25525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/>
              <a:t>Master Structure</a:t>
            </a:r>
          </a:p>
          <a:p>
            <a:r>
              <a:rPr lang="nl-NL"/>
              <a:t>Layer 2: Restictions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614360" y="2251334"/>
            <a:ext cx="166176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/>
              <a:t>Data Exchange Layer 3</a:t>
            </a:r>
          </a:p>
          <a:p>
            <a:r>
              <a:rPr lang="nl-NL" sz="1600"/>
              <a:t>Layer 3: Restriction</a:t>
            </a:r>
            <a:endParaRPr lang="nl-NL" sz="2000"/>
          </a:p>
        </p:txBody>
      </p:sp>
      <p:sp>
        <p:nvSpPr>
          <p:cNvPr id="20" name="Multiplication Sign 19"/>
          <p:cNvSpPr/>
          <p:nvPr/>
        </p:nvSpPr>
        <p:spPr>
          <a:xfrm>
            <a:off x="6030145" y="3721242"/>
            <a:ext cx="225866" cy="339086"/>
          </a:xfrm>
          <a:prstGeom prst="mathMultiply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6822" y="3290545"/>
            <a:ext cx="1729498" cy="1088041"/>
          </a:xfrm>
          <a:prstGeom prst="rect">
            <a:avLst/>
          </a:prstGeom>
        </p:spPr>
      </p:pic>
      <p:sp>
        <p:nvSpPr>
          <p:cNvPr id="22" name="Arrow: Right 21"/>
          <p:cNvSpPr/>
          <p:nvPr/>
        </p:nvSpPr>
        <p:spPr>
          <a:xfrm>
            <a:off x="6366883" y="3298940"/>
            <a:ext cx="1308430" cy="109061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>
                <a:solidFill>
                  <a:schemeClr val="tx1"/>
                </a:solidFill>
              </a:rPr>
              <a:t>Derived</a:t>
            </a:r>
          </a:p>
        </p:txBody>
      </p:sp>
      <p:sp>
        <p:nvSpPr>
          <p:cNvPr id="2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20</a:t>
            </a:r>
          </a:p>
        </p:txBody>
      </p:sp>
      <p:sp>
        <p:nvSpPr>
          <p:cNvPr id="2" name="Rectangle 1"/>
          <p:cNvSpPr/>
          <p:nvPr/>
        </p:nvSpPr>
        <p:spPr>
          <a:xfrm>
            <a:off x="624929" y="5715661"/>
            <a:ext cx="65982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/>
              <a:t>Restrictions: </a:t>
            </a:r>
            <a:br>
              <a:rPr lang="en-US" sz="2000"/>
            </a:br>
            <a:r>
              <a:rPr lang="en-US" sz="2000"/>
              <a:t>SCRDM CCL, Master Structure and/or Data Exchange layer</a:t>
            </a:r>
            <a:endParaRPr lang="nl-NL" sz="2800" dirty="0"/>
          </a:p>
        </p:txBody>
      </p:sp>
      <p:sp>
        <p:nvSpPr>
          <p:cNvPr id="2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179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05481"/>
            <a:ext cx="7910689" cy="1325563"/>
          </a:xfrm>
        </p:spPr>
        <p:txBody>
          <a:bodyPr>
            <a:normAutofit/>
          </a:bodyPr>
          <a:lstStyle/>
          <a:p>
            <a:r>
              <a:rPr lang="nl-NL" sz="4000"/>
              <a:t>Rationalization results...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136467" cy="4351338"/>
          </a:xfrm>
        </p:spPr>
        <p:txBody>
          <a:bodyPr/>
          <a:lstStyle/>
          <a:p>
            <a:r>
              <a:rPr lang="nl-NL" sz="3200"/>
              <a:t>40%</a:t>
            </a:r>
            <a:r>
              <a:rPr lang="nl-NL"/>
              <a:t> less business information artefacts needed to build the same number of messages.</a:t>
            </a:r>
            <a:br>
              <a:rPr lang="nl-NL"/>
            </a:br>
            <a:endParaRPr lang="nl-NL"/>
          </a:p>
          <a:p>
            <a:pPr marL="0" indent="0">
              <a:buNone/>
            </a:pPr>
            <a:r>
              <a:rPr lang="nl-NL" sz="2000"/>
              <a:t>	- </a:t>
            </a:r>
            <a:r>
              <a:rPr lang="nl-NL" sz="2200"/>
              <a:t>17 new artefacts (ABIEs), 1% of total library (CCL) </a:t>
            </a:r>
          </a:p>
          <a:p>
            <a:pPr marL="0" indent="0">
              <a:buNone/>
            </a:pPr>
            <a:r>
              <a:rPr lang="nl-NL" sz="2200"/>
              <a:t>	- 1400 SCRDM artefacts out of 11.500  of total library</a:t>
            </a:r>
          </a:p>
          <a:p>
            <a:pPr marL="0" indent="0">
              <a:buNone/>
            </a:pPr>
            <a:r>
              <a:rPr lang="nl-NL" sz="2200"/>
              <a:t>	- 950 Cross Industry Invoice artefacts out of 1400 SCRDM</a:t>
            </a:r>
          </a:p>
          <a:p>
            <a:pPr marL="0" indent="0">
              <a:buNone/>
            </a:pPr>
            <a:r>
              <a:rPr lang="nl-NL" sz="2200"/>
              <a:t>	- Easily maintainable</a:t>
            </a:r>
          </a:p>
          <a:p>
            <a:pPr marL="0" indent="0">
              <a:buNone/>
            </a:pPr>
            <a:r>
              <a:rPr lang="nl-NL" sz="2200"/>
              <a:t>	- Easier to implement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21</a:t>
            </a:r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9099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523404" y="1801554"/>
            <a:ext cx="4108827" cy="1827586"/>
          </a:xfrm>
          <a:prstGeom prst="rect">
            <a:avLst/>
          </a:pr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559834" y="4076622"/>
            <a:ext cx="4108827" cy="1776213"/>
          </a:xfrm>
          <a:prstGeom prst="rect">
            <a:avLst/>
          </a:pr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088" y="1777409"/>
            <a:ext cx="4028695" cy="18517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155" y="4051843"/>
            <a:ext cx="4001628" cy="1800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577" y="122268"/>
            <a:ext cx="8629312" cy="1325563"/>
          </a:xfrm>
        </p:spPr>
        <p:txBody>
          <a:bodyPr>
            <a:normAutofit/>
          </a:bodyPr>
          <a:lstStyle/>
          <a:p>
            <a:r>
              <a:rPr lang="nl-NL" sz="4000"/>
              <a:t>SCRDM CII schema: only</a:t>
            </a:r>
            <a:r>
              <a:rPr lang="nl-NL" sz="3600"/>
              <a:t> </a:t>
            </a:r>
            <a:r>
              <a:rPr lang="nl-NL" sz="3600" u="sng"/>
              <a:t>used</a:t>
            </a:r>
            <a:r>
              <a:rPr lang="nl-NL" sz="3600"/>
              <a:t> artefacts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899" y="4577936"/>
            <a:ext cx="3958641" cy="8572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039" y="2783027"/>
            <a:ext cx="3854336" cy="2194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346" y="2333055"/>
            <a:ext cx="3864027" cy="2308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347" y="2559058"/>
            <a:ext cx="3864028" cy="2312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347" y="3009486"/>
            <a:ext cx="3864027" cy="238521"/>
          </a:xfrm>
          <a:prstGeom prst="rect">
            <a:avLst/>
          </a:prstGeom>
        </p:spPr>
      </p:pic>
      <p:sp>
        <p:nvSpPr>
          <p:cNvPr id="11" name="Arrow: Curved Left 10"/>
          <p:cNvSpPr/>
          <p:nvPr/>
        </p:nvSpPr>
        <p:spPr>
          <a:xfrm>
            <a:off x="4809483" y="2892742"/>
            <a:ext cx="755939" cy="239045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897" y="4076621"/>
            <a:ext cx="1717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SCRDM CII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0016" y="1801554"/>
            <a:ext cx="5549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CII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6809608" y="6527378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it-IT"/>
              <a:t>22</a:t>
            </a:r>
            <a:endParaRPr lang="it-IT" dirty="0"/>
          </a:p>
        </p:txBody>
      </p:sp>
      <p:sp>
        <p:nvSpPr>
          <p:cNvPr id="1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547" y="1346981"/>
            <a:ext cx="4250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CII Schema non restricted RABIE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2721" y="3668789"/>
            <a:ext cx="3626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CII Schema restricted RABIE</a:t>
            </a:r>
          </a:p>
        </p:txBody>
      </p:sp>
    </p:spTree>
    <p:extLst>
      <p:ext uri="{BB962C8B-B14F-4D97-AF65-F5344CB8AC3E}">
        <p14:creationId xmlns:p14="http://schemas.microsoft.com/office/powerpoint/2010/main" val="1652298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10281"/>
            <a:ext cx="7886700" cy="1325563"/>
          </a:xfrm>
        </p:spPr>
        <p:txBody>
          <a:bodyPr>
            <a:normAutofit/>
          </a:bodyPr>
          <a:lstStyle/>
          <a:p>
            <a:r>
              <a:rPr lang="nl-NL"/>
              <a:t>Other improvements: SCRDM CII</a:t>
            </a:r>
            <a:br>
              <a:rPr lang="nl-NL"/>
            </a:br>
            <a:r>
              <a:rPr lang="nl-NL"/>
              <a:t>coupled/uncoupled codes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46467"/>
            <a:ext cx="7886700" cy="3323891"/>
          </a:xfrm>
        </p:spPr>
        <p:txBody>
          <a:bodyPr/>
          <a:lstStyle/>
          <a:p>
            <a:pPr marL="0" indent="0">
              <a:buNone/>
            </a:pPr>
            <a:r>
              <a:rPr lang="nl-NL" sz="3200"/>
              <a:t>From 16B: two CII schema’s versions:</a:t>
            </a:r>
          </a:p>
          <a:p>
            <a:r>
              <a:rPr lang="nl-NL"/>
              <a:t>Uncoupled (new)</a:t>
            </a:r>
          </a:p>
          <a:p>
            <a:r>
              <a:rPr lang="nl-NL"/>
              <a:t>Coupled</a:t>
            </a:r>
          </a:p>
          <a:p>
            <a:endParaRPr lang="nl-NL"/>
          </a:p>
          <a:p>
            <a:pPr marL="0" indent="0">
              <a:buNone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99180" y="6527378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it-IT"/>
              <a:t>23</a:t>
            </a:r>
            <a:endParaRPr lang="it-IT" dirty="0"/>
          </a:p>
        </p:txBody>
      </p:sp>
      <p:sp>
        <p:nvSpPr>
          <p:cNvPr id="5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858" y="3808412"/>
            <a:ext cx="7770283" cy="2477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396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82903"/>
            <a:ext cx="8199261" cy="1325563"/>
          </a:xfrm>
        </p:spPr>
        <p:txBody>
          <a:bodyPr/>
          <a:lstStyle/>
          <a:p>
            <a:r>
              <a:rPr lang="nl-NL"/>
              <a:t>Schema with uncoupled codes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539" y="1408466"/>
            <a:ext cx="8086372" cy="4351338"/>
          </a:xfrm>
        </p:spPr>
        <p:txBody>
          <a:bodyPr>
            <a:normAutofit/>
          </a:bodyPr>
          <a:lstStyle/>
          <a:p>
            <a:r>
              <a:rPr lang="en-US" sz="2400"/>
              <a:t>Still compliant to the standard UN/CEFACT published schema even when codes are changing.</a:t>
            </a:r>
          </a:p>
          <a:p>
            <a:endParaRPr lang="en-US" sz="2400"/>
          </a:p>
          <a:p>
            <a:r>
              <a:rPr lang="en-US" sz="2400"/>
              <a:t>Maximum flexibility in configuring and updating code lists without changing the standard UN/CEFACT schemas.</a:t>
            </a:r>
          </a:p>
          <a:p>
            <a:endParaRPr lang="en-US" sz="2400"/>
          </a:p>
          <a:p>
            <a:r>
              <a:rPr lang="en-US" sz="2400"/>
              <a:t>You can extend or restrict the codes in the code list so that the corresponding type refers to the modified code list schema.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83138" y="6527379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it-IT"/>
              <a:t>24</a:t>
            </a:r>
            <a:endParaRPr lang="it-IT" dirty="0"/>
          </a:p>
        </p:txBody>
      </p:sp>
      <p:sp>
        <p:nvSpPr>
          <p:cNvPr id="5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099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2903"/>
            <a:ext cx="7886700" cy="1325563"/>
          </a:xfrm>
        </p:spPr>
        <p:txBody>
          <a:bodyPr/>
          <a:lstStyle/>
          <a:p>
            <a:r>
              <a:rPr lang="nl-NL"/>
              <a:t>Schema with coupled code 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539" y="1408466"/>
            <a:ext cx="7886700" cy="4351338"/>
          </a:xfrm>
        </p:spPr>
        <p:txBody>
          <a:bodyPr>
            <a:normAutofit/>
          </a:bodyPr>
          <a:lstStyle/>
          <a:p>
            <a:r>
              <a:rPr lang="en-US" sz="2400"/>
              <a:t>All trading partners have to validate against the same codes, this enhances interoperability.</a:t>
            </a:r>
          </a:p>
          <a:p>
            <a:endParaRPr lang="en-US" sz="2400"/>
          </a:p>
          <a:p>
            <a:r>
              <a:rPr lang="en-US" sz="2400"/>
              <a:t>UN/CEFACT code lists are standardized and widely used, also used by other standards. </a:t>
            </a:r>
          </a:p>
          <a:p>
            <a:endParaRPr lang="en-US" sz="2400"/>
          </a:p>
          <a:p>
            <a:r>
              <a:rPr lang="en-US" sz="2400"/>
              <a:t>A validadtion of codes in a schema instance in 1 step.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6621" y="6527379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it-IT"/>
              <a:t>25</a:t>
            </a:r>
            <a:endParaRPr lang="it-IT" dirty="0"/>
          </a:p>
        </p:txBody>
      </p:sp>
      <p:sp>
        <p:nvSpPr>
          <p:cNvPr id="5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652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42" y="105481"/>
            <a:ext cx="8225035" cy="1325563"/>
          </a:xfrm>
        </p:spPr>
        <p:txBody>
          <a:bodyPr/>
          <a:lstStyle/>
          <a:p>
            <a:r>
              <a:rPr lang="nl-NL"/>
              <a:t>D16B SCRDM (Subset) CII instances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04377" y="6527379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it-IT"/>
              <a:t>26</a:t>
            </a:r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351" y="2204156"/>
            <a:ext cx="7534275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43" y="4723137"/>
            <a:ext cx="7458075" cy="12287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8650" y="1540835"/>
            <a:ext cx="5730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1. Coupled Code List schema Modules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8650" y="4129867"/>
            <a:ext cx="6108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2. Uncoupled Code List schema Modules</a:t>
            </a:r>
          </a:p>
        </p:txBody>
      </p:sp>
      <p:sp>
        <p:nvSpPr>
          <p:cNvPr id="10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104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740466" y="1476095"/>
            <a:ext cx="4108827" cy="1827586"/>
          </a:xfrm>
          <a:prstGeom prst="rect">
            <a:avLst/>
          </a:pr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tangle 14"/>
          <p:cNvSpPr/>
          <p:nvPr/>
        </p:nvSpPr>
        <p:spPr>
          <a:xfrm>
            <a:off x="740466" y="3913539"/>
            <a:ext cx="4108827" cy="1776213"/>
          </a:xfrm>
          <a:prstGeom prst="rect">
            <a:avLst/>
          </a:prstGeom>
          <a:solidFill>
            <a:srgbClr val="00B0F0">
              <a:alpha val="3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687" y="1447831"/>
            <a:ext cx="2274559" cy="424192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7577" y="122268"/>
            <a:ext cx="8516423" cy="1325563"/>
          </a:xfrm>
        </p:spPr>
        <p:txBody>
          <a:bodyPr/>
          <a:lstStyle/>
          <a:p>
            <a:r>
              <a:rPr lang="nl-NL" sz="4200"/>
              <a:t>SCRDM CII: only </a:t>
            </a:r>
            <a:r>
              <a:rPr lang="nl-NL" sz="3800" u="sng"/>
              <a:t>used</a:t>
            </a:r>
            <a:r>
              <a:rPr lang="nl-NL" sz="3800"/>
              <a:t> code lists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628" y="2201676"/>
            <a:ext cx="886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/>
              <a:t>128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5884" y="4817412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/>
              <a:t>50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88161" y="1447831"/>
            <a:ext cx="35877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/>
              <a:t>CII </a:t>
            </a:r>
            <a:br>
              <a:rPr lang="nl-NL" sz="2400"/>
            </a:br>
            <a:r>
              <a:rPr lang="nl-NL" sz="2400"/>
              <a:t>imported schema modules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4859" y="3913539"/>
            <a:ext cx="3816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400"/>
              <a:t>SCRDM CII</a:t>
            </a:r>
          </a:p>
          <a:p>
            <a:pPr algn="ctr"/>
            <a:r>
              <a:rPr lang="nl-NL" sz="2400"/>
              <a:t> Imported schema modules* 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871038" y="6554815"/>
            <a:ext cx="2057400" cy="365125"/>
          </a:xfrm>
        </p:spPr>
        <p:txBody>
          <a:bodyPr/>
          <a:lstStyle/>
          <a:p>
            <a:pPr>
              <a:defRPr/>
            </a:pPr>
            <a:r>
              <a:rPr lang="it-IT"/>
              <a:t>27</a:t>
            </a:r>
            <a:endParaRPr lang="it-IT" dirty="0"/>
          </a:p>
        </p:txBody>
      </p:sp>
      <p:sp>
        <p:nvSpPr>
          <p:cNvPr id="12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Arrow: Curved Left 5"/>
          <p:cNvSpPr/>
          <p:nvPr/>
        </p:nvSpPr>
        <p:spPr>
          <a:xfrm>
            <a:off x="3549086" y="2389888"/>
            <a:ext cx="903111" cy="2961045"/>
          </a:xfrm>
          <a:prstGeom prst="curved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7238" y="1099170"/>
            <a:ext cx="3878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CII Document Centric Schema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57238" y="3545456"/>
            <a:ext cx="3454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/>
              <a:t>CII Process Driven Schema</a:t>
            </a:r>
          </a:p>
        </p:txBody>
      </p:sp>
    </p:spTree>
    <p:extLst>
      <p:ext uri="{BB962C8B-B14F-4D97-AF65-F5344CB8AC3E}">
        <p14:creationId xmlns:p14="http://schemas.microsoft.com/office/powerpoint/2010/main" val="29873632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6621" y="80913"/>
            <a:ext cx="8159044" cy="1325563"/>
          </a:xfrm>
        </p:spPr>
        <p:txBody>
          <a:bodyPr>
            <a:noAutofit/>
          </a:bodyPr>
          <a:lstStyle/>
          <a:p>
            <a:r>
              <a:rPr lang="nl-NL" sz="4000"/>
              <a:t>Deliverables SCRDM/CII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568" y="1655439"/>
            <a:ext cx="7813109" cy="16058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591" y="3269597"/>
            <a:ext cx="7813109" cy="462771"/>
          </a:xfrm>
          <a:prstGeom prst="rect">
            <a:avLst/>
          </a:prstGeom>
        </p:spPr>
      </p:pic>
      <p:sp>
        <p:nvSpPr>
          <p:cNvPr id="12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/>
              <a:t>28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414" y="4310736"/>
            <a:ext cx="7937378" cy="12398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87109" y="3894021"/>
            <a:ext cx="6619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Publication Cross Industry Invoice Schema (already published)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2263" y="1255329"/>
            <a:ext cx="7166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Publication set of SCRDM (soon on the official UN/CEFACT website)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785523" y="5531018"/>
            <a:ext cx="2352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i="1"/>
              <a:t>CII BRS/RSM will be published soon</a:t>
            </a:r>
          </a:p>
        </p:txBody>
      </p:sp>
      <p:sp>
        <p:nvSpPr>
          <p:cNvPr id="1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8872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22941" y="2921117"/>
            <a:ext cx="2738630" cy="140252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chemeClr val="bg1"/>
                </a:solidFill>
              </a:rPr>
              <a:t>Available  in different</a:t>
            </a:r>
          </a:p>
          <a:p>
            <a:pPr algn="ctr"/>
            <a:r>
              <a:rPr lang="nl-NL" sz="3200">
                <a:solidFill>
                  <a:schemeClr val="bg1"/>
                </a:solidFill>
              </a:rPr>
              <a:t>formats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4372" y="321307"/>
            <a:ext cx="8429979" cy="907678"/>
          </a:xfrm>
        </p:spPr>
        <p:txBody>
          <a:bodyPr>
            <a:normAutofit/>
          </a:bodyPr>
          <a:lstStyle/>
          <a:p>
            <a:pPr lvl="0"/>
            <a:r>
              <a:rPr lang="en-US" sz="4000">
                <a:solidFill>
                  <a:srgbClr val="002060"/>
                </a:solidFill>
              </a:rPr>
              <a:t>How it is published: SCRDM/CII artefacts </a:t>
            </a:r>
            <a:endParaRPr lang="en-US" sz="4000" i="1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4371" y="2133600"/>
            <a:ext cx="3266118" cy="138995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chemeClr val="tx1"/>
                </a:solidFill>
              </a:rPr>
              <a:t>Supply Chain</a:t>
            </a:r>
          </a:p>
          <a:p>
            <a:pPr algn="ctr"/>
            <a:r>
              <a:rPr lang="nl-NL" sz="2400">
                <a:solidFill>
                  <a:schemeClr val="tx1"/>
                </a:solidFill>
              </a:rPr>
              <a:t>Reference Data Model</a:t>
            </a:r>
          </a:p>
          <a:p>
            <a:pPr algn="ctr"/>
            <a:r>
              <a:rPr lang="nl-NL" sz="2400">
                <a:solidFill>
                  <a:schemeClr val="tx1"/>
                </a:solidFill>
              </a:rPr>
              <a:t>(SCRDM)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3723" y="1279359"/>
            <a:ext cx="1090098" cy="1090098"/>
          </a:xfrm>
          <a:prstGeom prst="rect">
            <a:avLst/>
          </a:prstGeom>
        </p:spPr>
      </p:pic>
      <p:pic>
        <p:nvPicPr>
          <p:cNvPr id="10" name="Picture 4" descr="https://encrypted-tbn2.gstatic.com/images?q=tbn:ANd9GcTgPsdhVcpOWb3dmQkh3YvG1_uSDpghvsQW5iQHF00COqIJSMlWIYPNMXk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692" y="2494037"/>
            <a:ext cx="854161" cy="85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1692" y="4659121"/>
            <a:ext cx="1184813" cy="9787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3181" y="3569094"/>
            <a:ext cx="903588" cy="979948"/>
          </a:xfrm>
          <a:prstGeom prst="rect">
            <a:avLst/>
          </a:prstGeom>
        </p:spPr>
      </p:pic>
      <p:sp>
        <p:nvSpPr>
          <p:cNvPr id="8" name="Arrow: Right 7"/>
          <p:cNvSpPr/>
          <p:nvPr/>
        </p:nvSpPr>
        <p:spPr>
          <a:xfrm>
            <a:off x="6731890" y="3239216"/>
            <a:ext cx="840259" cy="988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/>
              <a:t>29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4371" y="3787964"/>
            <a:ext cx="3266117" cy="128074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chemeClr val="tx1"/>
                </a:solidFill>
              </a:rPr>
              <a:t>Supply Chain</a:t>
            </a:r>
          </a:p>
          <a:p>
            <a:pPr algn="ctr"/>
            <a:r>
              <a:rPr lang="nl-NL" sz="2400">
                <a:solidFill>
                  <a:schemeClr val="tx1"/>
                </a:solidFill>
              </a:rPr>
              <a:t>Cross Industry Invoice (CII)</a:t>
            </a:r>
          </a:p>
        </p:txBody>
      </p:sp>
      <p:sp>
        <p:nvSpPr>
          <p:cNvPr id="7" name="Arrow: Right 6"/>
          <p:cNvSpPr/>
          <p:nvPr/>
        </p:nvSpPr>
        <p:spPr>
          <a:xfrm>
            <a:off x="3412363" y="3161491"/>
            <a:ext cx="840259" cy="988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xtBox 1"/>
          <p:cNvSpPr txBox="1"/>
          <p:nvPr/>
        </p:nvSpPr>
        <p:spPr>
          <a:xfrm>
            <a:off x="7356266" y="5378626"/>
            <a:ext cx="131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compressed</a:t>
            </a:r>
          </a:p>
        </p:txBody>
      </p:sp>
      <p:sp>
        <p:nvSpPr>
          <p:cNvPr id="1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11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8264172" cy="696030"/>
          </a:xfrm>
        </p:spPr>
        <p:txBody>
          <a:bodyPr>
            <a:noAutofit/>
          </a:bodyPr>
          <a:lstStyle/>
          <a:p>
            <a:pPr lvl="1" algn="l"/>
            <a:r>
              <a:rPr lang="en-AU" sz="2800" dirty="0">
                <a:solidFill>
                  <a:srgbClr val="002060"/>
                </a:solidFill>
              </a:rPr>
              <a:t>A new way to facilitate </a:t>
            </a:r>
            <a:r>
              <a:rPr lang="en-AU" sz="2800" dirty="0" err="1">
                <a:solidFill>
                  <a:srgbClr val="002060"/>
                </a:solidFill>
              </a:rPr>
              <a:t>eBusiness</a:t>
            </a:r>
            <a:r>
              <a:rPr lang="en-AU" sz="2800" dirty="0">
                <a:solidFill>
                  <a:srgbClr val="002060"/>
                </a:solidFill>
              </a:rPr>
              <a:t> communication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Harmonization</a:t>
            </a:r>
            <a:endParaRPr lang="de-DE" dirty="0"/>
          </a:p>
          <a:p>
            <a:r>
              <a:rPr lang="de-DE" dirty="0" err="1"/>
              <a:t>Standardization</a:t>
            </a:r>
            <a:endParaRPr lang="de-DE" dirty="0"/>
          </a:p>
          <a:p>
            <a:r>
              <a:rPr lang="de-DE" dirty="0" err="1"/>
              <a:t>Simplification</a:t>
            </a:r>
            <a:r>
              <a:rPr lang="de-DE" dirty="0"/>
              <a:t>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err="1"/>
              <a:t>Reducing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dependency</a:t>
            </a:r>
            <a:r>
              <a:rPr lang="de-DE" dirty="0"/>
              <a:t> on traditional </a:t>
            </a:r>
            <a:r>
              <a:rPr lang="de-DE" dirty="0" err="1"/>
              <a:t>documents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driving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supply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removal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redundancy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adoption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process-driven</a:t>
            </a:r>
            <a:r>
              <a:rPr lang="de-DE" dirty="0"/>
              <a:t> </a:t>
            </a:r>
            <a:r>
              <a:rPr lang="de-DE" dirty="0" err="1"/>
              <a:t>collaborative</a:t>
            </a:r>
            <a:r>
              <a:rPr lang="de-DE" dirty="0"/>
              <a:t> </a:t>
            </a:r>
            <a:r>
              <a:rPr lang="de-DE" dirty="0" err="1"/>
              <a:t>workflows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shared</a:t>
            </a:r>
            <a:r>
              <a:rPr lang="de-DE" dirty="0"/>
              <a:t> </a:t>
            </a:r>
            <a:r>
              <a:rPr lang="de-DE" dirty="0" err="1"/>
              <a:t>trade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071750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264172" cy="1325563"/>
          </a:xfrm>
        </p:spPr>
        <p:txBody>
          <a:bodyPr>
            <a:normAutofit/>
          </a:bodyPr>
          <a:lstStyle/>
          <a:p>
            <a:r>
              <a:rPr lang="nl-NL"/>
              <a:t>Next messages..relatively easy to create: all artefacts are in place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53002"/>
            <a:ext cx="8165394" cy="248673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200"/>
              <a:t>SCRDM is an easy to use and maintainable semantic framework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800"/>
              <a:t>From which messages can be derived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2400"/>
              <a:t>Using a common master structure structure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000"/>
              <a:t>From which we can easily produce schemas (XML syntax)</a:t>
            </a:r>
          </a:p>
          <a:p>
            <a:endParaRPr lang="nl-NL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379"/>
            <a:ext cx="2743200" cy="365125"/>
          </a:xfrm>
        </p:spPr>
        <p:txBody>
          <a:bodyPr/>
          <a:lstStyle/>
          <a:p>
            <a:r>
              <a:rPr lang="en-AU"/>
              <a:t>30</a:t>
            </a:r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725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91444" y="371542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/>
              <a:t>Deriving the other CI messages from </a:t>
            </a:r>
            <a:br>
              <a:rPr lang="nl-NL" sz="4000"/>
            </a:br>
            <a:r>
              <a:rPr lang="nl-NL" sz="4000"/>
              <a:t>the same master </a:t>
            </a:r>
            <a:r>
              <a:rPr lang="nl-NL" sz="4000" dirty="0"/>
              <a:t>structure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444" y="1697105"/>
            <a:ext cx="8028493" cy="4331161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31</a:t>
            </a:r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8531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5" y="4171502"/>
            <a:ext cx="4253182" cy="20693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92" y="1573158"/>
            <a:ext cx="4253182" cy="20693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6478" y="1867387"/>
            <a:ext cx="1728192" cy="40734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Quotation</a:t>
            </a:r>
          </a:p>
        </p:txBody>
      </p:sp>
      <p:sp>
        <p:nvSpPr>
          <p:cNvPr id="8" name="Multiply 9"/>
          <p:cNvSpPr/>
          <p:nvPr/>
        </p:nvSpPr>
        <p:spPr>
          <a:xfrm>
            <a:off x="2718089" y="2348810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ultiply 11"/>
          <p:cNvSpPr/>
          <p:nvPr/>
        </p:nvSpPr>
        <p:spPr>
          <a:xfrm>
            <a:off x="2704283" y="3271705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38752" y="4469742"/>
            <a:ext cx="1803644" cy="4585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Invoice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77892" y="2819804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357439" y="1567373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357439" y="1954420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327" y="1640900"/>
            <a:ext cx="4253182" cy="2069396"/>
          </a:xfrm>
          <a:prstGeom prst="rect">
            <a:avLst/>
          </a:prstGeom>
        </p:spPr>
      </p:pic>
      <p:sp>
        <p:nvSpPr>
          <p:cNvPr id="16" name="Multiply 46"/>
          <p:cNvSpPr/>
          <p:nvPr/>
        </p:nvSpPr>
        <p:spPr>
          <a:xfrm>
            <a:off x="6842388" y="2410458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Multiply 47"/>
          <p:cNvSpPr/>
          <p:nvPr/>
        </p:nvSpPr>
        <p:spPr>
          <a:xfrm>
            <a:off x="6967963" y="3318773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428637" y="2864788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72628" y="1659015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34621" y="2054437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654874" y="1965662"/>
            <a:ext cx="1728192" cy="40734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Order</a:t>
            </a:r>
          </a:p>
        </p:txBody>
      </p:sp>
      <p:sp>
        <p:nvSpPr>
          <p:cNvPr id="22" name="Multiply 54"/>
          <p:cNvSpPr/>
          <p:nvPr/>
        </p:nvSpPr>
        <p:spPr>
          <a:xfrm>
            <a:off x="2567441" y="4902374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259458" y="5424355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72235" y="4202079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286786" y="4587088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26" name="Multiply 61"/>
          <p:cNvSpPr/>
          <p:nvPr/>
        </p:nvSpPr>
        <p:spPr>
          <a:xfrm>
            <a:off x="6403519" y="5853936"/>
            <a:ext cx="2016224" cy="410344"/>
          </a:xfrm>
          <a:prstGeom prst="mathMultiply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6410340" y="5488983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1:1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10340" y="4313474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1:1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10340" y="4705310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1:1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261675" y="5758109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0:1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10340" y="5097146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/>
              <a:t>1:1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462" y="4286954"/>
            <a:ext cx="4253182" cy="2069396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4636440" y="4620632"/>
            <a:ext cx="1820408" cy="461828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Remittance Advice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84258" y="5111832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491215" y="4705309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466969" y="4281734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58487" y="5488982"/>
            <a:ext cx="432048" cy="267663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chemeClr val="bg1"/>
                </a:solidFill>
              </a:rPr>
              <a:t>1:1</a:t>
            </a:r>
          </a:p>
        </p:txBody>
      </p:sp>
      <p:sp>
        <p:nvSpPr>
          <p:cNvPr id="68" name="Multiply 47"/>
          <p:cNvSpPr/>
          <p:nvPr/>
        </p:nvSpPr>
        <p:spPr>
          <a:xfrm>
            <a:off x="6916306" y="5951226"/>
            <a:ext cx="2016224" cy="410344"/>
          </a:xfrm>
          <a:prstGeom prst="mathMultiply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/>
              <a:t>32</a:t>
            </a: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658723" y="259687"/>
            <a:ext cx="7886700" cy="1022691"/>
          </a:xfrm>
        </p:spPr>
        <p:txBody>
          <a:bodyPr>
            <a:normAutofit fontScale="90000"/>
          </a:bodyPr>
          <a:lstStyle/>
          <a:p>
            <a:r>
              <a:rPr lang="nl-NL"/>
              <a:t>Easy click off, easy change occurrence</a:t>
            </a:r>
          </a:p>
        </p:txBody>
      </p:sp>
      <p:sp>
        <p:nvSpPr>
          <p:cNvPr id="40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9573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730" y="24354"/>
            <a:ext cx="8676270" cy="1325563"/>
          </a:xfrm>
        </p:spPr>
        <p:txBody>
          <a:bodyPr>
            <a:normAutofit/>
          </a:bodyPr>
          <a:lstStyle/>
          <a:p>
            <a:r>
              <a:rPr lang="nl-NL" sz="4000"/>
              <a:t>Messages in scope....</a:t>
            </a:r>
            <a:endParaRPr lang="nl-NL" sz="4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28648" y="1110164"/>
            <a:ext cx="8214980" cy="6400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nl-NL" sz="3600" b="1" i="1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466043" y="5910674"/>
            <a:ext cx="20574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33</a:t>
            </a:fld>
            <a:endParaRPr lang="en-AU"/>
          </a:p>
        </p:txBody>
      </p:sp>
      <p:sp>
        <p:nvSpPr>
          <p:cNvPr id="6" name="TextBox 5"/>
          <p:cNvSpPr txBox="1"/>
          <p:nvPr/>
        </p:nvSpPr>
        <p:spPr>
          <a:xfrm>
            <a:off x="549672" y="1082226"/>
            <a:ext cx="235558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Business </a:t>
            </a:r>
            <a:r>
              <a:rPr lang="nl-NL" dirty="0" err="1"/>
              <a:t>Requirements</a:t>
            </a:r>
            <a:endParaRPr lang="nl-NL" dirty="0"/>
          </a:p>
        </p:txBody>
      </p:sp>
      <p:sp>
        <p:nvSpPr>
          <p:cNvPr id="7" name="TextBox 6"/>
          <p:cNvSpPr txBox="1"/>
          <p:nvPr/>
        </p:nvSpPr>
        <p:spPr>
          <a:xfrm>
            <a:off x="549671" y="1451558"/>
            <a:ext cx="9471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err="1"/>
              <a:t>Process</a:t>
            </a:r>
            <a:r>
              <a:rPr lang="nl-NL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96853" y="1451558"/>
            <a:ext cx="128205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Cataloguing</a:t>
            </a:r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3440133" y="2412235"/>
            <a:ext cx="2168821" cy="338554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dirty="0" err="1"/>
              <a:t>Quotation</a:t>
            </a:r>
            <a:r>
              <a:rPr lang="nl-NL" sz="1600" dirty="0"/>
              <a:t> Prop. </a:t>
            </a:r>
            <a:r>
              <a:rPr lang="nl-NL" sz="1600" dirty="0" err="1"/>
              <a:t>Resp</a:t>
            </a:r>
            <a:endParaRPr lang="nl-NL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440134" y="2764315"/>
            <a:ext cx="2168820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/>
              <a:t>Quotation</a:t>
            </a:r>
            <a:r>
              <a:rPr lang="nl-NL" dirty="0"/>
              <a:t> </a:t>
            </a:r>
            <a:r>
              <a:rPr lang="nl-NL" dirty="0" err="1"/>
              <a:t>Request</a:t>
            </a:r>
            <a:endParaRPr lang="nl-NL" dirty="0"/>
          </a:p>
        </p:txBody>
      </p:sp>
      <p:sp>
        <p:nvSpPr>
          <p:cNvPr id="11" name="TextBox 10"/>
          <p:cNvSpPr txBox="1"/>
          <p:nvPr/>
        </p:nvSpPr>
        <p:spPr>
          <a:xfrm>
            <a:off x="3440133" y="3156777"/>
            <a:ext cx="2168821" cy="338554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 dirty="0" err="1"/>
              <a:t>Quotation</a:t>
            </a:r>
            <a:r>
              <a:rPr lang="nl-NL" sz="1600" dirty="0"/>
              <a:t> </a:t>
            </a:r>
            <a:r>
              <a:rPr lang="nl-NL" sz="1600" dirty="0" err="1"/>
              <a:t>Req</a:t>
            </a:r>
            <a:r>
              <a:rPr lang="nl-NL" sz="1600" dirty="0"/>
              <a:t>.. Resp.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82959" y="2377731"/>
            <a:ext cx="25717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82959" y="2756667"/>
            <a:ext cx="25717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82959" y="3125999"/>
            <a:ext cx="25717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49624" y="1052539"/>
            <a:ext cx="235558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Business Requirements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49623" y="1421871"/>
            <a:ext cx="9471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Process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130790" y="1421871"/>
            <a:ext cx="105629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/>
              <a:t>Ordering</a:t>
            </a:r>
            <a:r>
              <a:rPr lang="nl-NL" dirty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06799" y="2120004"/>
            <a:ext cx="1766685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Order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06799" y="2498940"/>
            <a:ext cx="1766685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Order Response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06799" y="2877876"/>
            <a:ext cx="1766685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Order Change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249624" y="2120982"/>
            <a:ext cx="25717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49624" y="2508544"/>
            <a:ext cx="25717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49624" y="2877876"/>
            <a:ext cx="25717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8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6041" y="3723684"/>
            <a:ext cx="235558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Business Requirements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6040" y="4093016"/>
            <a:ext cx="9471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Process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43222" y="4091256"/>
            <a:ext cx="105629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Delivery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00994" y="4759077"/>
            <a:ext cx="1766685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Despatch advice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3819" y="4760055"/>
            <a:ext cx="25717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9</a:t>
            </a:r>
          </a:p>
        </p:txBody>
      </p:sp>
      <p:sp>
        <p:nvSpPr>
          <p:cNvPr id="32" name="Arrow: Down 31"/>
          <p:cNvSpPr/>
          <p:nvPr/>
        </p:nvSpPr>
        <p:spPr>
          <a:xfrm>
            <a:off x="1187847" y="1827756"/>
            <a:ext cx="371475" cy="222555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Arrow: Down 32"/>
          <p:cNvSpPr/>
          <p:nvPr/>
        </p:nvSpPr>
        <p:spPr>
          <a:xfrm>
            <a:off x="6759315" y="1812508"/>
            <a:ext cx="371475" cy="25034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Arrow: Down 33"/>
          <p:cNvSpPr/>
          <p:nvPr/>
        </p:nvSpPr>
        <p:spPr>
          <a:xfrm>
            <a:off x="1247084" y="4467030"/>
            <a:ext cx="371475" cy="17516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9" name="TextBox 38"/>
          <p:cNvSpPr txBox="1"/>
          <p:nvPr/>
        </p:nvSpPr>
        <p:spPr>
          <a:xfrm>
            <a:off x="840734" y="2045744"/>
            <a:ext cx="2168820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Catalogue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446280" y="2034413"/>
            <a:ext cx="2162674" cy="36933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/>
              <a:t>Quotation</a:t>
            </a:r>
            <a:r>
              <a:rPr lang="nl-NL" dirty="0"/>
              <a:t> </a:t>
            </a:r>
            <a:r>
              <a:rPr lang="nl-NL" dirty="0" err="1"/>
              <a:t>Proposal</a:t>
            </a:r>
            <a:endParaRPr lang="nl-NL" dirty="0"/>
          </a:p>
        </p:txBody>
      </p:sp>
      <p:sp>
        <p:nvSpPr>
          <p:cNvPr id="41" name="TextBox 40"/>
          <p:cNvSpPr txBox="1"/>
          <p:nvPr/>
        </p:nvSpPr>
        <p:spPr>
          <a:xfrm>
            <a:off x="602508" y="2047814"/>
            <a:ext cx="257175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182959" y="2034413"/>
            <a:ext cx="257175" cy="3385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/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182960" y="1084483"/>
            <a:ext cx="235558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Business </a:t>
            </a:r>
            <a:r>
              <a:rPr lang="nl-NL" dirty="0" err="1"/>
              <a:t>Requirements</a:t>
            </a:r>
            <a:endParaRPr lang="nl-NL" dirty="0"/>
          </a:p>
        </p:txBody>
      </p:sp>
      <p:sp>
        <p:nvSpPr>
          <p:cNvPr id="45" name="TextBox 44"/>
          <p:cNvSpPr txBox="1"/>
          <p:nvPr/>
        </p:nvSpPr>
        <p:spPr>
          <a:xfrm>
            <a:off x="3182959" y="1453815"/>
            <a:ext cx="9471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err="1"/>
              <a:t>Process</a:t>
            </a:r>
            <a:r>
              <a:rPr lang="nl-NL" dirty="0"/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130141" y="1453815"/>
            <a:ext cx="128205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/>
              <a:t>Quotation</a:t>
            </a:r>
            <a:r>
              <a:rPr lang="nl-NL" dirty="0"/>
              <a:t> </a:t>
            </a:r>
          </a:p>
        </p:txBody>
      </p:sp>
      <p:sp>
        <p:nvSpPr>
          <p:cNvPr id="48" name="Arrow: Down 47"/>
          <p:cNvSpPr/>
          <p:nvPr/>
        </p:nvSpPr>
        <p:spPr>
          <a:xfrm>
            <a:off x="3821135" y="1830013"/>
            <a:ext cx="371475" cy="20916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9" name="TextBox 48"/>
          <p:cNvSpPr txBox="1"/>
          <p:nvPr/>
        </p:nvSpPr>
        <p:spPr>
          <a:xfrm>
            <a:off x="6249624" y="3686849"/>
            <a:ext cx="235558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Business Requirements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249623" y="4056181"/>
            <a:ext cx="9471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err="1"/>
              <a:t>Process</a:t>
            </a:r>
            <a:r>
              <a:rPr lang="nl-NL" dirty="0"/>
              <a:t>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196805" y="4056181"/>
            <a:ext cx="13215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/>
              <a:t>Remittance</a:t>
            </a:r>
            <a:r>
              <a:rPr lang="nl-NL" dirty="0"/>
              <a:t> </a:t>
            </a:r>
          </a:p>
        </p:txBody>
      </p:sp>
      <p:sp>
        <p:nvSpPr>
          <p:cNvPr id="53" name="Arrow: Down 52"/>
          <p:cNvSpPr/>
          <p:nvPr/>
        </p:nvSpPr>
        <p:spPr>
          <a:xfrm>
            <a:off x="6455450" y="4454777"/>
            <a:ext cx="371475" cy="2268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extBox 53"/>
          <p:cNvSpPr txBox="1"/>
          <p:nvPr/>
        </p:nvSpPr>
        <p:spPr>
          <a:xfrm>
            <a:off x="3293279" y="3683635"/>
            <a:ext cx="2355581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Business Requirements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293278" y="4061593"/>
            <a:ext cx="9471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err="1"/>
              <a:t>Process</a:t>
            </a:r>
            <a:r>
              <a:rPr lang="nl-NL" dirty="0"/>
              <a:t>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199705" y="4059518"/>
            <a:ext cx="13419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err="1"/>
              <a:t>Scheduling</a:t>
            </a:r>
            <a:r>
              <a:rPr lang="nl-NL" dirty="0"/>
              <a:t> </a:t>
            </a:r>
          </a:p>
        </p:txBody>
      </p:sp>
      <p:sp>
        <p:nvSpPr>
          <p:cNvPr id="57" name="Arrow: Down 56"/>
          <p:cNvSpPr/>
          <p:nvPr/>
        </p:nvSpPr>
        <p:spPr>
          <a:xfrm>
            <a:off x="3890698" y="4427090"/>
            <a:ext cx="371475" cy="215101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TextBox 58"/>
          <p:cNvSpPr txBox="1"/>
          <p:nvPr/>
        </p:nvSpPr>
        <p:spPr>
          <a:xfrm>
            <a:off x="6740125" y="4754314"/>
            <a:ext cx="1766685" cy="338554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/>
              <a:t>Remittance Advice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249623" y="4763917"/>
            <a:ext cx="490503" cy="324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/>
              <a:t>15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898223" y="4639443"/>
            <a:ext cx="1874793" cy="338554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/>
              <a:t>Demand Forecast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898223" y="4960323"/>
            <a:ext cx="1874793" cy="338554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/>
              <a:t>Demand Forec.</a:t>
            </a:r>
            <a:r>
              <a:rPr lang="nl-NL" sz="1400"/>
              <a:t> Resp.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898223" y="5310231"/>
            <a:ext cx="1874793" cy="338554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/>
              <a:t>Inventory Forecast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898223" y="5645625"/>
            <a:ext cx="1874793" cy="338554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/>
              <a:t>Supply Instruction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898223" y="5981019"/>
            <a:ext cx="1874793" cy="338554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600"/>
              <a:t>Supply Notification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319016" y="4635627"/>
            <a:ext cx="579208" cy="30777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/>
              <a:t>10</a:t>
            </a:r>
            <a:endParaRPr lang="nl-NL" sz="1400" dirty="0"/>
          </a:p>
        </p:txBody>
      </p:sp>
      <p:sp>
        <p:nvSpPr>
          <p:cNvPr id="77" name="TextBox 76"/>
          <p:cNvSpPr txBox="1"/>
          <p:nvPr/>
        </p:nvSpPr>
        <p:spPr>
          <a:xfrm>
            <a:off x="3319015" y="4941376"/>
            <a:ext cx="580343" cy="30777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/>
              <a:t>11</a:t>
            </a:r>
            <a:endParaRPr lang="nl-NL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3319016" y="5277928"/>
            <a:ext cx="579208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/>
              <a:t>12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319016" y="5651658"/>
            <a:ext cx="579208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/>
              <a:t>13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319016" y="6015519"/>
            <a:ext cx="579208" cy="30777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/>
              <a:t>14</a:t>
            </a:r>
            <a:endParaRPr lang="nl-NL" sz="1400" dirty="0"/>
          </a:p>
        </p:txBody>
      </p:sp>
      <p:sp>
        <p:nvSpPr>
          <p:cNvPr id="82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/>
              <a:t>33</a:t>
            </a:r>
          </a:p>
        </p:txBody>
      </p:sp>
      <p:sp>
        <p:nvSpPr>
          <p:cNvPr id="62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852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841" y="82903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/>
              <a:t>Who will decide taking next steps?</a:t>
            </a:r>
            <a:endParaRPr lang="nl-NL" sz="4000" dirty="0"/>
          </a:p>
        </p:txBody>
      </p:sp>
      <p:sp>
        <p:nvSpPr>
          <p:cNvPr id="8" name="Title 1"/>
          <p:cNvSpPr>
            <a:spLocks noGrp="1"/>
          </p:cNvSpPr>
          <p:nvPr>
            <p:ph idx="1"/>
          </p:nvPr>
        </p:nvSpPr>
        <p:spPr>
          <a:xfrm>
            <a:off x="611841" y="1611136"/>
            <a:ext cx="828098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3200"/>
              <a:t>Project Proposal sent to the Bureau for approval on November 16th 2016</a:t>
            </a:r>
          </a:p>
          <a:p>
            <a:pPr marL="0" indent="0">
              <a:buNone/>
            </a:pPr>
            <a:endParaRPr lang="nl-NL" sz="3200"/>
          </a:p>
          <a:p>
            <a:pPr marL="0" indent="0">
              <a:buNone/>
            </a:pPr>
            <a:r>
              <a:rPr lang="nl-NL" sz="3200"/>
              <a:t>Covering schemas for the following processes:</a:t>
            </a:r>
            <a:br>
              <a:rPr lang="nl-NL" sz="3200"/>
            </a:br>
            <a:r>
              <a:rPr lang="nl-NL" sz="3200"/>
              <a:t>- Cataloguing, Quotation, Ordering, Delivering, </a:t>
            </a:r>
            <a:br>
              <a:rPr lang="nl-NL" sz="3200"/>
            </a:br>
            <a:r>
              <a:rPr lang="nl-NL" sz="3200"/>
              <a:t>  Remittance advice</a:t>
            </a:r>
          </a:p>
          <a:p>
            <a:pPr marL="0" indent="0">
              <a:buNone/>
            </a:pPr>
            <a:br>
              <a:rPr lang="nl-NL" sz="3200"/>
            </a:br>
            <a:r>
              <a:rPr lang="nl-NL" sz="3200"/>
              <a:t>Developments depend on the </a:t>
            </a:r>
            <a:r>
              <a:rPr lang="nl-NL" sz="3200" dirty="0"/>
              <a:t>support </a:t>
            </a:r>
            <a:r>
              <a:rPr lang="nl-NL" sz="3200"/>
              <a:t>of </a:t>
            </a:r>
          </a:p>
          <a:p>
            <a:pPr marL="0" indent="0">
              <a:buNone/>
            </a:pPr>
            <a:r>
              <a:rPr lang="nl-NL" sz="3200"/>
              <a:t>UN/CEFACT </a:t>
            </a:r>
            <a:r>
              <a:rPr lang="nl-NL" sz="3200" dirty="0"/>
              <a:t>Heads </a:t>
            </a:r>
            <a:r>
              <a:rPr lang="nl-NL" sz="3200"/>
              <a:t>of Delegations </a:t>
            </a:r>
            <a:r>
              <a:rPr lang="nl-NL" sz="3200" dirty="0"/>
              <a:t>(</a:t>
            </a:r>
            <a:r>
              <a:rPr lang="nl-NL" sz="3200"/>
              <a:t>HoDs)</a:t>
            </a:r>
            <a:endParaRPr lang="nl-NL" sz="3200" dirty="0"/>
          </a:p>
        </p:txBody>
      </p:sp>
      <p:sp>
        <p:nvSpPr>
          <p:cNvPr id="10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/>
              <a:t>34</a:t>
            </a:r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431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518" y="149476"/>
            <a:ext cx="7886700" cy="1127231"/>
          </a:xfrm>
        </p:spPr>
        <p:txBody>
          <a:bodyPr/>
          <a:lstStyle/>
          <a:p>
            <a:r>
              <a:rPr lang="nl-NL" dirty="0" err="1"/>
              <a:t>Thank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attention!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3155" y="1359796"/>
            <a:ext cx="8247932" cy="48339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/>
              <a:t>For </a:t>
            </a:r>
            <a:r>
              <a:rPr lang="nl-NL" sz="3200"/>
              <a:t>further information:</a:t>
            </a:r>
            <a:endParaRPr lang="nl-NL" sz="3200" dirty="0"/>
          </a:p>
          <a:p>
            <a:pPr marL="0" indent="0">
              <a:buNone/>
            </a:pPr>
            <a:br>
              <a:rPr lang="nl-NL" b="1"/>
            </a:br>
            <a:r>
              <a:rPr lang="nl-NL"/>
              <a:t>- </a:t>
            </a:r>
            <a:r>
              <a:rPr lang="nl-NL" dirty="0"/>
              <a:t>Project Leader</a:t>
            </a:r>
            <a:r>
              <a:rPr lang="nl-NL"/>
              <a:t>	 :  </a:t>
            </a:r>
            <a:r>
              <a:rPr lang="nl-NL" dirty="0"/>
              <a:t>Rolf Wessel </a:t>
            </a:r>
          </a:p>
          <a:p>
            <a:pPr marL="0" indent="0">
              <a:buNone/>
            </a:pPr>
            <a:r>
              <a:rPr lang="nl-NL" dirty="0"/>
              <a:t>		E-mail  :  </a:t>
            </a:r>
            <a:r>
              <a:rPr lang="nl-NL" dirty="0">
                <a:hlinkClick r:id="rId3"/>
              </a:rPr>
              <a:t>r.wessel@seeburger.de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- Lead Editor	              :  Gerhard Heemskerk </a:t>
            </a:r>
          </a:p>
          <a:p>
            <a:pPr marL="0" indent="0">
              <a:buNone/>
            </a:pPr>
            <a:r>
              <a:rPr lang="nl-NL" dirty="0"/>
              <a:t>		 E-mail  :  </a:t>
            </a:r>
            <a:r>
              <a:rPr lang="nl-NL" dirty="0">
                <a:hlinkClick r:id="rId4"/>
              </a:rPr>
              <a:t>gerhard.heemskerk@kpnmail.nl</a:t>
            </a:r>
            <a:endParaRPr lang="nl-NL" dirty="0"/>
          </a:p>
          <a:p>
            <a:pPr marL="0" indent="0">
              <a:buNone/>
            </a:pPr>
            <a:br>
              <a:rPr lang="de-DE"/>
            </a:b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853687" y="6551442"/>
            <a:ext cx="2057400" cy="365125"/>
          </a:xfrm>
        </p:spPr>
        <p:txBody>
          <a:bodyPr/>
          <a:lstStyle/>
          <a:p>
            <a:r>
              <a:rPr lang="en-AU"/>
              <a:t>35</a:t>
            </a:r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012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4022" y="361245"/>
            <a:ext cx="7707489" cy="640821"/>
          </a:xfrm>
        </p:spPr>
        <p:txBody>
          <a:bodyPr>
            <a:normAutofit fontScale="90000"/>
          </a:bodyPr>
          <a:lstStyle/>
          <a:p>
            <a:r>
              <a:rPr lang="en-AU"/>
              <a:t>The benefits</a:t>
            </a:r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14022" y="1574054"/>
            <a:ext cx="8070523" cy="1516481"/>
          </a:xfrm>
        </p:spPr>
        <p:txBody>
          <a:bodyPr>
            <a:noAutofit/>
          </a:bodyPr>
          <a:lstStyle/>
          <a:p>
            <a:r>
              <a:rPr lang="en-AU" sz="2400"/>
              <a:t>Reduction of administrative burden</a:t>
            </a:r>
          </a:p>
          <a:p>
            <a:r>
              <a:rPr lang="en-AU" sz="2400"/>
              <a:t>A trusted Reference Data Model </a:t>
            </a:r>
          </a:p>
          <a:p>
            <a:r>
              <a:rPr lang="en-AU" sz="2400"/>
              <a:t>Standardized business data exchange structures </a:t>
            </a:r>
          </a:p>
          <a:p>
            <a:r>
              <a:rPr lang="en-AU" sz="2400"/>
              <a:t>Integrated international code lists</a:t>
            </a:r>
          </a:p>
          <a:p>
            <a:r>
              <a:rPr lang="en-AU" sz="2400"/>
              <a:t>Enhanced interoperability of data </a:t>
            </a:r>
          </a:p>
          <a:p>
            <a:r>
              <a:rPr lang="en-AU" sz="2400"/>
              <a:t>A future proof semantic model (syntax neutral)</a:t>
            </a:r>
          </a:p>
          <a:p>
            <a:r>
              <a:rPr lang="en-US" sz="2400"/>
              <a:t>Links to UN Key Layouts, UN/EDIFACT support migration</a:t>
            </a:r>
          </a:p>
          <a:p>
            <a:r>
              <a:rPr lang="en-US" sz="2400"/>
              <a:t>Easy to find artefacts, searching in subset “10% of total”</a:t>
            </a:r>
          </a:p>
          <a:p>
            <a:r>
              <a:rPr lang="en-US" sz="2400"/>
              <a:t>...and more</a:t>
            </a:r>
          </a:p>
          <a:p>
            <a:endParaRPr lang="en-AU" sz="2400"/>
          </a:p>
          <a:p>
            <a:endParaRPr lang="en-AU" sz="2400"/>
          </a:p>
          <a:p>
            <a:pPr marL="0" indent="0">
              <a:buNone/>
            </a:pPr>
            <a:endParaRPr lang="en-AU" sz="24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4</a:t>
            </a:r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738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83356" y="418000"/>
            <a:ext cx="7685243" cy="640509"/>
          </a:xfrm>
        </p:spPr>
        <p:txBody>
          <a:bodyPr>
            <a:normAutofit fontScale="90000"/>
          </a:bodyPr>
          <a:lstStyle/>
          <a:p>
            <a:r>
              <a:rPr lang="en-AU"/>
              <a:t>The SCRDM project</a:t>
            </a:r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83356" y="1343050"/>
            <a:ext cx="8009466" cy="16259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2000"/>
              <a:t>Project Leader: Rolf Wessel</a:t>
            </a:r>
            <a:br>
              <a:rPr lang="en-AU" sz="2000"/>
            </a:br>
            <a:r>
              <a:rPr lang="en-AU" sz="2000"/>
              <a:t>Lead Editor      : Gerhard Heemskerk</a:t>
            </a:r>
            <a:br>
              <a:rPr lang="en-AU" sz="1800" b="1"/>
            </a:br>
            <a:br>
              <a:rPr lang="en-AU" sz="1800"/>
            </a:br>
            <a:r>
              <a:rPr lang="en-AU" sz="1800"/>
              <a:t>Editing team    : Andreas Pelekies, Hisanao Sugamata, Ian Watt, Karina   	               	           Duvinger, Mary Kay Blantz, Natascha Rossner, Sue Probert, </a:t>
            </a:r>
            <a:br>
              <a:rPr lang="en-AU" sz="1800"/>
            </a:br>
            <a:r>
              <a:rPr lang="en-AU" sz="1800"/>
              <a:t>                             Colin Laughlan, Ulrike Linde, Noppadon Vannaprapa, Chaloemchai</a:t>
            </a:r>
          </a:p>
          <a:p>
            <a:pPr marL="0" indent="0">
              <a:buNone/>
            </a:pPr>
            <a:endParaRPr lang="en-AU" sz="18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54564"/>
            <a:ext cx="2743200" cy="365125"/>
          </a:xfrm>
        </p:spPr>
        <p:txBody>
          <a:bodyPr/>
          <a:lstStyle/>
          <a:p>
            <a:r>
              <a:rPr lang="en-AU"/>
              <a:t>5</a:t>
            </a:r>
          </a:p>
        </p:txBody>
      </p:sp>
      <p:sp>
        <p:nvSpPr>
          <p:cNvPr id="2" name="Rectangle 1"/>
          <p:cNvSpPr/>
          <p:nvPr/>
        </p:nvSpPr>
        <p:spPr>
          <a:xfrm>
            <a:off x="883356" y="3534172"/>
            <a:ext cx="76469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/>
              <a:t>Purpose             : Development of a semantic model for the Supply Chain</a:t>
            </a:r>
          </a:p>
          <a:p>
            <a:r>
              <a:rPr lang="en-AU"/>
              <a:t>	          : Semantic links</a:t>
            </a:r>
          </a:p>
          <a:p>
            <a:r>
              <a:rPr lang="en-AU"/>
              <a:t>	          : Guidelines</a:t>
            </a:r>
            <a:endParaRPr lang="en-AU" dirty="0"/>
          </a:p>
        </p:txBody>
      </p:sp>
      <p:sp>
        <p:nvSpPr>
          <p:cNvPr id="3" name="Rectangle 2"/>
          <p:cNvSpPr/>
          <p:nvPr/>
        </p:nvSpPr>
        <p:spPr>
          <a:xfrm>
            <a:off x="902506" y="4428209"/>
            <a:ext cx="7815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/>
              <a:t>Deliverables     :  Sematic Model, subset of UN/CEFACT CCL for the Supply Chain</a:t>
            </a:r>
          </a:p>
          <a:p>
            <a:pPr lvl="0"/>
            <a:r>
              <a:rPr lang="en-GB"/>
              <a:t>	          : Semantics links</a:t>
            </a:r>
          </a:p>
          <a:p>
            <a:pPr lvl="0"/>
            <a:r>
              <a:rPr lang="en-GB"/>
              <a:t>                           :  Guidelines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917020" y="2899607"/>
            <a:ext cx="7646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/>
              <a:t>Start                   : August  2015</a:t>
            </a:r>
            <a:endParaRPr lang="en-AU" dirty="0"/>
          </a:p>
        </p:txBody>
      </p:sp>
      <p:sp>
        <p:nvSpPr>
          <p:cNvPr id="9" name="Rectangle 8"/>
          <p:cNvSpPr/>
          <p:nvPr/>
        </p:nvSpPr>
        <p:spPr>
          <a:xfrm>
            <a:off x="917020" y="3125751"/>
            <a:ext cx="7646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/>
              <a:t>End                     : January 2017</a:t>
            </a:r>
            <a:endParaRPr lang="en-AU" dirty="0"/>
          </a:p>
        </p:txBody>
      </p:sp>
      <p:sp>
        <p:nvSpPr>
          <p:cNvPr id="6" name="Rectangle 5"/>
          <p:cNvSpPr/>
          <p:nvPr/>
        </p:nvSpPr>
        <p:spPr>
          <a:xfrm>
            <a:off x="402231" y="5380494"/>
            <a:ext cx="86091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00000"/>
              </a:lnSpc>
            </a:pPr>
            <a:r>
              <a:rPr lang="en-US" sz="1600"/>
              <a:t>Related Projects  : Cross Industry Invoice Extension of technical artefacts</a:t>
            </a:r>
            <a:r>
              <a:rPr lang="en-AU" sz="1600"/>
              <a:t> (CII)</a:t>
            </a:r>
          </a:p>
          <a:p>
            <a:pPr lvl="1">
              <a:lnSpc>
                <a:spcPct val="100000"/>
              </a:lnSpc>
            </a:pPr>
            <a:r>
              <a:rPr lang="en-US" sz="1600"/>
              <a:t>                               : Procedures for Reference Data Model &amp; Associated Artefacts Publication Proj.</a:t>
            </a:r>
          </a:p>
          <a:p>
            <a:pPr lvl="1">
              <a:lnSpc>
                <a:spcPct val="100000"/>
              </a:lnSpc>
            </a:pPr>
            <a:r>
              <a:rPr lang="en-AU" sz="1600"/>
              <a:t> 		 : Multi Modal Transport Reference Data Model (MMT)</a:t>
            </a:r>
          </a:p>
        </p:txBody>
      </p:sp>
      <p:sp>
        <p:nvSpPr>
          <p:cNvPr id="13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3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5311" y="440267"/>
            <a:ext cx="8113889" cy="550510"/>
          </a:xfrm>
        </p:spPr>
        <p:txBody>
          <a:bodyPr>
            <a:normAutofit fontScale="90000"/>
          </a:bodyPr>
          <a:lstStyle/>
          <a:p>
            <a:r>
              <a:rPr lang="nl-NL"/>
              <a:t>Project Status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311" y="1338561"/>
            <a:ext cx="7066912" cy="4473424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30222" y="5473431"/>
            <a:ext cx="4462001" cy="338554"/>
          </a:xfrm>
          <a:prstGeom prst="rect">
            <a:avLst/>
          </a:prstGeom>
          <a:solidFill>
            <a:srgbClr val="00B0F0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lang="nl-NL" sz="1600"/>
              <a:t>Public Review period ended on 30th October 2016</a:t>
            </a:r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88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67222" cy="707319"/>
          </a:xfrm>
        </p:spPr>
        <p:txBody>
          <a:bodyPr>
            <a:normAutofit/>
          </a:bodyPr>
          <a:lstStyle/>
          <a:p>
            <a:r>
              <a:rPr lang="nl-NL" sz="4000"/>
              <a:t>Work for the coming month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38200" y="1944480"/>
            <a:ext cx="7899400" cy="8835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AU" sz="2400"/>
              <a:t>Processing </a:t>
            </a:r>
            <a:r>
              <a:rPr lang="en-AU" sz="2400" dirty="0"/>
              <a:t>SCRDM Public Review comments</a:t>
            </a:r>
          </a:p>
          <a:p>
            <a:pPr>
              <a:lnSpc>
                <a:spcPct val="100000"/>
              </a:lnSpc>
            </a:pPr>
            <a:r>
              <a:rPr lang="en-AU" sz="2400"/>
              <a:t>Adding </a:t>
            </a:r>
            <a:r>
              <a:rPr lang="en-AU" sz="2400" dirty="0"/>
              <a:t>additional </a:t>
            </a:r>
            <a:r>
              <a:rPr lang="en-AU" sz="2400"/>
              <a:t>semantic links (BN/TDED/UN-EDIFACT)</a:t>
            </a:r>
          </a:p>
          <a:p>
            <a:pPr>
              <a:lnSpc>
                <a:spcPct val="100000"/>
              </a:lnSpc>
            </a:pPr>
            <a:r>
              <a:rPr lang="en-AU" sz="2400"/>
              <a:t>Preparing publication SCRDM (BRS/RSM/Guidelines)</a:t>
            </a:r>
          </a:p>
          <a:p>
            <a:pPr>
              <a:lnSpc>
                <a:spcPct val="100000"/>
              </a:lnSpc>
            </a:pPr>
            <a:r>
              <a:rPr lang="en-AU" sz="2400"/>
              <a:t>Publication CII BRS/RSM documents  (CII Project)</a:t>
            </a:r>
            <a:endParaRPr lang="en-AU" sz="24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/>
              <a:t>7</a:t>
            </a:r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803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32" y="64335"/>
            <a:ext cx="8530390" cy="1325563"/>
          </a:xfrm>
        </p:spPr>
        <p:txBody>
          <a:bodyPr>
            <a:normAutofit/>
          </a:bodyPr>
          <a:lstStyle/>
          <a:p>
            <a:r>
              <a:rPr lang="nl-NL" sz="4000"/>
              <a:t>Work we handed over to related projects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77927" y="1511343"/>
            <a:ext cx="7899400" cy="8835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AU" sz="2400"/>
              <a:t>“Procedures for publication Reference Data Models”:</a:t>
            </a:r>
            <a:endParaRPr lang="en-US" sz="240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/>
              <a:t>  Project: Reference Data Models &amp; Publication project</a:t>
            </a:r>
          </a:p>
          <a:p>
            <a:pPr marL="0" indent="0">
              <a:lnSpc>
                <a:spcPct val="100000"/>
              </a:lnSpc>
              <a:buNone/>
            </a:pPr>
            <a:endParaRPr lang="en-AU" sz="2400"/>
          </a:p>
          <a:p>
            <a:pPr marL="0" indent="0">
              <a:lnSpc>
                <a:spcPct val="100000"/>
              </a:lnSpc>
              <a:buNone/>
            </a:pPr>
            <a:r>
              <a:rPr lang="en-AU" sz="2400"/>
              <a:t>“Transition plan for process driven schemas”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/>
              <a:t> </a:t>
            </a:r>
            <a:r>
              <a:rPr lang="en-US"/>
              <a:t>Project: Extension of Cross Industry Invoice technical artefacts</a:t>
            </a:r>
            <a:endParaRPr lang="en-AU"/>
          </a:p>
          <a:p>
            <a:pPr marL="0" indent="0">
              <a:lnSpc>
                <a:spcPct val="100000"/>
              </a:lnSpc>
              <a:buNone/>
            </a:pPr>
            <a:endParaRPr lang="en-AU" sz="2400"/>
          </a:p>
          <a:p>
            <a:pPr marL="0" indent="0">
              <a:lnSpc>
                <a:spcPct val="100000"/>
              </a:lnSpc>
              <a:buNone/>
            </a:pPr>
            <a:r>
              <a:rPr lang="en-AU" sz="2400"/>
              <a:t>“How to use code lists etc.”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AU"/>
              <a:t> Project : Code Management (waiting for approval)</a:t>
            </a:r>
          </a:p>
          <a:p>
            <a:pPr marL="0" indent="0">
              <a:lnSpc>
                <a:spcPct val="100000"/>
              </a:lnSpc>
              <a:buNone/>
            </a:pPr>
            <a:endParaRPr lang="en-AU" sz="2400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379"/>
            <a:ext cx="2743200" cy="365125"/>
          </a:xfrm>
        </p:spPr>
        <p:txBody>
          <a:bodyPr/>
          <a:lstStyle/>
          <a:p>
            <a:r>
              <a:rPr lang="en-AU"/>
              <a:t>8</a:t>
            </a:r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345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2109" y="462844"/>
            <a:ext cx="7923836" cy="522718"/>
          </a:xfrm>
        </p:spPr>
        <p:txBody>
          <a:bodyPr>
            <a:normAutofit fontScale="90000"/>
          </a:bodyPr>
          <a:lstStyle/>
          <a:p>
            <a:r>
              <a:rPr lang="nl-NL" dirty="0"/>
              <a:t>Project Timeline</a:t>
            </a:r>
          </a:p>
        </p:txBody>
      </p:sp>
      <p:sp>
        <p:nvSpPr>
          <p:cNvPr id="5" name="Arrow: Pentagon 4"/>
          <p:cNvSpPr/>
          <p:nvPr/>
        </p:nvSpPr>
        <p:spPr>
          <a:xfrm>
            <a:off x="463797" y="3251957"/>
            <a:ext cx="3050731" cy="8107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ODP 4</a:t>
            </a:r>
          </a:p>
          <a:p>
            <a:pPr algn="ctr"/>
            <a:r>
              <a:rPr lang="nl-NL"/>
              <a:t>Public Review Supply Chain Reference Data Model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47353" y="1933842"/>
            <a:ext cx="2210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30 August 2016 – </a:t>
            </a:r>
          </a:p>
          <a:p>
            <a:r>
              <a:rPr lang="nl-NL"/>
              <a:t>30 October 2016</a:t>
            </a:r>
          </a:p>
        </p:txBody>
      </p:sp>
      <p:sp>
        <p:nvSpPr>
          <p:cNvPr id="7" name="Right Brace 6"/>
          <p:cNvSpPr/>
          <p:nvPr/>
        </p:nvSpPr>
        <p:spPr>
          <a:xfrm rot="16200000">
            <a:off x="1842084" y="1287888"/>
            <a:ext cx="458486" cy="3215053"/>
          </a:xfrm>
          <a:prstGeom prst="rightBrace">
            <a:avLst>
              <a:gd name="adj1" fmla="val 8333"/>
              <a:gd name="adj2" fmla="val 514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xtBox 7"/>
          <p:cNvSpPr txBox="1"/>
          <p:nvPr/>
        </p:nvSpPr>
        <p:spPr>
          <a:xfrm>
            <a:off x="3579594" y="1933842"/>
            <a:ext cx="2724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1 November 2016 -</a:t>
            </a:r>
          </a:p>
          <a:p>
            <a:r>
              <a:rPr lang="nl-NL"/>
              <a:t>1 January 2017</a:t>
            </a:r>
          </a:p>
        </p:txBody>
      </p:sp>
      <p:sp>
        <p:nvSpPr>
          <p:cNvPr id="9" name="Arrow: Pentagon 8"/>
          <p:cNvSpPr/>
          <p:nvPr/>
        </p:nvSpPr>
        <p:spPr>
          <a:xfrm>
            <a:off x="3739721" y="3251957"/>
            <a:ext cx="1518002" cy="810756"/>
          </a:xfrm>
          <a:prstGeom prst="homePlat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Process Comments</a:t>
            </a:r>
          </a:p>
        </p:txBody>
      </p:sp>
      <p:sp>
        <p:nvSpPr>
          <p:cNvPr id="10" name="Right Brace 9"/>
          <p:cNvSpPr/>
          <p:nvPr/>
        </p:nvSpPr>
        <p:spPr>
          <a:xfrm rot="16200000">
            <a:off x="4269479" y="2140272"/>
            <a:ext cx="458486" cy="1518002"/>
          </a:xfrm>
          <a:prstGeom prst="rightBrace">
            <a:avLst>
              <a:gd name="adj1" fmla="val 8333"/>
              <a:gd name="adj2" fmla="val 514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Arrow: Pentagon 10"/>
          <p:cNvSpPr/>
          <p:nvPr/>
        </p:nvSpPr>
        <p:spPr>
          <a:xfrm>
            <a:off x="5466340" y="3251955"/>
            <a:ext cx="1335398" cy="810758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ODP 5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Project Exit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80635" y="1934930"/>
            <a:ext cx="2724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1 January 2017</a:t>
            </a:r>
          </a:p>
        </p:txBody>
      </p:sp>
      <p:sp>
        <p:nvSpPr>
          <p:cNvPr id="13" name="Right Brace 12"/>
          <p:cNvSpPr/>
          <p:nvPr/>
        </p:nvSpPr>
        <p:spPr>
          <a:xfrm rot="16200000">
            <a:off x="7437399" y="2087099"/>
            <a:ext cx="458486" cy="1441657"/>
          </a:xfrm>
          <a:prstGeom prst="rightBrace">
            <a:avLst>
              <a:gd name="adj1" fmla="val 8333"/>
              <a:gd name="adj2" fmla="val 514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Arrow: Pentagon 13"/>
          <p:cNvSpPr/>
          <p:nvPr/>
        </p:nvSpPr>
        <p:spPr>
          <a:xfrm>
            <a:off x="6945813" y="3251955"/>
            <a:ext cx="1580553" cy="810757"/>
          </a:xfrm>
          <a:prstGeom prst="homePlat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ODP 6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Publication</a:t>
            </a:r>
          </a:p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Right Brace 14"/>
          <p:cNvSpPr/>
          <p:nvPr/>
        </p:nvSpPr>
        <p:spPr>
          <a:xfrm rot="16200000">
            <a:off x="5911942" y="2162184"/>
            <a:ext cx="458488" cy="1321102"/>
          </a:xfrm>
          <a:prstGeom prst="rightBrace">
            <a:avLst>
              <a:gd name="adj1" fmla="val 8333"/>
              <a:gd name="adj2" fmla="val 514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7147214" y="1934930"/>
            <a:ext cx="1473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Soon after</a:t>
            </a:r>
          </a:p>
        </p:txBody>
      </p:sp>
      <p:sp>
        <p:nvSpPr>
          <p:cNvPr id="2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68672" y="6527094"/>
            <a:ext cx="2743200" cy="365125"/>
          </a:xfrm>
        </p:spPr>
        <p:txBody>
          <a:bodyPr/>
          <a:lstStyle/>
          <a:p>
            <a:r>
              <a:rPr lang="en-AU"/>
              <a:t>9</a:t>
            </a:r>
          </a:p>
        </p:txBody>
      </p:sp>
      <p:sp>
        <p:nvSpPr>
          <p:cNvPr id="1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ZUGFeRD Developers Days, 24-25 November 2016 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828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1183</TotalTime>
  <Words>1317</Words>
  <Application>Microsoft Office PowerPoint</Application>
  <PresentationFormat>On-screen Show (4:3)</PresentationFormat>
  <Paragraphs>357</Paragraphs>
  <Slides>35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MS PGothic</vt:lpstr>
      <vt:lpstr>Arial</vt:lpstr>
      <vt:lpstr>Calibri</vt:lpstr>
      <vt:lpstr>Calibri Light</vt:lpstr>
      <vt:lpstr>Times New Roman</vt:lpstr>
      <vt:lpstr>Wingdings</vt:lpstr>
      <vt:lpstr>Thème Office</vt:lpstr>
      <vt:lpstr>PowerPoint Presentation</vt:lpstr>
      <vt:lpstr>The Substance behind the ZUGFeRD CII</vt:lpstr>
      <vt:lpstr>A new way to facilitate eBusiness communication</vt:lpstr>
      <vt:lpstr>The benefits</vt:lpstr>
      <vt:lpstr>The SCRDM project</vt:lpstr>
      <vt:lpstr>Project Status</vt:lpstr>
      <vt:lpstr>Work for the coming month</vt:lpstr>
      <vt:lpstr>Work we handed over to related projects</vt:lpstr>
      <vt:lpstr>Project Timeline</vt:lpstr>
      <vt:lpstr>UN/CEFACT Reference Data Models</vt:lpstr>
      <vt:lpstr>How the Supply Chain Reference Data Model works..</vt:lpstr>
      <vt:lpstr>First SCRDM delivery: UN/CEFACT CII Cross Industry Invoice</vt:lpstr>
      <vt:lpstr>Cross Industry Invoice  Geographical Focus: Global</vt:lpstr>
      <vt:lpstr>SCRDM Deliverables</vt:lpstr>
      <vt:lpstr>Reference Data Model Guideline</vt:lpstr>
      <vt:lpstr>High-level BRSs (Business Requirements Specifications) SCRDM and MMT  (transport &amp; logistics) </vt:lpstr>
      <vt:lpstr>Two projects sharing the same common  subset of the library</vt:lpstr>
      <vt:lpstr>High-level RSM (Requirement Mapping Specification) SCRDM</vt:lpstr>
      <vt:lpstr>PowerPoint Presentation</vt:lpstr>
      <vt:lpstr>PowerPoint Presentation</vt:lpstr>
      <vt:lpstr>Rationalization results...</vt:lpstr>
      <vt:lpstr>SCRDM CII schema: only used artefacts</vt:lpstr>
      <vt:lpstr>Other improvements: SCRDM CII coupled/uncoupled codes lists</vt:lpstr>
      <vt:lpstr>Schema with uncoupled codes lists</vt:lpstr>
      <vt:lpstr>Schema with coupled code lists</vt:lpstr>
      <vt:lpstr>D16B SCRDM (Subset) CII instances</vt:lpstr>
      <vt:lpstr>SCRDM CII: only used code lists</vt:lpstr>
      <vt:lpstr>Deliverables SCRDM/CII</vt:lpstr>
      <vt:lpstr>How it is published: SCRDM/CII artefacts </vt:lpstr>
      <vt:lpstr>Next messages..relatively easy to create: all artefacts are in place</vt:lpstr>
      <vt:lpstr>Deriving the other CI messages from  the same master structure</vt:lpstr>
      <vt:lpstr>Easy click off, easy change occurrence</vt:lpstr>
      <vt:lpstr>Messages in scope....</vt:lpstr>
      <vt:lpstr>Who will decide taking next steps?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XXX-PDA Domain Name</dc:title>
  <dc:creator>Lance THOMPSON</dc:creator>
  <cp:lastModifiedBy>Gerhard Heemskerk</cp:lastModifiedBy>
  <cp:revision>574</cp:revision>
  <cp:lastPrinted>2016-09-14T10:36:46Z</cp:lastPrinted>
  <dcterms:created xsi:type="dcterms:W3CDTF">2016-04-13T13:20:24Z</dcterms:created>
  <dcterms:modified xsi:type="dcterms:W3CDTF">2016-11-20T09:40:36Z</dcterms:modified>
</cp:coreProperties>
</file>