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81" r:id="rId2"/>
    <p:sldId id="278" r:id="rId3"/>
    <p:sldId id="282" r:id="rId4"/>
    <p:sldId id="263" r:id="rId5"/>
    <p:sldId id="256" r:id="rId6"/>
    <p:sldId id="257" r:id="rId7"/>
    <p:sldId id="262" r:id="rId8"/>
    <p:sldId id="275" r:id="rId9"/>
    <p:sldId id="271" r:id="rId10"/>
    <p:sldId id="270" r:id="rId11"/>
    <p:sldId id="285" r:id="rId12"/>
    <p:sldId id="268" r:id="rId13"/>
    <p:sldId id="259" r:id="rId14"/>
    <p:sldId id="266" r:id="rId15"/>
    <p:sldId id="265" r:id="rId16"/>
    <p:sldId id="264" r:id="rId17"/>
    <p:sldId id="274" r:id="rId18"/>
    <p:sldId id="261" r:id="rId19"/>
    <p:sldId id="273" r:id="rId20"/>
    <p:sldId id="269" r:id="rId21"/>
    <p:sldId id="276" r:id="rId22"/>
    <p:sldId id="277" r:id="rId23"/>
    <p:sldId id="283" r:id="rId24"/>
    <p:sldId id="286" r:id="rId25"/>
    <p:sldId id="287" r:id="rId26"/>
    <p:sldId id="288" r:id="rId2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4" autoAdjust="0"/>
    <p:restoredTop sz="72392" autoAdjust="0"/>
  </p:normalViewPr>
  <p:slideViewPr>
    <p:cSldViewPr>
      <p:cViewPr varScale="1">
        <p:scale>
          <a:sx n="73" d="100"/>
          <a:sy n="73" d="100"/>
        </p:scale>
        <p:origin x="-1718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867997-D4CB-460E-A34D-14ABFA51A091}" type="datetimeFigureOut">
              <a:rPr lang="nl-NL" smtClean="0"/>
              <a:t>3-4-2016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F0775E-EAAC-4736-B2CA-743986917F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26648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The </a:t>
            </a:r>
            <a:r>
              <a:rPr lang="nl-NL" dirty="0" err="1" smtClean="0"/>
              <a:t>purpose</a:t>
            </a:r>
            <a:r>
              <a:rPr lang="nl-NL" dirty="0" smtClean="0"/>
              <a:t> of </a:t>
            </a:r>
            <a:r>
              <a:rPr lang="nl-NL" dirty="0" err="1" smtClean="0"/>
              <a:t>the</a:t>
            </a:r>
            <a:r>
              <a:rPr lang="nl-NL" dirty="0" smtClean="0"/>
              <a:t> SCRDM project is </a:t>
            </a:r>
            <a:r>
              <a:rPr lang="nl-NL" dirty="0" err="1" smtClean="0"/>
              <a:t>creating</a:t>
            </a:r>
            <a:r>
              <a:rPr lang="nl-NL" baseline="0" dirty="0" smtClean="0"/>
              <a:t> </a:t>
            </a:r>
            <a:r>
              <a:rPr lang="nl-NL" baseline="0" dirty="0" err="1" smtClean="0"/>
              <a:t>reference</a:t>
            </a:r>
            <a:r>
              <a:rPr lang="nl-NL" baseline="0" dirty="0" smtClean="0"/>
              <a:t> data model.</a:t>
            </a:r>
          </a:p>
          <a:p>
            <a:r>
              <a:rPr lang="nl-NL" baseline="0" dirty="0" err="1" smtClean="0"/>
              <a:t>Because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it’s</a:t>
            </a:r>
            <a:r>
              <a:rPr lang="nl-NL" baseline="0" dirty="0" smtClean="0"/>
              <a:t> </a:t>
            </a:r>
            <a:r>
              <a:rPr lang="nl-NL" baseline="0" dirty="0" err="1" smtClean="0"/>
              <a:t>eay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to</a:t>
            </a:r>
            <a:r>
              <a:rPr lang="nl-NL" baseline="0" dirty="0" smtClean="0"/>
              <a:t> </a:t>
            </a:r>
            <a:r>
              <a:rPr lang="nl-NL" baseline="0" dirty="0" err="1" smtClean="0"/>
              <a:t>use</a:t>
            </a:r>
            <a:r>
              <a:rPr lang="nl-NL" baseline="0" dirty="0" smtClean="0"/>
              <a:t>, </a:t>
            </a:r>
            <a:r>
              <a:rPr lang="nl-NL" baseline="0" dirty="0" err="1" smtClean="0"/>
              <a:t>it</a:t>
            </a:r>
            <a:r>
              <a:rPr lang="nl-NL" baseline="0" dirty="0" smtClean="0"/>
              <a:t> </a:t>
            </a:r>
            <a:r>
              <a:rPr lang="nl-NL" baseline="0" dirty="0" err="1" smtClean="0"/>
              <a:t>will</a:t>
            </a:r>
            <a:r>
              <a:rPr lang="nl-NL" baseline="0" dirty="0" smtClean="0"/>
              <a:t> </a:t>
            </a:r>
            <a:r>
              <a:rPr lang="nl-NL" baseline="0" dirty="0" err="1" smtClean="0"/>
              <a:t>encourage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interoperability</a:t>
            </a:r>
            <a:r>
              <a:rPr lang="nl-NL" baseline="0" dirty="0" smtClean="0"/>
              <a:t> </a:t>
            </a:r>
            <a:r>
              <a:rPr lang="nl-NL" baseline="0" dirty="0" err="1" smtClean="0"/>
              <a:t>between</a:t>
            </a:r>
            <a:r>
              <a:rPr lang="nl-NL" baseline="0" dirty="0" smtClean="0"/>
              <a:t> different data </a:t>
            </a:r>
            <a:r>
              <a:rPr lang="nl-NL" baseline="0" dirty="0" err="1" smtClean="0"/>
              <a:t>models</a:t>
            </a:r>
            <a:r>
              <a:rPr lang="nl-NL" baseline="0" dirty="0" smtClean="0"/>
              <a:t>.</a:t>
            </a:r>
          </a:p>
          <a:p>
            <a:r>
              <a:rPr lang="nl-NL" baseline="0" dirty="0" smtClean="0"/>
              <a:t>The </a:t>
            </a:r>
            <a:r>
              <a:rPr lang="nl-NL" baseline="0" dirty="0" err="1" smtClean="0"/>
              <a:t>reference</a:t>
            </a:r>
            <a:r>
              <a:rPr lang="nl-NL" baseline="0" dirty="0" smtClean="0"/>
              <a:t> data model </a:t>
            </a:r>
            <a:r>
              <a:rPr lang="nl-NL" baseline="0" dirty="0" err="1" smtClean="0"/>
              <a:t>contains</a:t>
            </a:r>
            <a:r>
              <a:rPr lang="nl-NL" baseline="0" dirty="0" smtClean="0"/>
              <a:t> </a:t>
            </a:r>
            <a:r>
              <a:rPr lang="nl-NL" baseline="0" dirty="0" err="1" smtClean="0"/>
              <a:t>semantic</a:t>
            </a:r>
            <a:r>
              <a:rPr lang="nl-NL" baseline="0" dirty="0" smtClean="0"/>
              <a:t> links </a:t>
            </a:r>
            <a:r>
              <a:rPr lang="nl-NL" baseline="0" dirty="0" err="1" smtClean="0"/>
              <a:t>to</a:t>
            </a:r>
            <a:r>
              <a:rPr lang="nl-NL" baseline="0" dirty="0" smtClean="0"/>
              <a:t> EDIFACT </a:t>
            </a:r>
            <a:r>
              <a:rPr lang="nl-NL" baseline="0" dirty="0" err="1" smtClean="0"/>
              <a:t>and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the</a:t>
            </a:r>
            <a:r>
              <a:rPr lang="nl-NL" baseline="0" dirty="0" smtClean="0"/>
              <a:t> Trade Data Element Directory (</a:t>
            </a:r>
            <a:r>
              <a:rPr lang="nl-NL" baseline="0" dirty="0" err="1" smtClean="0"/>
              <a:t>the</a:t>
            </a:r>
            <a:r>
              <a:rPr lang="nl-NL" baseline="0" dirty="0" smtClean="0"/>
              <a:t> ‘</a:t>
            </a:r>
            <a:r>
              <a:rPr lang="nl-NL" baseline="0" dirty="0" err="1" smtClean="0"/>
              <a:t>old</a:t>
            </a:r>
            <a:r>
              <a:rPr lang="nl-NL" baseline="0" dirty="0" smtClean="0"/>
              <a:t>’ </a:t>
            </a:r>
            <a:r>
              <a:rPr lang="nl-NL" baseline="0" dirty="0" err="1" smtClean="0"/>
              <a:t>world</a:t>
            </a:r>
            <a:r>
              <a:rPr lang="nl-NL" baseline="0" dirty="0" smtClean="0"/>
              <a:t>).</a:t>
            </a:r>
          </a:p>
          <a:p>
            <a:r>
              <a:rPr lang="nl-NL" baseline="0" dirty="0" smtClean="0"/>
              <a:t>It’s </a:t>
            </a:r>
            <a:r>
              <a:rPr lang="nl-NL" baseline="0" dirty="0" err="1" smtClean="0"/>
              <a:t>the</a:t>
            </a:r>
            <a:r>
              <a:rPr lang="nl-NL" baseline="0" dirty="0" smtClean="0"/>
              <a:t> basis </a:t>
            </a:r>
            <a:r>
              <a:rPr lang="nl-NL" baseline="0" dirty="0" err="1" smtClean="0"/>
              <a:t>for</a:t>
            </a:r>
            <a:r>
              <a:rPr lang="nl-NL" baseline="0" dirty="0" smtClean="0"/>
              <a:t> </a:t>
            </a:r>
            <a:r>
              <a:rPr lang="nl-NL" baseline="0" dirty="0" err="1" smtClean="0"/>
              <a:t>creating</a:t>
            </a:r>
            <a:r>
              <a:rPr lang="nl-NL" baseline="0" dirty="0" smtClean="0"/>
              <a:t> </a:t>
            </a:r>
            <a:r>
              <a:rPr lang="nl-NL" baseline="0" dirty="0" err="1" smtClean="0"/>
              <a:t>documents</a:t>
            </a:r>
            <a:r>
              <a:rPr lang="nl-NL" baseline="0" dirty="0" smtClean="0"/>
              <a:t>. </a:t>
            </a:r>
          </a:p>
          <a:p>
            <a:r>
              <a:rPr lang="nl-NL" baseline="0" dirty="0" smtClean="0"/>
              <a:t>The project is NOT </a:t>
            </a:r>
            <a:r>
              <a:rPr lang="nl-NL" baseline="0" dirty="0" err="1" smtClean="0"/>
              <a:t>about</a:t>
            </a:r>
            <a:r>
              <a:rPr lang="nl-NL" baseline="0" dirty="0" smtClean="0"/>
              <a:t> </a:t>
            </a:r>
            <a:r>
              <a:rPr lang="nl-NL" baseline="0" dirty="0" err="1" smtClean="0"/>
              <a:t>creating</a:t>
            </a:r>
            <a:r>
              <a:rPr lang="nl-NL" baseline="0" dirty="0" smtClean="0"/>
              <a:t> </a:t>
            </a:r>
            <a:r>
              <a:rPr lang="nl-NL" baseline="0" dirty="0" err="1" smtClean="0"/>
              <a:t>documents</a:t>
            </a:r>
            <a:r>
              <a:rPr lang="nl-NL" baseline="0" dirty="0" smtClean="0"/>
              <a:t> </a:t>
            </a:r>
            <a:r>
              <a:rPr lang="nl-NL" baseline="0" dirty="0" err="1" smtClean="0"/>
              <a:t>and</a:t>
            </a:r>
            <a:r>
              <a:rPr lang="nl-NL" baseline="0" dirty="0" smtClean="0"/>
              <a:t> </a:t>
            </a:r>
            <a:r>
              <a:rPr lang="nl-NL" baseline="0" dirty="0" err="1" smtClean="0"/>
              <a:t>schemas</a:t>
            </a:r>
            <a:r>
              <a:rPr lang="nl-NL" baseline="0" dirty="0" smtClean="0"/>
              <a:t>. </a:t>
            </a:r>
            <a:r>
              <a:rPr lang="nl-NL" baseline="0" dirty="0" err="1" smtClean="0"/>
              <a:t>That’s</a:t>
            </a:r>
            <a:r>
              <a:rPr lang="nl-NL" baseline="0" dirty="0" smtClean="0"/>
              <a:t> </a:t>
            </a:r>
            <a:r>
              <a:rPr lang="nl-NL" baseline="0" dirty="0" err="1" smtClean="0"/>
              <a:t>will</a:t>
            </a:r>
            <a:r>
              <a:rPr lang="nl-NL" baseline="0" dirty="0" smtClean="0"/>
              <a:t> </a:t>
            </a:r>
            <a:r>
              <a:rPr lang="nl-NL" baseline="0" dirty="0" err="1" smtClean="0"/>
              <a:t>be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following</a:t>
            </a:r>
            <a:r>
              <a:rPr lang="nl-NL" baseline="0" dirty="0" smtClean="0"/>
              <a:t> </a:t>
            </a:r>
            <a:r>
              <a:rPr lang="nl-NL" baseline="0" dirty="0" err="1" smtClean="0"/>
              <a:t>projects</a:t>
            </a:r>
            <a:r>
              <a:rPr lang="nl-NL" baseline="0" dirty="0" smtClean="0"/>
              <a:t> (but </a:t>
            </a:r>
            <a:r>
              <a:rPr lang="nl-NL" baseline="0" dirty="0" err="1" smtClean="0"/>
              <a:t>they</a:t>
            </a:r>
            <a:r>
              <a:rPr lang="nl-NL" baseline="0" dirty="0" smtClean="0"/>
              <a:t> </a:t>
            </a:r>
            <a:r>
              <a:rPr lang="nl-NL" baseline="0" dirty="0" err="1" smtClean="0"/>
              <a:t>can</a:t>
            </a:r>
            <a:r>
              <a:rPr lang="nl-NL" baseline="0" dirty="0" smtClean="0"/>
              <a:t> </a:t>
            </a:r>
            <a:r>
              <a:rPr lang="nl-NL" baseline="0" dirty="0" err="1" smtClean="0"/>
              <a:t>be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created</a:t>
            </a:r>
            <a:r>
              <a:rPr lang="nl-NL" baseline="0" dirty="0" smtClean="0"/>
              <a:t> </a:t>
            </a:r>
            <a:r>
              <a:rPr lang="nl-NL" baseline="0" dirty="0" err="1" smtClean="0"/>
              <a:t>fast</a:t>
            </a:r>
            <a:r>
              <a:rPr lang="nl-NL" baseline="0" dirty="0" smtClean="0"/>
              <a:t>, </a:t>
            </a:r>
            <a:r>
              <a:rPr lang="nl-NL" baseline="0" dirty="0" err="1" smtClean="0"/>
              <a:t>due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to</a:t>
            </a:r>
            <a:r>
              <a:rPr lang="nl-NL" baseline="0" dirty="0" smtClean="0"/>
              <a:t> </a:t>
            </a:r>
            <a:r>
              <a:rPr lang="nl-NL" baseline="0" dirty="0" err="1" smtClean="0"/>
              <a:t>our</a:t>
            </a:r>
            <a:r>
              <a:rPr lang="nl-NL" baseline="0" dirty="0" smtClean="0"/>
              <a:t> </a:t>
            </a:r>
            <a:r>
              <a:rPr lang="nl-NL" baseline="0" dirty="0" err="1" smtClean="0"/>
              <a:t>work</a:t>
            </a:r>
            <a:r>
              <a:rPr lang="nl-NL" baseline="0" dirty="0" smtClean="0"/>
              <a:t> </a:t>
            </a:r>
            <a:r>
              <a:rPr lang="nl-NL" baseline="0" dirty="0" err="1" smtClean="0"/>
              <a:t>done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till</a:t>
            </a:r>
            <a:r>
              <a:rPr lang="nl-NL" baseline="0" dirty="0" smtClean="0"/>
              <a:t> </a:t>
            </a:r>
            <a:r>
              <a:rPr lang="nl-NL" baseline="0" dirty="0" err="1" smtClean="0"/>
              <a:t>now</a:t>
            </a:r>
            <a:r>
              <a:rPr lang="nl-NL" baseline="0" dirty="0" smtClean="0"/>
              <a:t>).</a:t>
            </a:r>
          </a:p>
          <a:p>
            <a:endParaRPr lang="nl-NL" baseline="0" dirty="0" smtClean="0"/>
          </a:p>
          <a:p>
            <a:r>
              <a:rPr lang="nl-NL" baseline="0" dirty="0" smtClean="0"/>
              <a:t>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0775E-EAAC-4736-B2CA-743986917F94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42333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This</a:t>
            </a:r>
            <a:r>
              <a:rPr lang="nl-NL" dirty="0" smtClean="0"/>
              <a:t> spreadsheet </a:t>
            </a:r>
            <a:r>
              <a:rPr lang="nl-NL" dirty="0" err="1" smtClean="0"/>
              <a:t>can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dowloaded</a:t>
            </a:r>
            <a:r>
              <a:rPr lang="nl-NL" dirty="0" smtClean="0"/>
              <a:t> </a:t>
            </a:r>
            <a:r>
              <a:rPr lang="nl-NL" dirty="0" err="1" smtClean="0"/>
              <a:t>from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CEFACT website.</a:t>
            </a:r>
          </a:p>
          <a:p>
            <a:r>
              <a:rPr lang="nl-NL" dirty="0" smtClean="0"/>
              <a:t>In</a:t>
            </a:r>
            <a:r>
              <a:rPr lang="nl-NL" baseline="0" dirty="0" smtClean="0"/>
              <a:t> column A issues </a:t>
            </a:r>
            <a:r>
              <a:rPr lang="nl-NL" baseline="0" dirty="0" err="1" smtClean="0"/>
              <a:t>numbers</a:t>
            </a:r>
            <a:r>
              <a:rPr lang="nl-NL" baseline="0" dirty="0" smtClean="0"/>
              <a:t>, as </a:t>
            </a:r>
            <a:r>
              <a:rPr lang="nl-NL" baseline="0" dirty="0" err="1" smtClean="0"/>
              <a:t>mentioned</a:t>
            </a:r>
            <a:r>
              <a:rPr lang="nl-NL" baseline="0" dirty="0" smtClean="0"/>
              <a:t> in </a:t>
            </a:r>
            <a:r>
              <a:rPr lang="nl-NL" baseline="0" dirty="0" err="1" smtClean="0"/>
              <a:t>the</a:t>
            </a:r>
            <a:r>
              <a:rPr lang="nl-NL" baseline="0" dirty="0" smtClean="0"/>
              <a:t> survey, are </a:t>
            </a:r>
            <a:r>
              <a:rPr lang="nl-NL" baseline="0" dirty="0" err="1" smtClean="0"/>
              <a:t>listes</a:t>
            </a:r>
            <a:r>
              <a:rPr lang="nl-NL" baseline="0" dirty="0" smtClean="0"/>
              <a:t>.</a:t>
            </a:r>
          </a:p>
          <a:p>
            <a:r>
              <a:rPr lang="nl-NL" baseline="0" dirty="0" err="1" smtClean="0"/>
              <a:t>Any</a:t>
            </a:r>
            <a:r>
              <a:rPr lang="nl-NL" baseline="0" dirty="0" smtClean="0"/>
              <a:t> </a:t>
            </a:r>
            <a:r>
              <a:rPr lang="nl-NL" baseline="0" dirty="0" err="1" smtClean="0"/>
              <a:t>needed</a:t>
            </a:r>
            <a:r>
              <a:rPr lang="nl-NL" baseline="0" dirty="0" smtClean="0"/>
              <a:t> </a:t>
            </a:r>
            <a:r>
              <a:rPr lang="nl-NL" baseline="0" dirty="0" err="1" smtClean="0"/>
              <a:t>additions</a:t>
            </a:r>
            <a:r>
              <a:rPr lang="nl-NL" baseline="0" dirty="0" smtClean="0"/>
              <a:t> or changes </a:t>
            </a:r>
            <a:r>
              <a:rPr lang="nl-NL" baseline="0" dirty="0" err="1" smtClean="0"/>
              <a:t>compared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to</a:t>
            </a:r>
            <a:r>
              <a:rPr lang="nl-NL" baseline="0" dirty="0" smtClean="0"/>
              <a:t> CCL 15B, are </a:t>
            </a:r>
            <a:r>
              <a:rPr lang="nl-NL" baseline="0" dirty="0" err="1" smtClean="0"/>
              <a:t>marked</a:t>
            </a:r>
            <a:r>
              <a:rPr lang="nl-NL" baseline="0" dirty="0" smtClean="0"/>
              <a:t> in column C.</a:t>
            </a:r>
          </a:p>
          <a:p>
            <a:r>
              <a:rPr lang="nl-NL" baseline="0" dirty="0" smtClean="0"/>
              <a:t>The </a:t>
            </a:r>
            <a:r>
              <a:rPr lang="nl-NL" baseline="0" dirty="0" err="1" smtClean="0"/>
              <a:t>same</a:t>
            </a:r>
            <a:r>
              <a:rPr lang="nl-NL" baseline="0" dirty="0" smtClean="0"/>
              <a:t> has been </a:t>
            </a:r>
            <a:r>
              <a:rPr lang="nl-NL" baseline="0" dirty="0" err="1" smtClean="0"/>
              <a:t>done</a:t>
            </a:r>
            <a:r>
              <a:rPr lang="nl-NL" baseline="0" dirty="0" smtClean="0"/>
              <a:t> on </a:t>
            </a:r>
            <a:r>
              <a:rPr lang="nl-NL" baseline="0" dirty="0" err="1" smtClean="0"/>
              <a:t>message</a:t>
            </a:r>
            <a:r>
              <a:rPr lang="nl-NL" baseline="0" dirty="0" smtClean="0"/>
              <a:t> level (click on map </a:t>
            </a:r>
            <a:r>
              <a:rPr lang="nl-NL" baseline="0" dirty="0" err="1" smtClean="0"/>
              <a:t>invoice</a:t>
            </a:r>
            <a:r>
              <a:rPr lang="nl-NL" baseline="0" dirty="0" smtClean="0"/>
              <a:t>). 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0775E-EAAC-4736-B2CA-743986917F94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90310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The </a:t>
            </a:r>
            <a:r>
              <a:rPr lang="nl-NL" dirty="0" err="1" smtClean="0"/>
              <a:t>proof</a:t>
            </a:r>
            <a:r>
              <a:rPr lang="nl-NL" dirty="0" smtClean="0"/>
              <a:t> of concept is a </a:t>
            </a:r>
            <a:r>
              <a:rPr lang="nl-NL" dirty="0" err="1" smtClean="0"/>
              <a:t>good</a:t>
            </a:r>
            <a:r>
              <a:rPr lang="nl-NL" dirty="0" smtClean="0"/>
              <a:t> </a:t>
            </a:r>
            <a:r>
              <a:rPr lang="nl-NL" dirty="0" err="1" smtClean="0"/>
              <a:t>example</a:t>
            </a:r>
            <a:r>
              <a:rPr lang="nl-NL" dirty="0" smtClean="0"/>
              <a:t> of </a:t>
            </a:r>
            <a:r>
              <a:rPr lang="nl-NL" dirty="0" err="1" smtClean="0"/>
              <a:t>the</a:t>
            </a:r>
            <a:r>
              <a:rPr lang="nl-NL" dirty="0" smtClean="0"/>
              <a:t> concept</a:t>
            </a:r>
            <a:r>
              <a:rPr lang="nl-NL" baseline="0" dirty="0" smtClean="0"/>
              <a:t> of a </a:t>
            </a:r>
            <a:r>
              <a:rPr lang="nl-NL" baseline="0" dirty="0" err="1" smtClean="0"/>
              <a:t>reference</a:t>
            </a:r>
            <a:r>
              <a:rPr lang="nl-NL" baseline="0" dirty="0" smtClean="0"/>
              <a:t> data model </a:t>
            </a:r>
            <a:r>
              <a:rPr lang="nl-NL" baseline="0" dirty="0" err="1" smtClean="0"/>
              <a:t>and</a:t>
            </a:r>
            <a:r>
              <a:rPr lang="nl-NL" baseline="0" dirty="0" smtClean="0"/>
              <a:t> </a:t>
            </a:r>
            <a:r>
              <a:rPr lang="nl-NL" baseline="0" dirty="0" err="1" smtClean="0"/>
              <a:t>applying</a:t>
            </a:r>
            <a:r>
              <a:rPr lang="nl-NL" baseline="0" dirty="0" smtClean="0"/>
              <a:t> CCBDA, </a:t>
            </a:r>
            <a:r>
              <a:rPr lang="nl-NL" baseline="0" dirty="0" err="1" smtClean="0"/>
              <a:t>working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towards</a:t>
            </a:r>
            <a:r>
              <a:rPr lang="nl-NL" baseline="0" dirty="0" smtClean="0"/>
              <a:t> </a:t>
            </a:r>
            <a:r>
              <a:rPr lang="nl-NL" baseline="0" dirty="0" err="1" smtClean="0"/>
              <a:t>schemas</a:t>
            </a:r>
            <a:r>
              <a:rPr lang="nl-NL" baseline="0" dirty="0" smtClean="0"/>
              <a:t>’.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0775E-EAAC-4736-B2CA-743986917F94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00363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The </a:t>
            </a:r>
            <a:r>
              <a:rPr lang="nl-NL" dirty="0" err="1" smtClean="0"/>
              <a:t>same</a:t>
            </a:r>
            <a:r>
              <a:rPr lang="nl-NL" baseline="0" dirty="0" smtClean="0"/>
              <a:t> picture.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0775E-EAAC-4736-B2CA-743986917F94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86531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As</a:t>
            </a:r>
            <a:r>
              <a:rPr lang="nl-NL" baseline="0" dirty="0" smtClean="0"/>
              <a:t> </a:t>
            </a:r>
            <a:r>
              <a:rPr lang="nl-NL" baseline="0" dirty="0" err="1" smtClean="0"/>
              <a:t>you</a:t>
            </a:r>
            <a:r>
              <a:rPr lang="nl-NL" baseline="0" dirty="0" smtClean="0"/>
              <a:t> </a:t>
            </a:r>
            <a:r>
              <a:rPr lang="nl-NL" baseline="0" dirty="0" err="1" smtClean="0"/>
              <a:t>can</a:t>
            </a:r>
            <a:r>
              <a:rPr lang="nl-NL" baseline="0" dirty="0" smtClean="0"/>
              <a:t> </a:t>
            </a:r>
            <a:r>
              <a:rPr lang="nl-NL" baseline="0" dirty="0" err="1" smtClean="0"/>
              <a:t>see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here</a:t>
            </a:r>
            <a:r>
              <a:rPr lang="nl-NL" baseline="0" dirty="0" smtClean="0"/>
              <a:t>, in different </a:t>
            </a:r>
            <a:r>
              <a:rPr lang="nl-NL" baseline="0" dirty="0" err="1" smtClean="0"/>
              <a:t>documents</a:t>
            </a:r>
            <a:r>
              <a:rPr lang="nl-NL" baseline="0" dirty="0" smtClean="0"/>
              <a:t> </a:t>
            </a:r>
            <a:r>
              <a:rPr lang="nl-NL" baseline="0" dirty="0" err="1" smtClean="0"/>
              <a:t>restricted</a:t>
            </a:r>
            <a:r>
              <a:rPr lang="nl-NL" baseline="0" dirty="0" smtClean="0"/>
              <a:t> code </a:t>
            </a:r>
            <a:r>
              <a:rPr lang="nl-NL" baseline="0" dirty="0" err="1" smtClean="0"/>
              <a:t>lists</a:t>
            </a:r>
            <a:r>
              <a:rPr lang="nl-NL" baseline="0" dirty="0" smtClean="0"/>
              <a:t> have been </a:t>
            </a:r>
            <a:r>
              <a:rPr lang="nl-NL" baseline="0" dirty="0" err="1" smtClean="0"/>
              <a:t>used</a:t>
            </a:r>
            <a:r>
              <a:rPr lang="nl-NL" baseline="0" dirty="0" smtClean="0"/>
              <a:t>. </a:t>
            </a:r>
          </a:p>
          <a:p>
            <a:r>
              <a:rPr lang="nl-NL" baseline="0" dirty="0" err="1" smtClean="0"/>
              <a:t>This</a:t>
            </a:r>
            <a:r>
              <a:rPr lang="nl-NL" baseline="0" dirty="0" smtClean="0"/>
              <a:t> is at </a:t>
            </a:r>
            <a:r>
              <a:rPr lang="nl-NL" baseline="0" dirty="0" err="1" smtClean="0"/>
              <a:t>the</a:t>
            </a:r>
            <a:r>
              <a:rPr lang="nl-NL" baseline="0" dirty="0" smtClean="0"/>
              <a:t> moment </a:t>
            </a:r>
            <a:r>
              <a:rPr lang="nl-NL" baseline="0" dirty="0" err="1" smtClean="0"/>
              <a:t>only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the</a:t>
            </a:r>
            <a:r>
              <a:rPr lang="nl-NL" baseline="0" dirty="0" smtClean="0"/>
              <a:t> case </a:t>
            </a:r>
            <a:r>
              <a:rPr lang="nl-NL" baseline="0" dirty="0" err="1" smtClean="0"/>
              <a:t>for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the</a:t>
            </a:r>
            <a:r>
              <a:rPr lang="nl-NL" baseline="0" dirty="0" smtClean="0"/>
              <a:t> information object Document Type Code.</a:t>
            </a:r>
          </a:p>
          <a:p>
            <a:r>
              <a:rPr lang="nl-NL" baseline="0" dirty="0" smtClean="0"/>
              <a:t>We </a:t>
            </a:r>
            <a:r>
              <a:rPr lang="nl-NL" baseline="0" dirty="0" err="1" smtClean="0"/>
              <a:t>still</a:t>
            </a:r>
            <a:r>
              <a:rPr lang="nl-NL" baseline="0" dirty="0" smtClean="0"/>
              <a:t> have </a:t>
            </a:r>
            <a:r>
              <a:rPr lang="nl-NL" baseline="0" dirty="0" err="1" smtClean="0"/>
              <a:t>to</a:t>
            </a:r>
            <a:r>
              <a:rPr lang="nl-NL" baseline="0" dirty="0" smtClean="0"/>
              <a:t> </a:t>
            </a:r>
            <a:r>
              <a:rPr lang="nl-NL" baseline="0" dirty="0" err="1" smtClean="0"/>
              <a:t>figure</a:t>
            </a:r>
            <a:r>
              <a:rPr lang="nl-NL" baseline="0" dirty="0" smtClean="0"/>
              <a:t> out </a:t>
            </a:r>
            <a:r>
              <a:rPr lang="nl-NL" baseline="0" dirty="0" err="1" smtClean="0"/>
              <a:t>how</a:t>
            </a:r>
            <a:r>
              <a:rPr lang="nl-NL" baseline="0" dirty="0" smtClean="0"/>
              <a:t> we </a:t>
            </a:r>
            <a:r>
              <a:rPr lang="nl-NL" baseline="0" dirty="0" err="1" smtClean="0"/>
              <a:t>will</a:t>
            </a:r>
            <a:r>
              <a:rPr lang="nl-NL" baseline="0" dirty="0" smtClean="0"/>
              <a:t> </a:t>
            </a:r>
            <a:r>
              <a:rPr lang="nl-NL" baseline="0" dirty="0" err="1" smtClean="0"/>
              <a:t>restrict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them</a:t>
            </a:r>
            <a:r>
              <a:rPr lang="nl-NL" baseline="0" dirty="0" smtClean="0"/>
              <a:t> in a CCBDA context.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0775E-EAAC-4736-B2CA-743986917F94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01580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Representation</a:t>
            </a:r>
            <a:r>
              <a:rPr lang="nl-NL" dirty="0" smtClean="0"/>
              <a:t> of</a:t>
            </a:r>
            <a:r>
              <a:rPr lang="nl-NL" baseline="0" dirty="0" smtClean="0"/>
              <a:t> business </a:t>
            </a:r>
            <a:r>
              <a:rPr lang="nl-NL" baseline="0" dirty="0" err="1" smtClean="0"/>
              <a:t>names</a:t>
            </a:r>
            <a:r>
              <a:rPr lang="nl-NL" baseline="0" dirty="0" smtClean="0"/>
              <a:t> is supports </a:t>
            </a:r>
            <a:r>
              <a:rPr lang="nl-NL" baseline="0" dirty="0" err="1" smtClean="0"/>
              <a:t>the</a:t>
            </a:r>
            <a:r>
              <a:rPr lang="nl-NL" baseline="0" dirty="0" smtClean="0"/>
              <a:t> link </a:t>
            </a:r>
            <a:r>
              <a:rPr lang="nl-NL" baseline="0" dirty="0" err="1" smtClean="0"/>
              <a:t>between</a:t>
            </a:r>
            <a:r>
              <a:rPr lang="nl-NL" baseline="0" dirty="0" smtClean="0"/>
              <a:t> data </a:t>
            </a:r>
            <a:r>
              <a:rPr lang="nl-NL" baseline="0" dirty="0" err="1" smtClean="0"/>
              <a:t>and</a:t>
            </a:r>
            <a:r>
              <a:rPr lang="nl-NL" baseline="0" dirty="0" smtClean="0"/>
              <a:t> business </a:t>
            </a:r>
            <a:r>
              <a:rPr lang="nl-NL" baseline="0" dirty="0" err="1" smtClean="0"/>
              <a:t>requirements</a:t>
            </a:r>
            <a:r>
              <a:rPr lang="nl-NL" baseline="0" dirty="0" smtClean="0"/>
              <a:t>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0775E-EAAC-4736-B2CA-743986917F94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20341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 </a:t>
            </a:r>
            <a:r>
              <a:rPr lang="nl-NL" dirty="0" err="1" smtClean="0"/>
              <a:t>you</a:t>
            </a:r>
            <a:r>
              <a:rPr lang="nl-NL" dirty="0" smtClean="0"/>
              <a:t> </a:t>
            </a:r>
            <a:r>
              <a:rPr lang="nl-NL" dirty="0" err="1" smtClean="0"/>
              <a:t>can</a:t>
            </a:r>
            <a:r>
              <a:rPr lang="nl-NL" dirty="0" smtClean="0"/>
              <a:t> </a:t>
            </a:r>
            <a:r>
              <a:rPr lang="nl-NL" dirty="0" err="1" smtClean="0"/>
              <a:t>see</a:t>
            </a:r>
            <a:r>
              <a:rPr lang="nl-NL" dirty="0" smtClean="0"/>
              <a:t> </a:t>
            </a:r>
            <a:r>
              <a:rPr lang="nl-NL" dirty="0" err="1" smtClean="0"/>
              <a:t>some</a:t>
            </a:r>
            <a:r>
              <a:rPr lang="nl-NL" dirty="0" smtClean="0"/>
              <a:t> of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trade</a:t>
            </a:r>
            <a:r>
              <a:rPr lang="nl-NL" dirty="0" smtClean="0"/>
              <a:t> date element tags are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equal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to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the</a:t>
            </a:r>
            <a:r>
              <a:rPr lang="nl-NL" baseline="0" dirty="0" smtClean="0"/>
              <a:t> data element tag </a:t>
            </a:r>
            <a:r>
              <a:rPr lang="nl-NL" baseline="0" dirty="0" err="1" smtClean="0"/>
              <a:t>used</a:t>
            </a:r>
            <a:r>
              <a:rPr lang="nl-NL" baseline="0" dirty="0" smtClean="0"/>
              <a:t> in EDIFACT.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0775E-EAAC-4736-B2CA-743986917F94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08048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We have made a concept SCRDM Business</a:t>
            </a:r>
            <a:r>
              <a:rPr lang="nl-NL" baseline="0" dirty="0" smtClean="0"/>
              <a:t> </a:t>
            </a:r>
            <a:r>
              <a:rPr lang="nl-NL" baseline="0" dirty="0" err="1" smtClean="0"/>
              <a:t>Requirements</a:t>
            </a:r>
            <a:r>
              <a:rPr lang="nl-NL" baseline="0" dirty="0" smtClean="0"/>
              <a:t> document.</a:t>
            </a:r>
          </a:p>
          <a:p>
            <a:r>
              <a:rPr lang="nl-NL" baseline="0" dirty="0" err="1" smtClean="0"/>
              <a:t>This</a:t>
            </a:r>
            <a:r>
              <a:rPr lang="nl-NL" baseline="0" dirty="0" smtClean="0"/>
              <a:t> document </a:t>
            </a:r>
            <a:r>
              <a:rPr lang="nl-NL" baseline="0" dirty="0" err="1" smtClean="0"/>
              <a:t>describes</a:t>
            </a:r>
            <a:r>
              <a:rPr lang="nl-NL" baseline="0" dirty="0" smtClean="0"/>
              <a:t> </a:t>
            </a:r>
            <a:r>
              <a:rPr lang="nl-NL" baseline="0" dirty="0" err="1" smtClean="0"/>
              <a:t>also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the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relationship</a:t>
            </a:r>
            <a:r>
              <a:rPr lang="nl-NL" baseline="0" dirty="0" smtClean="0"/>
              <a:t> </a:t>
            </a:r>
            <a:r>
              <a:rPr lang="nl-NL" baseline="0" dirty="0" err="1" smtClean="0"/>
              <a:t>with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the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other</a:t>
            </a:r>
            <a:r>
              <a:rPr lang="nl-NL" baseline="0" dirty="0" smtClean="0"/>
              <a:t> </a:t>
            </a:r>
            <a:r>
              <a:rPr lang="nl-NL" baseline="0" dirty="0" err="1" smtClean="0"/>
              <a:t>reference</a:t>
            </a:r>
            <a:r>
              <a:rPr lang="nl-NL" baseline="0" dirty="0" smtClean="0"/>
              <a:t> data model of MMT.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0775E-EAAC-4736-B2CA-743986917F94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1461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This</a:t>
            </a:r>
            <a:r>
              <a:rPr lang="nl-NL" dirty="0" smtClean="0"/>
              <a:t> diagram</a:t>
            </a:r>
            <a:r>
              <a:rPr lang="nl-NL" baseline="0" dirty="0" smtClean="0"/>
              <a:t> show </a:t>
            </a:r>
            <a:r>
              <a:rPr lang="nl-NL" baseline="0" dirty="0" err="1" smtClean="0"/>
              <a:t>relationsships</a:t>
            </a:r>
            <a:r>
              <a:rPr lang="nl-NL" baseline="0" dirty="0" smtClean="0"/>
              <a:t> </a:t>
            </a:r>
            <a:r>
              <a:rPr lang="nl-NL" baseline="0" dirty="0" err="1" smtClean="0"/>
              <a:t>between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the</a:t>
            </a:r>
            <a:r>
              <a:rPr lang="nl-NL" baseline="0" dirty="0" smtClean="0"/>
              <a:t> different </a:t>
            </a:r>
            <a:r>
              <a:rPr lang="nl-NL" baseline="0" dirty="0" err="1" smtClean="0"/>
              <a:t>reference</a:t>
            </a:r>
            <a:r>
              <a:rPr lang="nl-NL" baseline="0" dirty="0" smtClean="0"/>
              <a:t> data </a:t>
            </a:r>
            <a:r>
              <a:rPr lang="nl-NL" baseline="0" dirty="0" err="1" smtClean="0"/>
              <a:t>models</a:t>
            </a:r>
            <a:r>
              <a:rPr lang="nl-NL" baseline="0" dirty="0" smtClean="0"/>
              <a:t> of MMT </a:t>
            </a:r>
            <a:r>
              <a:rPr lang="nl-NL" baseline="0" dirty="0" err="1" smtClean="0"/>
              <a:t>and</a:t>
            </a:r>
            <a:r>
              <a:rPr lang="nl-NL" baseline="0" dirty="0" smtClean="0"/>
              <a:t> WCO.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0775E-EAAC-4736-B2CA-743986917F94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8497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On </a:t>
            </a:r>
            <a:r>
              <a:rPr lang="nl-NL" dirty="0" err="1" smtClean="0"/>
              <a:t>the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confluence</a:t>
            </a:r>
            <a:r>
              <a:rPr lang="nl-NL" baseline="0" dirty="0" smtClean="0"/>
              <a:t> page </a:t>
            </a:r>
            <a:r>
              <a:rPr lang="nl-NL" baseline="0" dirty="0" err="1" smtClean="0"/>
              <a:t>you</a:t>
            </a:r>
            <a:r>
              <a:rPr lang="nl-NL" baseline="0" dirty="0" smtClean="0"/>
              <a:t> </a:t>
            </a:r>
            <a:r>
              <a:rPr lang="nl-NL" baseline="0" dirty="0" err="1" smtClean="0"/>
              <a:t>can</a:t>
            </a:r>
            <a:r>
              <a:rPr lang="nl-NL" baseline="0" dirty="0" smtClean="0"/>
              <a:t> </a:t>
            </a:r>
            <a:r>
              <a:rPr lang="nl-NL" baseline="0" dirty="0" err="1" smtClean="0"/>
              <a:t>see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the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actual</a:t>
            </a:r>
            <a:r>
              <a:rPr lang="nl-NL" baseline="0" dirty="0" smtClean="0"/>
              <a:t> status of </a:t>
            </a:r>
            <a:r>
              <a:rPr lang="nl-NL" baseline="0" dirty="0" err="1" smtClean="0"/>
              <a:t>the</a:t>
            </a:r>
            <a:r>
              <a:rPr lang="nl-NL" baseline="0" dirty="0" smtClean="0"/>
              <a:t> SCRDM project.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0775E-EAAC-4736-B2CA-743986917F94}" type="slidenum">
              <a:rPr lang="nl-NL" smtClean="0"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83581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We </a:t>
            </a:r>
            <a:r>
              <a:rPr lang="nl-NL" dirty="0" err="1" smtClean="0"/>
              <a:t>created</a:t>
            </a:r>
            <a:r>
              <a:rPr lang="nl-NL" dirty="0" smtClean="0"/>
              <a:t> a standard</a:t>
            </a:r>
            <a:r>
              <a:rPr lang="nl-NL" baseline="0" dirty="0" smtClean="0"/>
              <a:t> </a:t>
            </a:r>
            <a:r>
              <a:rPr lang="nl-NL" baseline="0" dirty="0" err="1" smtClean="0"/>
              <a:t>message</a:t>
            </a:r>
            <a:r>
              <a:rPr lang="nl-NL" baseline="0" dirty="0" smtClean="0"/>
              <a:t> (or document) </a:t>
            </a:r>
            <a:r>
              <a:rPr lang="nl-NL" baseline="0" dirty="0" err="1" smtClean="0"/>
              <a:t>structure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from</a:t>
            </a:r>
            <a:r>
              <a:rPr lang="nl-NL" baseline="0" dirty="0" smtClean="0"/>
              <a:t> </a:t>
            </a:r>
            <a:r>
              <a:rPr lang="nl-NL" baseline="0" dirty="0" err="1" smtClean="0"/>
              <a:t>which</a:t>
            </a:r>
            <a:r>
              <a:rPr lang="nl-NL" baseline="0" dirty="0" smtClean="0"/>
              <a:t> </a:t>
            </a:r>
            <a:r>
              <a:rPr lang="nl-NL" baseline="0" dirty="0" err="1" smtClean="0"/>
              <a:t>documents</a:t>
            </a:r>
            <a:r>
              <a:rPr lang="nl-NL" baseline="0" dirty="0" smtClean="0"/>
              <a:t> </a:t>
            </a:r>
            <a:r>
              <a:rPr lang="nl-NL" baseline="0" dirty="0" err="1" smtClean="0"/>
              <a:t>can</a:t>
            </a:r>
            <a:r>
              <a:rPr lang="nl-NL" baseline="0" dirty="0" smtClean="0"/>
              <a:t> </a:t>
            </a:r>
            <a:r>
              <a:rPr lang="nl-NL" baseline="0" dirty="0" err="1" smtClean="0"/>
              <a:t>be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created</a:t>
            </a:r>
            <a:r>
              <a:rPr lang="nl-NL" baseline="0" dirty="0" smtClean="0"/>
              <a:t>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0775E-EAAC-4736-B2CA-743986917F94}" type="slidenum">
              <a:rPr lang="nl-NL" smtClean="0"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3911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Thi</a:t>
            </a:r>
            <a:r>
              <a:rPr lang="nl-NL" baseline="0" dirty="0" err="1" smtClean="0"/>
              <a:t>s</a:t>
            </a:r>
            <a:r>
              <a:rPr lang="nl-NL" baseline="0" dirty="0" smtClean="0"/>
              <a:t> is </a:t>
            </a:r>
            <a:r>
              <a:rPr lang="nl-NL" baseline="0" dirty="0" err="1" smtClean="0"/>
              <a:t>our</a:t>
            </a:r>
            <a:r>
              <a:rPr lang="nl-NL" baseline="0" dirty="0" smtClean="0"/>
              <a:t> team.</a:t>
            </a:r>
          </a:p>
          <a:p>
            <a:r>
              <a:rPr lang="nl-NL" baseline="0" dirty="0" smtClean="0"/>
              <a:t>The team </a:t>
            </a:r>
            <a:r>
              <a:rPr lang="nl-NL" baseline="0" dirty="0" err="1" smtClean="0"/>
              <a:t>consist</a:t>
            </a:r>
            <a:r>
              <a:rPr lang="nl-NL" baseline="0" dirty="0" smtClean="0"/>
              <a:t> of </a:t>
            </a:r>
            <a:r>
              <a:rPr lang="nl-NL" baseline="0" dirty="0" err="1" smtClean="0"/>
              <a:t>people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from</a:t>
            </a:r>
            <a:r>
              <a:rPr lang="nl-NL" baseline="0" dirty="0" smtClean="0"/>
              <a:t>;</a:t>
            </a:r>
          </a:p>
          <a:p>
            <a:pPr marL="171450" indent="-171450">
              <a:buFontTx/>
              <a:buChar char="-"/>
            </a:pPr>
            <a:r>
              <a:rPr lang="nl-NL" baseline="0" dirty="0" smtClean="0"/>
              <a:t>The </a:t>
            </a:r>
            <a:r>
              <a:rPr lang="nl-NL" baseline="0" dirty="0" err="1" smtClean="0"/>
              <a:t>harmonization</a:t>
            </a:r>
            <a:r>
              <a:rPr lang="nl-NL" baseline="0" dirty="0" smtClean="0"/>
              <a:t> team</a:t>
            </a:r>
          </a:p>
          <a:p>
            <a:pPr marL="171450" indent="-171450">
              <a:buFontTx/>
              <a:buChar char="-"/>
            </a:pPr>
            <a:r>
              <a:rPr lang="nl-NL" baseline="0" dirty="0" smtClean="0"/>
              <a:t>Supply Chain Domain</a:t>
            </a:r>
          </a:p>
          <a:p>
            <a:pPr marL="171450" indent="-171450">
              <a:buFontTx/>
              <a:buChar char="-"/>
            </a:pPr>
            <a:r>
              <a:rPr lang="nl-NL" baseline="0" dirty="0" err="1" smtClean="0"/>
              <a:t>And</a:t>
            </a:r>
            <a:r>
              <a:rPr lang="nl-NL" baseline="0" dirty="0" smtClean="0"/>
              <a:t> </a:t>
            </a:r>
            <a:r>
              <a:rPr lang="nl-NL" baseline="0" dirty="0" err="1" smtClean="0"/>
              <a:t>others</a:t>
            </a:r>
            <a:r>
              <a:rPr lang="nl-NL" baseline="0" dirty="0" smtClean="0"/>
              <a:t>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0775E-EAAC-4736-B2CA-743986917F94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652717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It’s </a:t>
            </a:r>
            <a:r>
              <a:rPr lang="nl-NL" dirty="0" err="1" smtClean="0"/>
              <a:t>still</a:t>
            </a:r>
            <a:r>
              <a:rPr lang="nl-NL" baseline="0" dirty="0" smtClean="0"/>
              <a:t> a question </a:t>
            </a:r>
            <a:r>
              <a:rPr lang="nl-NL" baseline="0" dirty="0" err="1" smtClean="0"/>
              <a:t>how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to</a:t>
            </a:r>
            <a:r>
              <a:rPr lang="nl-NL" baseline="0" dirty="0" smtClean="0"/>
              <a:t> </a:t>
            </a:r>
            <a:r>
              <a:rPr lang="nl-NL" baseline="0" dirty="0" err="1" smtClean="0"/>
              <a:t>publih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the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reference</a:t>
            </a:r>
            <a:r>
              <a:rPr lang="nl-NL" baseline="0" dirty="0" smtClean="0"/>
              <a:t> data model. </a:t>
            </a:r>
          </a:p>
          <a:p>
            <a:r>
              <a:rPr lang="nl-NL" baseline="0" dirty="0" err="1" smtClean="0"/>
              <a:t>Should</a:t>
            </a:r>
            <a:r>
              <a:rPr lang="nl-NL" baseline="0" dirty="0" smtClean="0"/>
              <a:t> </a:t>
            </a:r>
            <a:r>
              <a:rPr lang="nl-NL" baseline="0" dirty="0" err="1" smtClean="0"/>
              <a:t>it</a:t>
            </a:r>
            <a:r>
              <a:rPr lang="nl-NL" baseline="0" dirty="0" smtClean="0"/>
              <a:t> </a:t>
            </a:r>
            <a:r>
              <a:rPr lang="nl-NL" baseline="0" dirty="0" err="1" smtClean="0"/>
              <a:t>be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published</a:t>
            </a:r>
            <a:r>
              <a:rPr lang="nl-NL" baseline="0" dirty="0" smtClean="0"/>
              <a:t> as a subset of </a:t>
            </a:r>
            <a:r>
              <a:rPr lang="nl-NL" baseline="0" dirty="0" err="1" smtClean="0"/>
              <a:t>the</a:t>
            </a:r>
            <a:r>
              <a:rPr lang="nl-NL" baseline="0" dirty="0" smtClean="0"/>
              <a:t> CCL in </a:t>
            </a:r>
            <a:r>
              <a:rPr lang="nl-NL" baseline="0" dirty="0" err="1" smtClean="0"/>
              <a:t>an</a:t>
            </a:r>
            <a:r>
              <a:rPr lang="nl-NL" baseline="0" dirty="0" smtClean="0"/>
              <a:t> Excel file, or a </a:t>
            </a:r>
            <a:r>
              <a:rPr lang="nl-NL" baseline="0" dirty="0" err="1" smtClean="0"/>
              <a:t>linked</a:t>
            </a:r>
            <a:r>
              <a:rPr lang="nl-NL" baseline="0" dirty="0" smtClean="0"/>
              <a:t> HTML, or in word </a:t>
            </a:r>
            <a:r>
              <a:rPr lang="nl-NL" baseline="0" dirty="0" err="1" smtClean="0"/>
              <a:t>documents</a:t>
            </a:r>
            <a:r>
              <a:rPr lang="nl-NL" baseline="0" dirty="0" smtClean="0"/>
              <a:t> or a </a:t>
            </a:r>
            <a:r>
              <a:rPr lang="nl-NL" baseline="0" dirty="0" err="1" smtClean="0"/>
              <a:t>combination</a:t>
            </a:r>
            <a:r>
              <a:rPr lang="nl-NL" baseline="0" dirty="0" smtClean="0"/>
              <a:t> of </a:t>
            </a:r>
            <a:r>
              <a:rPr lang="nl-NL" baseline="0" dirty="0" err="1" smtClean="0"/>
              <a:t>all</a:t>
            </a:r>
            <a:r>
              <a:rPr lang="nl-NL" baseline="0" dirty="0" smtClean="0"/>
              <a:t>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0775E-EAAC-4736-B2CA-743986917F94}" type="slidenum">
              <a:rPr lang="nl-NL" smtClean="0"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0783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 </a:t>
            </a:r>
            <a:r>
              <a:rPr lang="nl-NL" dirty="0" err="1" smtClean="0"/>
              <a:t>grahpical</a:t>
            </a:r>
            <a:r>
              <a:rPr lang="nl-NL" dirty="0" smtClean="0"/>
              <a:t> </a:t>
            </a:r>
            <a:r>
              <a:rPr lang="nl-NL" dirty="0" err="1" smtClean="0"/>
              <a:t>representation</a:t>
            </a:r>
            <a:r>
              <a:rPr lang="nl-NL" baseline="0" dirty="0" smtClean="0"/>
              <a:t> of </a:t>
            </a:r>
            <a:r>
              <a:rPr lang="nl-NL" baseline="0" dirty="0" err="1" smtClean="0"/>
              <a:t>the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reference</a:t>
            </a:r>
            <a:r>
              <a:rPr lang="nl-NL" baseline="0" dirty="0" smtClean="0"/>
              <a:t> data model is </a:t>
            </a:r>
            <a:r>
              <a:rPr lang="nl-NL" baseline="0" dirty="0" err="1" smtClean="0"/>
              <a:t>requested</a:t>
            </a:r>
            <a:r>
              <a:rPr lang="nl-NL" baseline="0" dirty="0" smtClean="0"/>
              <a:t> </a:t>
            </a:r>
            <a:r>
              <a:rPr lang="nl-NL" baseline="0" dirty="0" err="1" smtClean="0"/>
              <a:t>by</a:t>
            </a:r>
            <a:r>
              <a:rPr lang="nl-NL" baseline="0" dirty="0" smtClean="0"/>
              <a:t> team members.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0775E-EAAC-4736-B2CA-743986917F94}" type="slidenum">
              <a:rPr lang="nl-NL" smtClean="0"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093758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You</a:t>
            </a:r>
            <a:r>
              <a:rPr lang="nl-NL" dirty="0" smtClean="0"/>
              <a:t> </a:t>
            </a:r>
            <a:r>
              <a:rPr lang="nl-NL" dirty="0" err="1" smtClean="0"/>
              <a:t>can</a:t>
            </a:r>
            <a:r>
              <a:rPr lang="nl-NL" dirty="0" smtClean="0"/>
              <a:t> </a:t>
            </a:r>
            <a:r>
              <a:rPr lang="nl-NL" dirty="0" err="1" smtClean="0"/>
              <a:t>also</a:t>
            </a:r>
            <a:r>
              <a:rPr lang="nl-NL" dirty="0" smtClean="0"/>
              <a:t> </a:t>
            </a:r>
            <a:r>
              <a:rPr lang="nl-NL" dirty="0" err="1" smtClean="0"/>
              <a:t>se.e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mapping</a:t>
            </a:r>
            <a:r>
              <a:rPr lang="nl-NL" dirty="0" smtClean="0"/>
              <a:t> </a:t>
            </a:r>
            <a:r>
              <a:rPr lang="nl-NL" dirty="0" err="1" smtClean="0"/>
              <a:t>between</a:t>
            </a:r>
            <a:r>
              <a:rPr lang="nl-NL" dirty="0" smtClean="0"/>
              <a:t> SCRDM </a:t>
            </a:r>
            <a:r>
              <a:rPr lang="nl-NL" dirty="0" err="1" smtClean="0"/>
              <a:t>and</a:t>
            </a:r>
            <a:r>
              <a:rPr lang="nl-NL" dirty="0" smtClean="0"/>
              <a:t> 15B </a:t>
            </a:r>
            <a:r>
              <a:rPr lang="nl-NL" dirty="0" err="1" smtClean="0"/>
              <a:t>objects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0775E-EAAC-4736-B2CA-743986917F94}" type="slidenum">
              <a:rPr lang="nl-NL" smtClean="0"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550285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The order of </a:t>
            </a:r>
            <a:r>
              <a:rPr lang="nl-NL" dirty="0" err="1" smtClean="0"/>
              <a:t>appearance</a:t>
            </a:r>
            <a:r>
              <a:rPr lang="nl-NL" dirty="0" smtClean="0"/>
              <a:t> of </a:t>
            </a:r>
            <a:r>
              <a:rPr lang="nl-NL" dirty="0" err="1" smtClean="0"/>
              <a:t>ellements</a:t>
            </a:r>
            <a:r>
              <a:rPr lang="nl-NL" baseline="0" dirty="0" smtClean="0"/>
              <a:t> is </a:t>
            </a:r>
            <a:r>
              <a:rPr lang="nl-NL" baseline="0" dirty="0" err="1" smtClean="0"/>
              <a:t>still</a:t>
            </a:r>
            <a:r>
              <a:rPr lang="nl-NL" baseline="0" dirty="0" smtClean="0"/>
              <a:t> </a:t>
            </a:r>
            <a:r>
              <a:rPr lang="nl-NL" baseline="0" dirty="0" err="1" smtClean="0"/>
              <a:t>an</a:t>
            </a:r>
            <a:r>
              <a:rPr lang="nl-NL" baseline="0" dirty="0" smtClean="0"/>
              <a:t> issue. </a:t>
            </a:r>
          </a:p>
          <a:p>
            <a:r>
              <a:rPr lang="nl-NL" baseline="0" dirty="0" err="1" smtClean="0"/>
              <a:t>Should</a:t>
            </a:r>
            <a:r>
              <a:rPr lang="nl-NL" baseline="0" dirty="0" smtClean="0"/>
              <a:t> new </a:t>
            </a:r>
            <a:r>
              <a:rPr lang="nl-NL" baseline="0" dirty="0" err="1" smtClean="0"/>
              <a:t>elements</a:t>
            </a:r>
            <a:r>
              <a:rPr lang="nl-NL" baseline="0" dirty="0" smtClean="0"/>
              <a:t> in a </a:t>
            </a:r>
            <a:r>
              <a:rPr lang="nl-NL" baseline="0" dirty="0" err="1" smtClean="0"/>
              <a:t>message</a:t>
            </a:r>
            <a:r>
              <a:rPr lang="nl-NL" baseline="0" dirty="0" smtClean="0"/>
              <a:t> BIE </a:t>
            </a:r>
            <a:r>
              <a:rPr lang="nl-NL" baseline="0" dirty="0" err="1" smtClean="0"/>
              <a:t>be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placed</a:t>
            </a:r>
            <a:r>
              <a:rPr lang="nl-NL" baseline="0" dirty="0" smtClean="0"/>
              <a:t> at </a:t>
            </a:r>
            <a:r>
              <a:rPr lang="nl-NL" baseline="0" dirty="0" err="1" smtClean="0"/>
              <a:t>the</a:t>
            </a:r>
            <a:r>
              <a:rPr lang="nl-NL" baseline="0" dirty="0" smtClean="0"/>
              <a:t> end (</a:t>
            </a:r>
            <a:r>
              <a:rPr lang="nl-NL" baseline="0" dirty="0" err="1" smtClean="0"/>
              <a:t>not</a:t>
            </a:r>
            <a:r>
              <a:rPr lang="nl-NL" baseline="0" dirty="0" smtClean="0"/>
              <a:t> </a:t>
            </a:r>
            <a:r>
              <a:rPr lang="nl-NL" baseline="0" dirty="0" err="1" smtClean="0"/>
              <a:t>mandatory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to</a:t>
            </a:r>
            <a:r>
              <a:rPr lang="nl-NL" baseline="0" dirty="0" smtClean="0"/>
              <a:t> do </a:t>
            </a:r>
            <a:r>
              <a:rPr lang="nl-NL" baseline="0" dirty="0" err="1" smtClean="0"/>
              <a:t>so</a:t>
            </a:r>
            <a:r>
              <a:rPr lang="nl-NL" baseline="0" dirty="0" smtClean="0"/>
              <a:t> in 5B)</a:t>
            </a:r>
          </a:p>
          <a:p>
            <a:r>
              <a:rPr lang="nl-NL" baseline="0" dirty="0" err="1" smtClean="0"/>
              <a:t>Some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ABIE’s</a:t>
            </a:r>
            <a:r>
              <a:rPr lang="nl-NL" baseline="0" dirty="0" smtClean="0"/>
              <a:t> </a:t>
            </a:r>
            <a:r>
              <a:rPr lang="nl-NL" baseline="0" dirty="0" err="1" smtClean="0"/>
              <a:t>might</a:t>
            </a:r>
            <a:r>
              <a:rPr lang="nl-NL" baseline="0" dirty="0" smtClean="0"/>
              <a:t> </a:t>
            </a:r>
            <a:r>
              <a:rPr lang="nl-NL" baseline="0" dirty="0" err="1" smtClean="0"/>
              <a:t>be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dropped</a:t>
            </a:r>
            <a:r>
              <a:rPr lang="nl-NL" baseline="0" dirty="0" smtClean="0"/>
              <a:t> </a:t>
            </a:r>
            <a:r>
              <a:rPr lang="nl-NL" baseline="0" dirty="0" err="1" smtClean="0"/>
              <a:t>because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they</a:t>
            </a:r>
            <a:r>
              <a:rPr lang="nl-NL" baseline="0" dirty="0" smtClean="0"/>
              <a:t> are </a:t>
            </a:r>
            <a:r>
              <a:rPr lang="nl-NL" baseline="0" dirty="0" err="1" smtClean="0"/>
              <a:t>semantically</a:t>
            </a:r>
            <a:r>
              <a:rPr lang="nl-NL" baseline="0" dirty="0" smtClean="0"/>
              <a:t> </a:t>
            </a:r>
            <a:r>
              <a:rPr lang="nl-NL" baseline="0" dirty="0" err="1" smtClean="0"/>
              <a:t>equal</a:t>
            </a:r>
            <a:r>
              <a:rPr lang="nl-NL" baseline="0" dirty="0" smtClean="0"/>
              <a:t>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0775E-EAAC-4736-B2CA-743986917F94}" type="slidenum">
              <a:rPr lang="nl-NL" smtClean="0"/>
              <a:t>25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514573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0775E-EAAC-4736-B2CA-743986917F94}" type="slidenum">
              <a:rPr lang="nl-NL" smtClean="0"/>
              <a:t>26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55805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now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statu</a:t>
            </a:r>
            <a:r>
              <a:rPr lang="nl-NL" baseline="0" dirty="0" smtClean="0"/>
              <a:t>s of </a:t>
            </a:r>
            <a:r>
              <a:rPr lang="nl-NL" baseline="0" dirty="0" err="1" smtClean="0"/>
              <a:t>the</a:t>
            </a:r>
            <a:r>
              <a:rPr lang="nl-NL" baseline="0" dirty="0" smtClean="0"/>
              <a:t> project. </a:t>
            </a:r>
          </a:p>
          <a:p>
            <a:r>
              <a:rPr lang="nl-NL" baseline="0" dirty="0" err="1" smtClean="0"/>
              <a:t>What’s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the</a:t>
            </a:r>
            <a:r>
              <a:rPr lang="nl-NL" baseline="0" dirty="0" smtClean="0"/>
              <a:t> status of </a:t>
            </a:r>
            <a:r>
              <a:rPr lang="nl-NL" baseline="0" dirty="0" err="1" smtClean="0"/>
              <a:t>the</a:t>
            </a:r>
            <a:r>
              <a:rPr lang="nl-NL" baseline="0" dirty="0" smtClean="0"/>
              <a:t> deliverables?</a:t>
            </a:r>
          </a:p>
          <a:p>
            <a:r>
              <a:rPr lang="nl-NL" baseline="0" dirty="0" err="1" smtClean="0"/>
              <a:t>And</a:t>
            </a:r>
            <a:r>
              <a:rPr lang="nl-NL" baseline="0" dirty="0" smtClean="0"/>
              <a:t> </a:t>
            </a:r>
            <a:r>
              <a:rPr lang="nl-NL" baseline="0" dirty="0" err="1" smtClean="0"/>
              <a:t>what’s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the</a:t>
            </a:r>
            <a:r>
              <a:rPr lang="nl-NL" baseline="0" dirty="0" smtClean="0"/>
              <a:t> planning, </a:t>
            </a:r>
            <a:r>
              <a:rPr lang="nl-NL" baseline="0" dirty="0" err="1" smtClean="0"/>
              <a:t>when</a:t>
            </a:r>
            <a:r>
              <a:rPr lang="nl-NL" baseline="0" dirty="0" smtClean="0"/>
              <a:t> do we finish </a:t>
            </a:r>
            <a:r>
              <a:rPr lang="nl-NL" baseline="0" dirty="0" err="1" smtClean="0"/>
              <a:t>the</a:t>
            </a:r>
            <a:r>
              <a:rPr lang="nl-NL" baseline="0" dirty="0" smtClean="0"/>
              <a:t> project?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0775E-EAAC-4736-B2CA-743986917F94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73834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We </a:t>
            </a:r>
            <a:r>
              <a:rPr lang="nl-NL" dirty="0" err="1" smtClean="0"/>
              <a:t>finished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the</a:t>
            </a:r>
            <a:r>
              <a:rPr lang="nl-NL" baseline="0" dirty="0" smtClean="0"/>
              <a:t> DRAFT SCRDM CCL </a:t>
            </a:r>
            <a:r>
              <a:rPr lang="nl-NL" baseline="0" dirty="0" err="1" smtClean="0"/>
              <a:t>and</a:t>
            </a:r>
            <a:r>
              <a:rPr lang="nl-NL" baseline="0" dirty="0" smtClean="0"/>
              <a:t> made </a:t>
            </a:r>
            <a:r>
              <a:rPr lang="nl-NL" baseline="0" dirty="0" err="1" smtClean="0"/>
              <a:t>it</a:t>
            </a:r>
            <a:r>
              <a:rPr lang="nl-NL" baseline="0" dirty="0" smtClean="0"/>
              <a:t> </a:t>
            </a:r>
            <a:r>
              <a:rPr lang="nl-NL" baseline="0" dirty="0" err="1" smtClean="0"/>
              <a:t>available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for</a:t>
            </a:r>
            <a:r>
              <a:rPr lang="nl-NL" baseline="0" dirty="0" smtClean="0"/>
              <a:t> </a:t>
            </a:r>
            <a:r>
              <a:rPr lang="nl-NL" baseline="0" dirty="0" err="1" smtClean="0"/>
              <a:t>internal</a:t>
            </a:r>
            <a:r>
              <a:rPr lang="nl-NL" baseline="0" dirty="0" smtClean="0"/>
              <a:t> review.  </a:t>
            </a:r>
          </a:p>
          <a:p>
            <a:r>
              <a:rPr lang="nl-NL" baseline="0" dirty="0" smtClean="0"/>
              <a:t>We </a:t>
            </a:r>
            <a:r>
              <a:rPr lang="nl-NL" baseline="0" dirty="0" err="1" smtClean="0"/>
              <a:t>created</a:t>
            </a:r>
            <a:r>
              <a:rPr lang="nl-NL" baseline="0" dirty="0" smtClean="0"/>
              <a:t> a master </a:t>
            </a:r>
            <a:r>
              <a:rPr lang="nl-NL" baseline="0" dirty="0" err="1" smtClean="0"/>
              <a:t>message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structure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from</a:t>
            </a:r>
            <a:r>
              <a:rPr lang="nl-NL" baseline="0" dirty="0" smtClean="0"/>
              <a:t> </a:t>
            </a:r>
            <a:r>
              <a:rPr lang="nl-NL" baseline="0" dirty="0" err="1" smtClean="0"/>
              <a:t>which</a:t>
            </a:r>
            <a:r>
              <a:rPr lang="nl-NL" baseline="0" dirty="0" smtClean="0"/>
              <a:t> </a:t>
            </a:r>
            <a:r>
              <a:rPr lang="nl-NL" baseline="0" dirty="0" err="1" smtClean="0"/>
              <a:t>all</a:t>
            </a:r>
            <a:r>
              <a:rPr lang="nl-NL" baseline="0" dirty="0" smtClean="0"/>
              <a:t> </a:t>
            </a:r>
            <a:r>
              <a:rPr lang="nl-NL" baseline="0" dirty="0" err="1" smtClean="0"/>
              <a:t>needed</a:t>
            </a:r>
            <a:r>
              <a:rPr lang="nl-NL" baseline="0" dirty="0" smtClean="0"/>
              <a:t> Supply chain </a:t>
            </a:r>
            <a:r>
              <a:rPr lang="nl-NL" baseline="0" dirty="0" err="1" smtClean="0"/>
              <a:t>messages</a:t>
            </a:r>
            <a:r>
              <a:rPr lang="nl-NL" baseline="0" dirty="0" smtClean="0"/>
              <a:t> </a:t>
            </a:r>
            <a:r>
              <a:rPr lang="nl-NL" baseline="0" dirty="0" err="1" smtClean="0"/>
              <a:t>can</a:t>
            </a:r>
            <a:r>
              <a:rPr lang="nl-NL" baseline="0" dirty="0" smtClean="0"/>
              <a:t> </a:t>
            </a:r>
            <a:r>
              <a:rPr lang="nl-NL" baseline="0" dirty="0" err="1" smtClean="0"/>
              <a:t>be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created</a:t>
            </a:r>
            <a:r>
              <a:rPr lang="nl-NL" baseline="0" dirty="0" smtClean="0"/>
              <a:t>.</a:t>
            </a:r>
          </a:p>
          <a:p>
            <a:r>
              <a:rPr lang="nl-NL" baseline="0" dirty="0" smtClean="0"/>
              <a:t>The DRAFT SCRDM CCL is 100% </a:t>
            </a:r>
            <a:r>
              <a:rPr lang="nl-NL" baseline="0" dirty="0" err="1" smtClean="0"/>
              <a:t>semantically</a:t>
            </a:r>
            <a:r>
              <a:rPr lang="nl-NL" baseline="0" dirty="0" smtClean="0"/>
              <a:t> </a:t>
            </a:r>
            <a:r>
              <a:rPr lang="nl-NL" baseline="0" dirty="0" err="1" smtClean="0"/>
              <a:t>equal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to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the</a:t>
            </a:r>
            <a:r>
              <a:rPr lang="nl-NL" baseline="0" dirty="0" smtClean="0"/>
              <a:t> 15B CCL, but a far easy </a:t>
            </a:r>
            <a:r>
              <a:rPr lang="nl-NL" baseline="0" dirty="0" err="1" smtClean="0"/>
              <a:t>to</a:t>
            </a:r>
            <a:r>
              <a:rPr lang="nl-NL" baseline="0" dirty="0" smtClean="0"/>
              <a:t> </a:t>
            </a:r>
            <a:r>
              <a:rPr lang="nl-NL" baseline="0" dirty="0" err="1" smtClean="0"/>
              <a:t>use</a:t>
            </a:r>
            <a:r>
              <a:rPr lang="nl-NL" baseline="0" dirty="0" smtClean="0"/>
              <a:t> CCL.</a:t>
            </a:r>
          </a:p>
          <a:p>
            <a:r>
              <a:rPr lang="nl-NL" baseline="0" dirty="0" smtClean="0"/>
              <a:t>The </a:t>
            </a:r>
            <a:r>
              <a:rPr lang="nl-NL" baseline="0" dirty="0" err="1" smtClean="0"/>
              <a:t>proof</a:t>
            </a:r>
            <a:r>
              <a:rPr lang="nl-NL" baseline="0" dirty="0" smtClean="0"/>
              <a:t> of concept of </a:t>
            </a:r>
            <a:r>
              <a:rPr lang="nl-NL" baseline="0" dirty="0" err="1" smtClean="0"/>
              <a:t>the</a:t>
            </a:r>
            <a:r>
              <a:rPr lang="nl-NL" baseline="0" dirty="0" smtClean="0"/>
              <a:t> Cross </a:t>
            </a:r>
            <a:r>
              <a:rPr lang="nl-NL" baseline="0" dirty="0" err="1" smtClean="0"/>
              <a:t>Industry</a:t>
            </a:r>
            <a:r>
              <a:rPr lang="nl-NL" baseline="0" dirty="0" smtClean="0"/>
              <a:t> </a:t>
            </a:r>
            <a:r>
              <a:rPr lang="nl-NL" baseline="0" dirty="0" err="1" smtClean="0"/>
              <a:t>Invoice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showed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that</a:t>
            </a:r>
            <a:r>
              <a:rPr lang="nl-NL" baseline="0" dirty="0" smtClean="0"/>
              <a:t> </a:t>
            </a:r>
            <a:r>
              <a:rPr lang="nl-NL" baseline="0" dirty="0" err="1" smtClean="0"/>
              <a:t>it</a:t>
            </a:r>
            <a:r>
              <a:rPr lang="nl-NL" baseline="0" dirty="0" smtClean="0"/>
              <a:t> </a:t>
            </a:r>
            <a:r>
              <a:rPr lang="nl-NL" baseline="0" dirty="0" err="1" smtClean="0"/>
              <a:t>works</a:t>
            </a:r>
            <a:r>
              <a:rPr lang="nl-NL" baseline="0" dirty="0" smtClean="0"/>
              <a:t>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0775E-EAAC-4736-B2CA-743986917F94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98519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Another</a:t>
            </a:r>
            <a:r>
              <a:rPr lang="nl-NL" dirty="0" smtClean="0"/>
              <a:t> deliverable is </a:t>
            </a:r>
            <a:r>
              <a:rPr lang="nl-NL" dirty="0" err="1" smtClean="0"/>
              <a:t>semantic</a:t>
            </a:r>
            <a:r>
              <a:rPr lang="nl-NL" baseline="0" dirty="0" smtClean="0"/>
              <a:t> links </a:t>
            </a:r>
            <a:r>
              <a:rPr lang="nl-NL" baseline="0" dirty="0" err="1" smtClean="0"/>
              <a:t>with</a:t>
            </a:r>
            <a:r>
              <a:rPr lang="nl-NL" baseline="0" dirty="0" smtClean="0"/>
              <a:t> EDIFACT </a:t>
            </a:r>
            <a:r>
              <a:rPr lang="nl-NL" baseline="0" dirty="0" err="1" smtClean="0"/>
              <a:t>and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the</a:t>
            </a:r>
            <a:r>
              <a:rPr lang="nl-NL" baseline="0" dirty="0" smtClean="0"/>
              <a:t> Trade Data Element Directory.</a:t>
            </a:r>
          </a:p>
          <a:p>
            <a:r>
              <a:rPr lang="nl-NL" baseline="0" dirty="0" smtClean="0"/>
              <a:t>We </a:t>
            </a:r>
            <a:r>
              <a:rPr lang="nl-NL" baseline="0" dirty="0" err="1" smtClean="0"/>
              <a:t>will</a:t>
            </a:r>
            <a:r>
              <a:rPr lang="nl-NL" baseline="0" dirty="0" smtClean="0"/>
              <a:t> </a:t>
            </a:r>
            <a:r>
              <a:rPr lang="nl-NL" baseline="0" dirty="0" err="1" smtClean="0"/>
              <a:t>work</a:t>
            </a:r>
            <a:r>
              <a:rPr lang="nl-NL" baseline="0" dirty="0" smtClean="0"/>
              <a:t> on </a:t>
            </a:r>
            <a:r>
              <a:rPr lang="nl-NL" baseline="0" dirty="0" err="1" smtClean="0"/>
              <a:t>adding</a:t>
            </a:r>
            <a:r>
              <a:rPr lang="nl-NL" baseline="0" dirty="0" smtClean="0"/>
              <a:t> </a:t>
            </a:r>
            <a:r>
              <a:rPr lang="nl-NL" baseline="0" dirty="0" err="1" smtClean="0"/>
              <a:t>recommended</a:t>
            </a:r>
            <a:r>
              <a:rPr lang="nl-NL" baseline="0" dirty="0" smtClean="0"/>
              <a:t> code list </a:t>
            </a:r>
            <a:r>
              <a:rPr lang="nl-NL" baseline="0" dirty="0" err="1" smtClean="0"/>
              <a:t>to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the</a:t>
            </a:r>
            <a:r>
              <a:rPr lang="nl-NL" baseline="0" dirty="0" smtClean="0"/>
              <a:t> CCL. </a:t>
            </a:r>
          </a:p>
          <a:p>
            <a:r>
              <a:rPr lang="nl-NL" baseline="0" dirty="0" smtClean="0"/>
              <a:t>The </a:t>
            </a:r>
            <a:r>
              <a:rPr lang="nl-NL" baseline="0" dirty="0" err="1" smtClean="0"/>
              <a:t>library</a:t>
            </a:r>
            <a:r>
              <a:rPr lang="nl-NL" baseline="0" dirty="0" smtClean="0"/>
              <a:t> maintenance </a:t>
            </a:r>
            <a:r>
              <a:rPr lang="nl-NL" baseline="0" dirty="0" err="1" smtClean="0"/>
              <a:t>people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will</a:t>
            </a:r>
            <a:r>
              <a:rPr lang="nl-NL" baseline="0" dirty="0" smtClean="0"/>
              <a:t> </a:t>
            </a:r>
            <a:r>
              <a:rPr lang="nl-NL" baseline="0" dirty="0" err="1" smtClean="0"/>
              <a:t>work</a:t>
            </a:r>
            <a:r>
              <a:rPr lang="nl-NL" baseline="0" dirty="0" smtClean="0"/>
              <a:t> on </a:t>
            </a:r>
            <a:r>
              <a:rPr lang="nl-NL" baseline="0" dirty="0" err="1" smtClean="0"/>
              <a:t>adding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TDED’s</a:t>
            </a:r>
            <a:r>
              <a:rPr lang="nl-NL" baseline="0" dirty="0" smtClean="0"/>
              <a:t>.</a:t>
            </a:r>
          </a:p>
          <a:p>
            <a:r>
              <a:rPr lang="nl-NL" baseline="0" dirty="0" smtClean="0"/>
              <a:t>We have </a:t>
            </a:r>
            <a:r>
              <a:rPr lang="nl-NL" baseline="0" dirty="0" err="1" smtClean="0"/>
              <a:t>added</a:t>
            </a:r>
            <a:r>
              <a:rPr lang="nl-NL" baseline="0" dirty="0" smtClean="0"/>
              <a:t> </a:t>
            </a:r>
            <a:r>
              <a:rPr lang="nl-NL" baseline="0" dirty="0" err="1" smtClean="0"/>
              <a:t>buiness</a:t>
            </a:r>
            <a:r>
              <a:rPr lang="nl-NL" baseline="0" dirty="0" smtClean="0"/>
              <a:t> </a:t>
            </a:r>
            <a:r>
              <a:rPr lang="nl-NL" baseline="0" dirty="0" err="1" smtClean="0"/>
              <a:t>names</a:t>
            </a:r>
            <a:r>
              <a:rPr lang="nl-NL" baseline="0" dirty="0" smtClean="0"/>
              <a:t> </a:t>
            </a:r>
            <a:r>
              <a:rPr lang="nl-NL" baseline="0" dirty="0" err="1" smtClean="0"/>
              <a:t>for</a:t>
            </a:r>
            <a:r>
              <a:rPr lang="nl-NL" baseline="0" dirty="0" smtClean="0"/>
              <a:t> </a:t>
            </a:r>
            <a:r>
              <a:rPr lang="nl-NL" baseline="0" dirty="0" err="1" smtClean="0"/>
              <a:t>all</a:t>
            </a:r>
            <a:r>
              <a:rPr lang="nl-NL" baseline="0" dirty="0" smtClean="0"/>
              <a:t> </a:t>
            </a:r>
            <a:r>
              <a:rPr lang="nl-NL" baseline="0" dirty="0" err="1" smtClean="0"/>
              <a:t>informations</a:t>
            </a:r>
            <a:r>
              <a:rPr lang="nl-NL" baseline="0" dirty="0" smtClean="0"/>
              <a:t> object.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0775E-EAAC-4736-B2CA-743986917F94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93528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As I </a:t>
            </a:r>
            <a:r>
              <a:rPr lang="nl-NL" dirty="0" err="1" smtClean="0"/>
              <a:t>said</a:t>
            </a:r>
            <a:r>
              <a:rPr lang="nl-NL" dirty="0" smtClean="0"/>
              <a:t> </a:t>
            </a:r>
            <a:r>
              <a:rPr lang="nl-NL" dirty="0" err="1" smtClean="0"/>
              <a:t>earlier</a:t>
            </a:r>
            <a:r>
              <a:rPr lang="nl-NL" dirty="0" smtClean="0"/>
              <a:t>, we </a:t>
            </a:r>
            <a:r>
              <a:rPr lang="nl-NL" dirty="0" err="1" smtClean="0"/>
              <a:t>started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internal</a:t>
            </a:r>
            <a:r>
              <a:rPr lang="nl-NL" dirty="0" smtClean="0"/>
              <a:t> review of </a:t>
            </a:r>
            <a:r>
              <a:rPr lang="nl-NL" dirty="0" err="1" smtClean="0"/>
              <a:t>the</a:t>
            </a:r>
            <a:r>
              <a:rPr lang="nl-NL" dirty="0" smtClean="0"/>
              <a:t> DRAFT SCRDM CLL.</a:t>
            </a:r>
          </a:p>
          <a:p>
            <a:r>
              <a:rPr lang="nl-NL" dirty="0" smtClean="0"/>
              <a:t>I </a:t>
            </a:r>
            <a:r>
              <a:rPr lang="nl-NL" dirty="0" err="1" smtClean="0"/>
              <a:t>expect</a:t>
            </a:r>
            <a:r>
              <a:rPr lang="nl-NL" dirty="0" smtClean="0"/>
              <a:t> </a:t>
            </a:r>
            <a:r>
              <a:rPr lang="nl-NL" dirty="0" err="1" smtClean="0"/>
              <a:t>after</a:t>
            </a:r>
            <a:r>
              <a:rPr lang="nl-NL" dirty="0" smtClean="0"/>
              <a:t> processing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results</a:t>
            </a:r>
            <a:r>
              <a:rPr lang="nl-NL" baseline="0" dirty="0" smtClean="0"/>
              <a:t> we </a:t>
            </a:r>
            <a:r>
              <a:rPr lang="nl-NL" baseline="0" dirty="0" err="1" smtClean="0"/>
              <a:t>can</a:t>
            </a:r>
            <a:r>
              <a:rPr lang="nl-NL" baseline="0" dirty="0" smtClean="0"/>
              <a:t> start </a:t>
            </a:r>
            <a:r>
              <a:rPr lang="nl-NL" baseline="0" dirty="0" err="1" smtClean="0"/>
              <a:t>the</a:t>
            </a:r>
            <a:r>
              <a:rPr lang="nl-NL" baseline="0" dirty="0" smtClean="0"/>
              <a:t> public review half of May.</a:t>
            </a:r>
          </a:p>
          <a:p>
            <a:r>
              <a:rPr lang="nl-NL" baseline="0" dirty="0" smtClean="0"/>
              <a:t>The </a:t>
            </a:r>
            <a:r>
              <a:rPr lang="nl-NL" baseline="0" dirty="0" err="1" smtClean="0"/>
              <a:t>other</a:t>
            </a:r>
            <a:r>
              <a:rPr lang="nl-NL" baseline="0" dirty="0" smtClean="0"/>
              <a:t> </a:t>
            </a:r>
            <a:r>
              <a:rPr lang="nl-NL" baseline="0" dirty="0" err="1" smtClean="0"/>
              <a:t>sections</a:t>
            </a:r>
            <a:r>
              <a:rPr lang="nl-NL" baseline="0" dirty="0" smtClean="0"/>
              <a:t> are </a:t>
            </a:r>
            <a:r>
              <a:rPr lang="nl-NL" baseline="0" dirty="0" err="1" smtClean="0"/>
              <a:t>still</a:t>
            </a:r>
            <a:r>
              <a:rPr lang="nl-NL" baseline="0" dirty="0" smtClean="0"/>
              <a:t> </a:t>
            </a:r>
            <a:r>
              <a:rPr lang="nl-NL" baseline="0" dirty="0" err="1" smtClean="0"/>
              <a:t>active</a:t>
            </a:r>
            <a:r>
              <a:rPr lang="nl-NL" baseline="0" dirty="0" smtClean="0"/>
              <a:t>.</a:t>
            </a:r>
          </a:p>
          <a:p>
            <a:r>
              <a:rPr lang="nl-NL" baseline="0" dirty="0" smtClean="0"/>
              <a:t>Overall I </a:t>
            </a:r>
            <a:r>
              <a:rPr lang="nl-NL" baseline="0" dirty="0" err="1" smtClean="0"/>
              <a:t>expect</a:t>
            </a:r>
            <a:r>
              <a:rPr lang="nl-NL" baseline="0" dirty="0" smtClean="0"/>
              <a:t> </a:t>
            </a:r>
            <a:r>
              <a:rPr lang="nl-NL" baseline="0" dirty="0" err="1" smtClean="0"/>
              <a:t>an</a:t>
            </a:r>
            <a:r>
              <a:rPr lang="nl-NL" baseline="0" dirty="0" smtClean="0"/>
              <a:t> delay of 2 </a:t>
            </a:r>
            <a:r>
              <a:rPr lang="nl-NL" baseline="0" dirty="0" err="1" smtClean="0"/>
              <a:t>month</a:t>
            </a:r>
            <a:r>
              <a:rPr lang="nl-NL" baseline="0" dirty="0" smtClean="0"/>
              <a:t>, </a:t>
            </a:r>
            <a:r>
              <a:rPr lang="nl-NL" baseline="0" dirty="0" err="1" smtClean="0"/>
              <a:t>mainly</a:t>
            </a:r>
            <a:r>
              <a:rPr lang="nl-NL" baseline="0" dirty="0" smtClean="0"/>
              <a:t> </a:t>
            </a:r>
            <a:r>
              <a:rPr lang="nl-NL" baseline="0" dirty="0" err="1" smtClean="0"/>
              <a:t>caused</a:t>
            </a:r>
            <a:r>
              <a:rPr lang="nl-NL" baseline="0" dirty="0" smtClean="0"/>
              <a:t> </a:t>
            </a:r>
            <a:r>
              <a:rPr lang="nl-NL" baseline="0" dirty="0" err="1" smtClean="0"/>
              <a:t>by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the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Proof</a:t>
            </a:r>
            <a:r>
              <a:rPr lang="nl-NL" baseline="0" dirty="0" smtClean="0"/>
              <a:t> of Concept.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0775E-EAAC-4736-B2CA-743986917F94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83628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During</a:t>
            </a:r>
            <a:r>
              <a:rPr lang="nl-NL" dirty="0" smtClean="0"/>
              <a:t> building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the</a:t>
            </a:r>
            <a:r>
              <a:rPr lang="nl-NL" baseline="0" dirty="0" smtClean="0"/>
              <a:t> SCRDM CCL, I had </a:t>
            </a:r>
            <a:r>
              <a:rPr lang="nl-NL" baseline="0" dirty="0" err="1" smtClean="0"/>
              <a:t>to</a:t>
            </a:r>
            <a:r>
              <a:rPr lang="nl-NL" baseline="0" dirty="0" smtClean="0"/>
              <a:t> </a:t>
            </a:r>
            <a:r>
              <a:rPr lang="nl-NL" baseline="0" dirty="0" err="1" smtClean="0"/>
              <a:t>solve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some</a:t>
            </a:r>
            <a:r>
              <a:rPr lang="nl-NL" baseline="0" dirty="0" smtClean="0"/>
              <a:t> issues. </a:t>
            </a:r>
            <a:r>
              <a:rPr lang="nl-NL" baseline="0" dirty="0" err="1" smtClean="0"/>
              <a:t>Before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solving</a:t>
            </a:r>
            <a:r>
              <a:rPr lang="nl-NL" baseline="0" dirty="0" smtClean="0"/>
              <a:t> </a:t>
            </a:r>
            <a:r>
              <a:rPr lang="nl-NL" baseline="0" dirty="0" err="1" smtClean="0"/>
              <a:t>them</a:t>
            </a:r>
            <a:r>
              <a:rPr lang="nl-NL" baseline="0" dirty="0" smtClean="0"/>
              <a:t> we </a:t>
            </a:r>
            <a:r>
              <a:rPr lang="nl-NL" baseline="0" dirty="0" err="1" smtClean="0"/>
              <a:t>invited</a:t>
            </a:r>
            <a:r>
              <a:rPr lang="nl-NL" baseline="0" dirty="0" smtClean="0"/>
              <a:t> team members </a:t>
            </a:r>
            <a:r>
              <a:rPr lang="nl-NL" baseline="0" dirty="0" err="1" smtClean="0"/>
              <a:t>and</a:t>
            </a:r>
            <a:r>
              <a:rPr lang="nl-NL" baseline="0" dirty="0" smtClean="0"/>
              <a:t> </a:t>
            </a:r>
            <a:r>
              <a:rPr lang="nl-NL" baseline="0" dirty="0" err="1" smtClean="0"/>
              <a:t>un</a:t>
            </a:r>
            <a:r>
              <a:rPr lang="nl-NL" baseline="0" dirty="0" smtClean="0"/>
              <a:t>/</a:t>
            </a:r>
            <a:r>
              <a:rPr lang="nl-NL" baseline="0" dirty="0" err="1" smtClean="0"/>
              <a:t>cefact</a:t>
            </a:r>
            <a:r>
              <a:rPr lang="nl-NL" baseline="0" dirty="0" smtClean="0"/>
              <a:t> experts </a:t>
            </a:r>
            <a:r>
              <a:rPr lang="nl-NL" baseline="0" dirty="0" err="1" smtClean="0"/>
              <a:t>to</a:t>
            </a:r>
            <a:r>
              <a:rPr lang="nl-NL" baseline="0" dirty="0" smtClean="0"/>
              <a:t> take part in </a:t>
            </a:r>
            <a:r>
              <a:rPr lang="nl-NL" baseline="0" dirty="0" err="1" smtClean="0"/>
              <a:t>this</a:t>
            </a:r>
            <a:r>
              <a:rPr lang="nl-NL" baseline="0" dirty="0" smtClean="0"/>
              <a:t> survey. </a:t>
            </a:r>
          </a:p>
          <a:p>
            <a:r>
              <a:rPr lang="nl-NL" baseline="0" dirty="0" smtClean="0"/>
              <a:t>The issues </a:t>
            </a:r>
            <a:r>
              <a:rPr lang="nl-NL" baseline="0" dirty="0" err="1" smtClean="0"/>
              <a:t>numbers</a:t>
            </a:r>
            <a:r>
              <a:rPr lang="nl-NL" baseline="0" dirty="0" smtClean="0"/>
              <a:t> </a:t>
            </a:r>
            <a:r>
              <a:rPr lang="nl-NL" baseline="0" dirty="0" err="1" smtClean="0"/>
              <a:t>mentioned</a:t>
            </a:r>
            <a:r>
              <a:rPr lang="nl-NL" baseline="0" dirty="0" smtClean="0"/>
              <a:t> in </a:t>
            </a:r>
            <a:r>
              <a:rPr lang="nl-NL" baseline="0" dirty="0" err="1" smtClean="0"/>
              <a:t>the</a:t>
            </a:r>
            <a:r>
              <a:rPr lang="nl-NL" baseline="0" dirty="0" smtClean="0"/>
              <a:t> survey </a:t>
            </a:r>
            <a:r>
              <a:rPr lang="nl-NL" baseline="0" dirty="0" err="1" smtClean="0"/>
              <a:t>can</a:t>
            </a:r>
            <a:r>
              <a:rPr lang="nl-NL" baseline="0" dirty="0" smtClean="0"/>
              <a:t> </a:t>
            </a:r>
            <a:r>
              <a:rPr lang="nl-NL" baseline="0" dirty="0" err="1" smtClean="0"/>
              <a:t>be</a:t>
            </a:r>
            <a:r>
              <a:rPr lang="nl-NL" baseline="0" dirty="0" smtClean="0"/>
              <a:t> found in </a:t>
            </a:r>
            <a:r>
              <a:rPr lang="nl-NL" baseline="0" dirty="0" err="1" smtClean="0"/>
              <a:t>the</a:t>
            </a:r>
            <a:r>
              <a:rPr lang="nl-NL" baseline="0" dirty="0" smtClean="0"/>
              <a:t> SCRDM CCL spreadsheet (click link).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0775E-EAAC-4736-B2CA-743986917F94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51258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This</a:t>
            </a:r>
            <a:r>
              <a:rPr lang="nl-NL" dirty="0" smtClean="0"/>
              <a:t> picture shows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meaning</a:t>
            </a:r>
            <a:r>
              <a:rPr lang="nl-NL" dirty="0" smtClean="0"/>
              <a:t> of CCBDA.</a:t>
            </a:r>
            <a:r>
              <a:rPr lang="nl-NL" baseline="0" dirty="0" smtClean="0"/>
              <a:t> </a:t>
            </a:r>
          </a:p>
          <a:p>
            <a:r>
              <a:rPr lang="nl-NL" baseline="0" dirty="0" err="1" smtClean="0"/>
              <a:t>Restrictions</a:t>
            </a:r>
            <a:r>
              <a:rPr lang="nl-NL" baseline="0" dirty="0" smtClean="0"/>
              <a:t> </a:t>
            </a:r>
            <a:r>
              <a:rPr lang="nl-NL" baseline="0" dirty="0" err="1" smtClean="0"/>
              <a:t>for</a:t>
            </a:r>
            <a:r>
              <a:rPr lang="nl-NL" baseline="0" dirty="0" smtClean="0"/>
              <a:t> </a:t>
            </a:r>
            <a:r>
              <a:rPr lang="nl-NL" baseline="0" dirty="0" err="1" smtClean="0"/>
              <a:t>messages</a:t>
            </a:r>
            <a:r>
              <a:rPr lang="nl-NL" baseline="0" dirty="0" smtClean="0"/>
              <a:t> </a:t>
            </a:r>
            <a:r>
              <a:rPr lang="nl-NL" baseline="0" dirty="0" err="1" smtClean="0"/>
              <a:t>will</a:t>
            </a:r>
            <a:r>
              <a:rPr lang="nl-NL" baseline="0" dirty="0" smtClean="0"/>
              <a:t> </a:t>
            </a:r>
            <a:r>
              <a:rPr lang="nl-NL" baseline="0" dirty="0" err="1" smtClean="0"/>
              <a:t>not</a:t>
            </a:r>
            <a:r>
              <a:rPr lang="nl-NL" baseline="0" dirty="0" smtClean="0"/>
              <a:t> </a:t>
            </a:r>
            <a:r>
              <a:rPr lang="nl-NL" baseline="0" dirty="0" err="1" smtClean="0"/>
              <a:t>be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done</a:t>
            </a:r>
            <a:r>
              <a:rPr lang="nl-NL" baseline="0" dirty="0" smtClean="0"/>
              <a:t> in </a:t>
            </a:r>
            <a:r>
              <a:rPr lang="nl-NL" baseline="0" dirty="0" err="1" smtClean="0"/>
              <a:t>the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library</a:t>
            </a:r>
            <a:r>
              <a:rPr lang="nl-NL" baseline="0" dirty="0" smtClean="0"/>
              <a:t> </a:t>
            </a:r>
            <a:r>
              <a:rPr lang="nl-NL" baseline="0" dirty="0" err="1" smtClean="0"/>
              <a:t>it</a:t>
            </a:r>
            <a:r>
              <a:rPr lang="nl-NL" baseline="0" dirty="0" smtClean="0"/>
              <a:t> </a:t>
            </a:r>
            <a:r>
              <a:rPr lang="nl-NL" baseline="0" dirty="0" err="1" smtClean="0"/>
              <a:t>self</a:t>
            </a:r>
            <a:r>
              <a:rPr lang="nl-NL" baseline="0" dirty="0" smtClean="0"/>
              <a:t> but </a:t>
            </a:r>
            <a:r>
              <a:rPr lang="nl-NL" baseline="0" dirty="0" err="1" smtClean="0"/>
              <a:t>during</a:t>
            </a:r>
            <a:r>
              <a:rPr lang="nl-NL" baseline="0" dirty="0" smtClean="0"/>
              <a:t> </a:t>
            </a:r>
            <a:r>
              <a:rPr lang="nl-NL" baseline="0" dirty="0" err="1" smtClean="0"/>
              <a:t>message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assembly</a:t>
            </a:r>
            <a:r>
              <a:rPr lang="nl-NL" baseline="0" dirty="0" smtClean="0"/>
              <a:t>.</a:t>
            </a:r>
          </a:p>
          <a:p>
            <a:r>
              <a:rPr lang="nl-NL" baseline="0" dirty="0" smtClean="0"/>
              <a:t>The </a:t>
            </a:r>
            <a:r>
              <a:rPr lang="nl-NL" baseline="0" dirty="0" err="1" smtClean="0"/>
              <a:t>message</a:t>
            </a:r>
            <a:r>
              <a:rPr lang="nl-NL" baseline="0" dirty="0" smtClean="0"/>
              <a:t> BIE wil </a:t>
            </a:r>
            <a:r>
              <a:rPr lang="nl-NL" baseline="0" dirty="0" err="1" smtClean="0"/>
              <a:t>not</a:t>
            </a:r>
            <a:r>
              <a:rPr lang="nl-NL" baseline="0" dirty="0" smtClean="0"/>
              <a:t> change </a:t>
            </a:r>
            <a:r>
              <a:rPr lang="nl-NL" baseline="0" dirty="0" err="1" smtClean="0"/>
              <a:t>when</a:t>
            </a:r>
            <a:r>
              <a:rPr lang="nl-NL" baseline="0" dirty="0" smtClean="0"/>
              <a:t> </a:t>
            </a:r>
            <a:r>
              <a:rPr lang="nl-NL" baseline="0" dirty="0" err="1" smtClean="0"/>
              <a:t>it</a:t>
            </a:r>
            <a:r>
              <a:rPr lang="nl-NL" baseline="0" dirty="0" smtClean="0"/>
              <a:t> is </a:t>
            </a:r>
            <a:r>
              <a:rPr lang="nl-NL" baseline="0" dirty="0" err="1" smtClean="0"/>
              <a:t>used</a:t>
            </a:r>
            <a:r>
              <a:rPr lang="nl-NL" baseline="0" dirty="0" smtClean="0"/>
              <a:t> in </a:t>
            </a:r>
            <a:r>
              <a:rPr lang="nl-NL" baseline="0" dirty="0" err="1" smtClean="0"/>
              <a:t>another</a:t>
            </a:r>
            <a:r>
              <a:rPr lang="nl-NL" baseline="0" dirty="0" smtClean="0"/>
              <a:t> </a:t>
            </a:r>
            <a:r>
              <a:rPr lang="nl-NL" baseline="0" dirty="0" err="1" smtClean="0"/>
              <a:t>message</a:t>
            </a:r>
            <a:r>
              <a:rPr lang="nl-NL" baseline="0" dirty="0" smtClean="0"/>
              <a:t>/document.</a:t>
            </a:r>
          </a:p>
          <a:p>
            <a:r>
              <a:rPr lang="nl-NL" baseline="0" dirty="0" err="1" smtClean="0"/>
              <a:t>Therefore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our</a:t>
            </a:r>
            <a:r>
              <a:rPr lang="nl-NL" baseline="0" dirty="0" smtClean="0"/>
              <a:t> SCRDM </a:t>
            </a:r>
            <a:r>
              <a:rPr lang="nl-NL" baseline="0" dirty="0" err="1" smtClean="0"/>
              <a:t>reference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BIE’s</a:t>
            </a:r>
            <a:r>
              <a:rPr lang="nl-NL" baseline="0" dirty="0" smtClean="0"/>
              <a:t> </a:t>
            </a:r>
            <a:r>
              <a:rPr lang="nl-NL" baseline="0" dirty="0" err="1" smtClean="0"/>
              <a:t>uses</a:t>
            </a:r>
            <a:r>
              <a:rPr lang="nl-NL" baseline="0" dirty="0" smtClean="0"/>
              <a:t> </a:t>
            </a:r>
            <a:r>
              <a:rPr lang="nl-NL" baseline="0" dirty="0" err="1" smtClean="0"/>
              <a:t>only</a:t>
            </a:r>
            <a:r>
              <a:rPr lang="nl-NL" baseline="0" dirty="0" smtClean="0"/>
              <a:t> 123 </a:t>
            </a:r>
            <a:r>
              <a:rPr lang="nl-NL" baseline="0" dirty="0" err="1" smtClean="0"/>
              <a:t>ABIEs</a:t>
            </a:r>
            <a:r>
              <a:rPr lang="nl-NL" baseline="0" dirty="0" smtClean="0"/>
              <a:t>.</a:t>
            </a:r>
          </a:p>
          <a:p>
            <a:r>
              <a:rPr lang="nl-NL" baseline="0" dirty="0" err="1" smtClean="0"/>
              <a:t>During</a:t>
            </a:r>
            <a:r>
              <a:rPr lang="nl-NL" baseline="0" dirty="0" smtClean="0"/>
              <a:t> </a:t>
            </a:r>
            <a:r>
              <a:rPr lang="nl-NL" baseline="0" dirty="0" err="1" smtClean="0"/>
              <a:t>applying</a:t>
            </a:r>
            <a:r>
              <a:rPr lang="nl-NL" baseline="0" dirty="0" smtClean="0"/>
              <a:t> CCBDA we </a:t>
            </a:r>
            <a:r>
              <a:rPr lang="nl-NL" baseline="0" dirty="0" err="1" smtClean="0"/>
              <a:t>can</a:t>
            </a:r>
            <a:r>
              <a:rPr lang="nl-NL" baseline="0" dirty="0" smtClean="0"/>
              <a:t> </a:t>
            </a:r>
            <a:r>
              <a:rPr lang="nl-NL" baseline="0" dirty="0" err="1" smtClean="0"/>
              <a:t>create</a:t>
            </a:r>
            <a:r>
              <a:rPr lang="nl-NL" baseline="0" dirty="0" smtClean="0"/>
              <a:t> 100% </a:t>
            </a:r>
            <a:r>
              <a:rPr lang="nl-NL" baseline="0" dirty="0" err="1" smtClean="0"/>
              <a:t>semantically</a:t>
            </a:r>
            <a:r>
              <a:rPr lang="nl-NL" baseline="0" dirty="0" smtClean="0"/>
              <a:t> </a:t>
            </a:r>
            <a:r>
              <a:rPr lang="nl-NL" baseline="0" dirty="0" err="1" smtClean="0"/>
              <a:t>equal</a:t>
            </a:r>
            <a:r>
              <a:rPr lang="nl-NL" baseline="0" dirty="0" smtClean="0"/>
              <a:t> </a:t>
            </a:r>
            <a:r>
              <a:rPr lang="nl-NL" baseline="0" dirty="0" err="1" smtClean="0"/>
              <a:t>messages</a:t>
            </a:r>
            <a:r>
              <a:rPr lang="nl-NL" baseline="0" dirty="0" smtClean="0"/>
              <a:t>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0775E-EAAC-4736-B2CA-743986917F94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10463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The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same</a:t>
            </a:r>
            <a:r>
              <a:rPr lang="nl-NL" baseline="0" dirty="0" smtClean="0"/>
              <a:t> ABIE </a:t>
            </a:r>
            <a:r>
              <a:rPr lang="nl-NL" baseline="0" dirty="0" err="1" smtClean="0"/>
              <a:t>used</a:t>
            </a:r>
            <a:r>
              <a:rPr lang="nl-NL" baseline="0" dirty="0" smtClean="0"/>
              <a:t> </a:t>
            </a:r>
            <a:r>
              <a:rPr lang="nl-NL" baseline="0" dirty="0" err="1" smtClean="0"/>
              <a:t>for</a:t>
            </a:r>
            <a:r>
              <a:rPr lang="nl-NL" baseline="0" dirty="0" smtClean="0"/>
              <a:t> different  </a:t>
            </a:r>
            <a:r>
              <a:rPr lang="nl-NL" baseline="0" dirty="0" err="1" smtClean="0"/>
              <a:t>message</a:t>
            </a:r>
            <a:r>
              <a:rPr lang="nl-NL" baseline="0" dirty="0" smtClean="0"/>
              <a:t>. </a:t>
            </a:r>
            <a:r>
              <a:rPr lang="nl-NL" baseline="0" dirty="0" err="1" smtClean="0"/>
              <a:t>Instead</a:t>
            </a:r>
            <a:r>
              <a:rPr lang="nl-NL" baseline="0" dirty="0" smtClean="0"/>
              <a:t> of document </a:t>
            </a:r>
            <a:r>
              <a:rPr lang="nl-NL" baseline="0" dirty="0" err="1" smtClean="0"/>
              <a:t>related</a:t>
            </a:r>
            <a:r>
              <a:rPr lang="nl-NL" baseline="0" dirty="0" smtClean="0"/>
              <a:t> </a:t>
            </a:r>
            <a:r>
              <a:rPr lang="nl-NL" baseline="0" dirty="0" err="1" smtClean="0"/>
              <a:t>ABIEs</a:t>
            </a:r>
            <a:r>
              <a:rPr lang="nl-NL" baseline="0" smtClean="0"/>
              <a:t>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F0775E-EAAC-4736-B2CA-743986917F94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8860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7727B-FC74-4028-8C63-26B244C1478E}" type="datetime1">
              <a:rPr lang="nl-NL" smtClean="0"/>
              <a:t>3-4-2016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BD85-5BED-4CDE-963B-DD640CE26A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3144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AEADD-A087-4D26-905F-B1D236940DDF}" type="datetime1">
              <a:rPr lang="nl-NL" smtClean="0"/>
              <a:t>3-4-2016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BD85-5BED-4CDE-963B-DD640CE26A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5951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7CF67-3ADB-44AE-A2F2-532C5A651F05}" type="datetime1">
              <a:rPr lang="nl-NL" smtClean="0"/>
              <a:t>3-4-2016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BD85-5BED-4CDE-963B-DD640CE26A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1983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B3310-D070-401D-A13D-A7E78BCEAF32}" type="datetime1">
              <a:rPr lang="nl-NL" smtClean="0"/>
              <a:t>3-4-2016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BD85-5BED-4CDE-963B-DD640CE26A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7780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CA8DA-8CEE-4281-A62E-5D7F0E8BA732}" type="datetime1">
              <a:rPr lang="nl-NL" smtClean="0"/>
              <a:t>3-4-2016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BD85-5BED-4CDE-963B-DD640CE26A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0112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1C164-4E81-4DC6-9CAB-9D693FEF83FC}" type="datetime1">
              <a:rPr lang="nl-NL" smtClean="0"/>
              <a:t>3-4-2016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BD85-5BED-4CDE-963B-DD640CE26A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9501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7B910-DDA9-466E-B5D3-519F367483D1}" type="datetime1">
              <a:rPr lang="nl-NL" smtClean="0"/>
              <a:t>3-4-2016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BD85-5BED-4CDE-963B-DD640CE26A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9196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33973-C359-4F6A-9960-FD5588DE0164}" type="datetime1">
              <a:rPr lang="nl-NL" smtClean="0"/>
              <a:t>3-4-2016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BD85-5BED-4CDE-963B-DD640CE26A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0597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47313-A4B2-4850-91BC-038271EA8470}" type="datetime1">
              <a:rPr lang="nl-NL" smtClean="0"/>
              <a:t>3-4-2016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BD85-5BED-4CDE-963B-DD640CE26A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7192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230D2-D204-4DDF-9F00-1E1E5C69A7D3}" type="datetime1">
              <a:rPr lang="nl-NL" smtClean="0"/>
              <a:t>3-4-2016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BD85-5BED-4CDE-963B-DD640CE26A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1706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4D38C-55C5-4A0F-B38E-E3D411A930BC}" type="datetime1">
              <a:rPr lang="nl-NL" smtClean="0"/>
              <a:t>3-4-2016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BD85-5BED-4CDE-963B-DD640CE26A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1816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A4BEB-257D-4E17-9D36-951D9D3690F7}" type="datetime1">
              <a:rPr lang="nl-NL" smtClean="0"/>
              <a:t>3-4-2016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ABD85-5BED-4CDE-963B-DD640CE26A0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8718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1.xml"/><Relationship Id="rId4" Type="http://schemas.openxmlformats.org/officeDocument/2006/relationships/slide" Target="slid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0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4.xml"/><Relationship Id="rId5" Type="http://schemas.openxmlformats.org/officeDocument/2006/relationships/image" Target="../media/image10.png"/><Relationship Id="rId4" Type="http://schemas.openxmlformats.org/officeDocument/2006/relationships/slide" Target="slid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4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9.x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7" Type="http://schemas.openxmlformats.org/officeDocument/2006/relationships/slide" Target="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slide" Target="slide6.xml"/><Relationship Id="rId5" Type="http://schemas.openxmlformats.org/officeDocument/2006/relationships/image" Target="../media/image18.w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7.xml"/><Relationship Id="rId4" Type="http://schemas.openxmlformats.org/officeDocument/2006/relationships/slide" Target="slide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6.xml"/><Relationship Id="rId4" Type="http://schemas.openxmlformats.org/officeDocument/2006/relationships/slide" Target="slide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3.xml"/><Relationship Id="rId4" Type="http://schemas.openxmlformats.org/officeDocument/2006/relationships/slide" Target="slide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2.xml"/><Relationship Id="rId5" Type="http://schemas.openxmlformats.org/officeDocument/2006/relationships/image" Target="../media/image22.PNG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slide" Target="slide21.xml"/><Relationship Id="rId4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slide" Target="slide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3.xml"/><Relationship Id="rId5" Type="http://schemas.openxmlformats.org/officeDocument/2006/relationships/slide" Target="slide10.xml"/><Relationship Id="rId4" Type="http://schemas.openxmlformats.org/officeDocument/2006/relationships/slide" Target="slide2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23.xml"/><Relationship Id="rId3" Type="http://schemas.openxmlformats.org/officeDocument/2006/relationships/slide" Target="slide15.xml"/><Relationship Id="rId7" Type="http://schemas.openxmlformats.org/officeDocument/2006/relationships/slide" Target="slide18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3.xml"/><Relationship Id="rId5" Type="http://schemas.openxmlformats.org/officeDocument/2006/relationships/slide" Target="slide16.xml"/><Relationship Id="rId4" Type="http://schemas.openxmlformats.org/officeDocument/2006/relationships/slide" Target="slide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slide" Target="slide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SCRDM project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>
                <a:hlinkClick r:id="rId2" action="ppaction://hlinksldjump"/>
              </a:rPr>
              <a:t>Purpose</a:t>
            </a:r>
            <a:r>
              <a:rPr lang="nl-NL" dirty="0" smtClean="0"/>
              <a:t> &amp; </a:t>
            </a:r>
            <a:r>
              <a:rPr lang="nl-NL" dirty="0" smtClean="0">
                <a:hlinkClick r:id="rId3" action="ppaction://hlinksldjump"/>
              </a:rPr>
              <a:t>Team</a:t>
            </a:r>
            <a:endParaRPr lang="nl-NL" dirty="0" smtClean="0"/>
          </a:p>
          <a:p>
            <a:r>
              <a:rPr lang="nl-NL" dirty="0" smtClean="0">
                <a:hlinkClick r:id="rId4" action="ppaction://hlinksldjump"/>
              </a:rPr>
              <a:t>Status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BD85-5BED-4CDE-963B-DD640CE26A0F}" type="slidenum">
              <a:rPr lang="nl-NL" smtClean="0"/>
              <a:t>1</a:t>
            </a:fld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539552" y="6309320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bg1">
                    <a:lumMod val="85000"/>
                  </a:schemeClr>
                </a:solidFill>
              </a:rPr>
              <a:t>7-April-2016</a:t>
            </a:r>
            <a:endParaRPr lang="nl-NL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796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BD85-5BED-4CDE-963B-DD640CE26A0F}" type="slidenum">
              <a:rPr lang="nl-NL" smtClean="0"/>
              <a:t>10</a:t>
            </a:fld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72816"/>
            <a:ext cx="8930374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kstvak 4"/>
          <p:cNvSpPr txBox="1"/>
          <p:nvPr/>
        </p:nvSpPr>
        <p:spPr>
          <a:xfrm>
            <a:off x="5551456" y="885744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/>
              <a:t>CCL 15B</a:t>
            </a:r>
            <a:endParaRPr lang="nl-NL" b="1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1070410"/>
            <a:ext cx="15720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b="1" dirty="0" smtClean="0"/>
              <a:t>SCRDM</a:t>
            </a:r>
          </a:p>
          <a:p>
            <a:r>
              <a:rPr lang="nl-NL" sz="1600" b="1" dirty="0" smtClean="0"/>
              <a:t>Reference BIE </a:t>
            </a:r>
            <a:r>
              <a:rPr lang="nl-NL" sz="1600" b="1" dirty="0" smtClean="0">
                <a:sym typeface="Wingdings" panose="05000000000000000000" pitchFamily="2" charset="2"/>
              </a:rPr>
              <a:t></a:t>
            </a:r>
            <a:endParaRPr lang="nl-NL" sz="1600" b="1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-2" y="0"/>
            <a:ext cx="1604053" cy="8318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1600" dirty="0" err="1" smtClean="0"/>
              <a:t>ABIEs</a:t>
            </a:r>
            <a:r>
              <a:rPr lang="nl-NL" sz="1600" dirty="0" smtClean="0"/>
              <a:t> </a:t>
            </a:r>
          </a:p>
          <a:p>
            <a:r>
              <a:rPr lang="nl-NL" sz="1600" dirty="0" smtClean="0"/>
              <a:t>123</a:t>
            </a:r>
            <a:endParaRPr lang="nl-NL" sz="1600" dirty="0"/>
          </a:p>
        </p:txBody>
      </p:sp>
      <p:sp>
        <p:nvSpPr>
          <p:cNvPr id="9" name="Tekstvak 8">
            <a:hlinkClick r:id="rId4" action="ppaction://hlinksldjump"/>
          </p:cNvPr>
          <p:cNvSpPr txBox="1"/>
          <p:nvPr/>
        </p:nvSpPr>
        <p:spPr>
          <a:xfrm>
            <a:off x="7626751" y="207521"/>
            <a:ext cx="1407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hlinkClick r:id="rId4" action="ppaction://hlinksldjump"/>
              </a:rPr>
              <a:t>Back </a:t>
            </a:r>
            <a:r>
              <a:rPr lang="nl-NL" dirty="0" err="1" smtClean="0">
                <a:hlinkClick r:id="rId4" action="ppaction://hlinksldjump"/>
              </a:rPr>
              <a:t>to</a:t>
            </a:r>
            <a:r>
              <a:rPr lang="nl-NL" dirty="0" smtClean="0">
                <a:hlinkClick r:id="rId4" action="ppaction://hlinksldjump"/>
              </a:rPr>
              <a:t> </a:t>
            </a:r>
            <a:r>
              <a:rPr lang="nl-NL" dirty="0" err="1" smtClean="0">
                <a:hlinkClick r:id="rId4" action="ppaction://hlinksldjump"/>
              </a:rPr>
              <a:t>Main</a:t>
            </a:r>
            <a:endParaRPr lang="nl-NL" dirty="0"/>
          </a:p>
        </p:txBody>
      </p:sp>
      <p:sp>
        <p:nvSpPr>
          <p:cNvPr id="3" name="Rechteraccolade 2"/>
          <p:cNvSpPr/>
          <p:nvPr/>
        </p:nvSpPr>
        <p:spPr>
          <a:xfrm rot="16200000">
            <a:off x="5697915" y="-1473192"/>
            <a:ext cx="288031" cy="6101101"/>
          </a:xfrm>
          <a:prstGeom prst="rightBrace">
            <a:avLst>
              <a:gd name="adj1" fmla="val 8333"/>
              <a:gd name="adj2" fmla="val 50869"/>
            </a:avLst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2" name="Rechte verbindingslijn met pijl 11"/>
          <p:cNvCxnSpPr/>
          <p:nvPr/>
        </p:nvCxnSpPr>
        <p:spPr>
          <a:xfrm>
            <a:off x="802024" y="642352"/>
            <a:ext cx="0" cy="352871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el 1"/>
          <p:cNvSpPr txBox="1">
            <a:spLocks/>
          </p:cNvSpPr>
          <p:nvPr/>
        </p:nvSpPr>
        <p:spPr>
          <a:xfrm>
            <a:off x="5220072" y="130113"/>
            <a:ext cx="1604053" cy="676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1600" dirty="0" smtClean="0"/>
              <a:t>ABIES </a:t>
            </a:r>
          </a:p>
          <a:p>
            <a:r>
              <a:rPr lang="nl-NL" sz="1600" dirty="0" smtClean="0"/>
              <a:t>200</a:t>
            </a:r>
          </a:p>
        </p:txBody>
      </p:sp>
      <p:cxnSp>
        <p:nvCxnSpPr>
          <p:cNvPr id="16" name="Rechte verbindingslijn met pijl 15"/>
          <p:cNvCxnSpPr/>
          <p:nvPr/>
        </p:nvCxnSpPr>
        <p:spPr>
          <a:xfrm>
            <a:off x="6030577" y="717539"/>
            <a:ext cx="0" cy="277684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16"/>
          <p:cNvCxnSpPr/>
          <p:nvPr/>
        </p:nvCxnSpPr>
        <p:spPr>
          <a:xfrm>
            <a:off x="1043608" y="576853"/>
            <a:ext cx="21602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kstvak 17"/>
          <p:cNvSpPr txBox="1"/>
          <p:nvPr/>
        </p:nvSpPr>
        <p:spPr>
          <a:xfrm>
            <a:off x="3248759" y="39814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77</a:t>
            </a:r>
            <a:endParaRPr lang="nl-NL" dirty="0">
              <a:solidFill>
                <a:srgbClr val="FF0000"/>
              </a:solidFill>
            </a:endParaRPr>
          </a:p>
        </p:txBody>
      </p:sp>
      <p:cxnSp>
        <p:nvCxnSpPr>
          <p:cNvPr id="20" name="Rechte verbindingslijn 19"/>
          <p:cNvCxnSpPr/>
          <p:nvPr/>
        </p:nvCxnSpPr>
        <p:spPr>
          <a:xfrm>
            <a:off x="3635896" y="596447"/>
            <a:ext cx="21602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kstvak 18"/>
          <p:cNvSpPr txBox="1"/>
          <p:nvPr/>
        </p:nvSpPr>
        <p:spPr>
          <a:xfrm>
            <a:off x="676243" y="1052736"/>
            <a:ext cx="9526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dirty="0" smtClean="0">
                <a:hlinkClick r:id="rId5" action="ppaction://hlinksldjump"/>
              </a:rPr>
              <a:t>+ CCBDA</a:t>
            </a:r>
            <a:r>
              <a:rPr lang="nl-NL" sz="1600" dirty="0" smtClean="0"/>
              <a:t> </a:t>
            </a:r>
            <a:endParaRPr lang="nl-NL" sz="1600" dirty="0"/>
          </a:p>
        </p:txBody>
      </p:sp>
      <p:sp>
        <p:nvSpPr>
          <p:cNvPr id="21" name="Tekstvak 20"/>
          <p:cNvSpPr txBox="1"/>
          <p:nvPr/>
        </p:nvSpPr>
        <p:spPr>
          <a:xfrm>
            <a:off x="3913873" y="1124744"/>
            <a:ext cx="4433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err="1" smtClean="0"/>
              <a:t>Restrictions</a:t>
            </a:r>
            <a:r>
              <a:rPr lang="nl-NL" dirty="0" smtClean="0"/>
              <a:t>  per document on </a:t>
            </a:r>
            <a:r>
              <a:rPr lang="nl-NL" dirty="0" err="1" smtClean="0"/>
              <a:t>library</a:t>
            </a:r>
            <a:r>
              <a:rPr lang="nl-NL" dirty="0" smtClean="0"/>
              <a:t> level </a:t>
            </a:r>
            <a:r>
              <a:rPr lang="nl-NL" dirty="0" smtClean="0">
                <a:sym typeface="Wingdings" panose="05000000000000000000" pitchFamily="2" charset="2"/>
              </a:rPr>
              <a:t></a:t>
            </a:r>
            <a:endParaRPr lang="nl-NL" dirty="0"/>
          </a:p>
        </p:txBody>
      </p:sp>
      <p:sp>
        <p:nvSpPr>
          <p:cNvPr id="23" name="Tekstvak 22"/>
          <p:cNvSpPr txBox="1"/>
          <p:nvPr/>
        </p:nvSpPr>
        <p:spPr>
          <a:xfrm>
            <a:off x="5436096" y="-27384"/>
            <a:ext cx="1127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/>
              <a:t>Supply Chain</a:t>
            </a:r>
            <a:endParaRPr lang="nl-NL" sz="1400" dirty="0"/>
          </a:p>
        </p:txBody>
      </p:sp>
      <p:sp>
        <p:nvSpPr>
          <p:cNvPr id="25" name="Tekstvak 24"/>
          <p:cNvSpPr txBox="1"/>
          <p:nvPr/>
        </p:nvSpPr>
        <p:spPr>
          <a:xfrm>
            <a:off x="298091" y="-27385"/>
            <a:ext cx="1127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/>
              <a:t>Supply Chain</a:t>
            </a:r>
            <a:endParaRPr lang="nl-NL" sz="1400" dirty="0"/>
          </a:p>
        </p:txBody>
      </p:sp>
      <p:cxnSp>
        <p:nvCxnSpPr>
          <p:cNvPr id="10" name="Rechte verbindingslijn met pijl 9"/>
          <p:cNvCxnSpPr>
            <a:endCxn id="19" idx="3"/>
          </p:cNvCxnSpPr>
          <p:nvPr/>
        </p:nvCxnSpPr>
        <p:spPr>
          <a:xfrm flipH="1">
            <a:off x="1628940" y="642352"/>
            <a:ext cx="1718930" cy="57966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680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BD85-5BED-4CDE-963B-DD640CE26A0F}" type="slidenum">
              <a:rPr lang="nl-NL" smtClean="0"/>
              <a:t>11</a:t>
            </a:fld>
            <a:endParaRPr lang="nl-NL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9324" y="260648"/>
            <a:ext cx="3667139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272" y="116632"/>
            <a:ext cx="1706472" cy="6672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Rechte verbindingslijn met pijl 5"/>
          <p:cNvCxnSpPr/>
          <p:nvPr/>
        </p:nvCxnSpPr>
        <p:spPr>
          <a:xfrm flipH="1">
            <a:off x="1691680" y="332656"/>
            <a:ext cx="945879" cy="2880320"/>
          </a:xfrm>
          <a:prstGeom prst="straightConnector1">
            <a:avLst/>
          </a:prstGeom>
          <a:ln w="22225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9324" y="2636912"/>
            <a:ext cx="5951843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Rechte verbindingslijn met pijl 10"/>
          <p:cNvCxnSpPr/>
          <p:nvPr/>
        </p:nvCxnSpPr>
        <p:spPr>
          <a:xfrm flipV="1">
            <a:off x="1691680" y="2996952"/>
            <a:ext cx="1152128" cy="21602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kstvak 11"/>
          <p:cNvSpPr txBox="1"/>
          <p:nvPr/>
        </p:nvSpPr>
        <p:spPr>
          <a:xfrm>
            <a:off x="6801815" y="1232432"/>
            <a:ext cx="27086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b="1" dirty="0" smtClean="0"/>
              <a:t>CCBDA</a:t>
            </a:r>
          </a:p>
          <a:p>
            <a:pPr algn="ctr"/>
            <a:r>
              <a:rPr lang="nl-NL" b="1" dirty="0" smtClean="0"/>
              <a:t>(business document  </a:t>
            </a:r>
            <a:r>
              <a:rPr lang="nl-NL" b="1" dirty="0" err="1" smtClean="0"/>
              <a:t>assembly</a:t>
            </a:r>
            <a:r>
              <a:rPr lang="nl-NL" b="1" dirty="0" smtClean="0"/>
              <a:t>)</a:t>
            </a:r>
            <a:endParaRPr lang="nl-NL" b="1" dirty="0"/>
          </a:p>
        </p:txBody>
      </p:sp>
      <p:cxnSp>
        <p:nvCxnSpPr>
          <p:cNvPr id="14" name="Rechte verbindingslijn met pijl 13"/>
          <p:cNvCxnSpPr/>
          <p:nvPr/>
        </p:nvCxnSpPr>
        <p:spPr>
          <a:xfrm>
            <a:off x="8237202" y="2275063"/>
            <a:ext cx="0" cy="361849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kstvak 14"/>
          <p:cNvSpPr txBox="1"/>
          <p:nvPr/>
        </p:nvSpPr>
        <p:spPr>
          <a:xfrm>
            <a:off x="7596364" y="116632"/>
            <a:ext cx="1394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hlinkClick r:id="rId6" action="ppaction://hlinksldjump"/>
              </a:rPr>
              <a:t>Back </a:t>
            </a:r>
            <a:r>
              <a:rPr lang="nl-NL" dirty="0" err="1" smtClean="0">
                <a:hlinkClick r:id="rId6" action="ppaction://hlinksldjump"/>
              </a:rPr>
              <a:t>to</a:t>
            </a:r>
            <a:r>
              <a:rPr lang="nl-NL" dirty="0" smtClean="0">
                <a:hlinkClick r:id="rId6" action="ppaction://hlinksldjump"/>
              </a:rPr>
              <a:t> </a:t>
            </a:r>
            <a:r>
              <a:rPr lang="nl-NL" dirty="0" err="1" smtClean="0">
                <a:hlinkClick r:id="rId6" action="ppaction://hlinksldjump"/>
              </a:rPr>
              <a:t>main</a:t>
            </a:r>
            <a:endParaRPr lang="nl-NL" dirty="0"/>
          </a:p>
        </p:txBody>
      </p:sp>
      <p:sp>
        <p:nvSpPr>
          <p:cNvPr id="17" name="Tekstvak 16"/>
          <p:cNvSpPr txBox="1"/>
          <p:nvPr/>
        </p:nvSpPr>
        <p:spPr>
          <a:xfrm>
            <a:off x="7308304" y="6417364"/>
            <a:ext cx="985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 smtClean="0">
                <a:hlinkClick r:id="rId7" action="ppaction://hlinksldjump"/>
              </a:rPr>
              <a:t>Previous</a:t>
            </a:r>
            <a:endParaRPr lang="nl-NL" dirty="0"/>
          </a:p>
        </p:txBody>
      </p:sp>
      <p:sp>
        <p:nvSpPr>
          <p:cNvPr id="19" name="Ovaal 18"/>
          <p:cNvSpPr/>
          <p:nvPr/>
        </p:nvSpPr>
        <p:spPr>
          <a:xfrm>
            <a:off x="93728" y="3236978"/>
            <a:ext cx="517832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 smtClean="0"/>
              <a:t>17</a:t>
            </a:r>
            <a:endParaRPr lang="nl-NL" sz="1400" b="1" dirty="0"/>
          </a:p>
        </p:txBody>
      </p:sp>
      <p:sp>
        <p:nvSpPr>
          <p:cNvPr id="20" name="Tekstvak 19"/>
          <p:cNvSpPr txBox="1"/>
          <p:nvPr/>
        </p:nvSpPr>
        <p:spPr>
          <a:xfrm>
            <a:off x="33564" y="3573016"/>
            <a:ext cx="585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new</a:t>
            </a:r>
            <a:endParaRPr lang="nl-NL" dirty="0"/>
          </a:p>
        </p:txBody>
      </p:sp>
      <p:sp>
        <p:nvSpPr>
          <p:cNvPr id="23" name="Ovaal 22"/>
          <p:cNvSpPr/>
          <p:nvPr/>
        </p:nvSpPr>
        <p:spPr>
          <a:xfrm>
            <a:off x="0" y="1694097"/>
            <a:ext cx="827584" cy="72369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 smtClean="0"/>
              <a:t>106</a:t>
            </a:r>
            <a:endParaRPr lang="nl-NL" sz="1400" b="1" dirty="0"/>
          </a:p>
        </p:txBody>
      </p:sp>
      <p:sp>
        <p:nvSpPr>
          <p:cNvPr id="24" name="Tekstvak 23"/>
          <p:cNvSpPr txBox="1"/>
          <p:nvPr/>
        </p:nvSpPr>
        <p:spPr>
          <a:xfrm>
            <a:off x="1105" y="2348880"/>
            <a:ext cx="7030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 smtClean="0"/>
              <a:t>Exists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75619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6554475" y="6381328"/>
            <a:ext cx="2133600" cy="365125"/>
          </a:xfrm>
        </p:spPr>
        <p:txBody>
          <a:bodyPr/>
          <a:lstStyle/>
          <a:p>
            <a:fld id="{1F6ABD85-5BED-4CDE-963B-DD640CE26A0F}" type="slidenum">
              <a:rPr lang="nl-NL" smtClean="0"/>
              <a:t>12</a:t>
            </a:fld>
            <a:endParaRPr lang="nl-NL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02" y="548680"/>
            <a:ext cx="80391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kstvak 9">
            <a:hlinkClick r:id="rId4" action="ppaction://hlinksldjump"/>
          </p:cNvPr>
          <p:cNvSpPr txBox="1"/>
          <p:nvPr/>
        </p:nvSpPr>
        <p:spPr>
          <a:xfrm>
            <a:off x="7621275" y="151902"/>
            <a:ext cx="1407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hlinkClick r:id="rId4" action="ppaction://hlinksldjump"/>
              </a:rPr>
              <a:t>Back </a:t>
            </a:r>
            <a:r>
              <a:rPr lang="nl-NL" dirty="0" err="1" smtClean="0">
                <a:hlinkClick r:id="rId4" action="ppaction://hlinksldjump"/>
              </a:rPr>
              <a:t>to</a:t>
            </a:r>
            <a:r>
              <a:rPr lang="nl-NL" dirty="0" smtClean="0">
                <a:hlinkClick r:id="rId4" action="ppaction://hlinksldjump"/>
              </a:rPr>
              <a:t> </a:t>
            </a:r>
            <a:r>
              <a:rPr lang="nl-NL" dirty="0" err="1" smtClean="0">
                <a:hlinkClick r:id="rId4" action="ppaction://hlinksldjump"/>
              </a:rPr>
              <a:t>Main</a:t>
            </a:r>
            <a:endParaRPr lang="nl-NL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415" y="1864095"/>
            <a:ext cx="8784976" cy="4004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al 1"/>
          <p:cNvSpPr/>
          <p:nvPr/>
        </p:nvSpPr>
        <p:spPr>
          <a:xfrm>
            <a:off x="107504" y="1628800"/>
            <a:ext cx="648072" cy="69224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Ovaal 10">
            <a:hlinkClick r:id="rId6" action="ppaction://hlinksldjump"/>
          </p:cNvPr>
          <p:cNvSpPr/>
          <p:nvPr/>
        </p:nvSpPr>
        <p:spPr>
          <a:xfrm>
            <a:off x="8310432" y="5394882"/>
            <a:ext cx="648072" cy="69224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Ovaal 11"/>
          <p:cNvSpPr/>
          <p:nvPr/>
        </p:nvSpPr>
        <p:spPr>
          <a:xfrm>
            <a:off x="1115616" y="1628800"/>
            <a:ext cx="648072" cy="69224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24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cap="all" dirty="0"/>
              <a:t>CCTS 2.01 &amp; CCBDA 1.0 &amp; NDR 2.1 ARTEFACTS PUBLICATION PUBLIC </a:t>
            </a:r>
            <a:r>
              <a:rPr lang="en-US" sz="3200" b="1" cap="all" dirty="0" smtClean="0"/>
              <a:t>REVIEW</a:t>
            </a:r>
            <a:endParaRPr lang="nl-NL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7791450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>
            <a:hlinkClick r:id="rId4" action="ppaction://hlinksldjump"/>
          </p:cNvPr>
          <p:cNvSpPr txBox="1"/>
          <p:nvPr/>
        </p:nvSpPr>
        <p:spPr>
          <a:xfrm>
            <a:off x="6948264" y="31482"/>
            <a:ext cx="1930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Back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smtClean="0">
                <a:hlinkClick r:id="rId4" action="ppaction://hlinksldjump"/>
              </a:rPr>
              <a:t>(a)</a:t>
            </a:r>
            <a:r>
              <a:rPr lang="nl-NL" dirty="0" smtClean="0"/>
              <a:t> or </a:t>
            </a:r>
            <a:r>
              <a:rPr lang="nl-NL" dirty="0" smtClean="0">
                <a:hlinkClick r:id="rId5" action="ppaction://hlinksldjump"/>
              </a:rPr>
              <a:t>(b/c)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BD85-5BED-4CDE-963B-DD640CE26A0F}" type="slidenum">
              <a:rPr lang="nl-NL" smtClean="0"/>
              <a:t>13</a:t>
            </a:fld>
            <a:endParaRPr lang="nl-NL" dirty="0"/>
          </a:p>
        </p:txBody>
      </p:sp>
      <p:sp>
        <p:nvSpPr>
          <p:cNvPr id="3" name="Rechthoek 2"/>
          <p:cNvSpPr/>
          <p:nvPr/>
        </p:nvSpPr>
        <p:spPr>
          <a:xfrm>
            <a:off x="7164288" y="2276872"/>
            <a:ext cx="136815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SCRDM CCL</a:t>
            </a:r>
            <a:endParaRPr lang="nl-NL" dirty="0"/>
          </a:p>
        </p:txBody>
      </p:sp>
      <p:sp>
        <p:nvSpPr>
          <p:cNvPr id="6" name="PIJL-OMLAAG 5"/>
          <p:cNvSpPr/>
          <p:nvPr/>
        </p:nvSpPr>
        <p:spPr>
          <a:xfrm>
            <a:off x="7596336" y="2852936"/>
            <a:ext cx="504056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/>
          <p:cNvSpPr/>
          <p:nvPr/>
        </p:nvSpPr>
        <p:spPr>
          <a:xfrm>
            <a:off x="7210031" y="3933056"/>
            <a:ext cx="1368152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rgbClr val="002060"/>
                </a:solidFill>
              </a:rPr>
              <a:t>CCBDA CII</a:t>
            </a:r>
            <a:endParaRPr lang="nl-NL" dirty="0">
              <a:solidFill>
                <a:srgbClr val="002060"/>
              </a:solidFill>
            </a:endParaRPr>
          </a:p>
        </p:txBody>
      </p:sp>
      <p:sp>
        <p:nvSpPr>
          <p:cNvPr id="10" name="PIJL-OMLAAG 9"/>
          <p:cNvSpPr/>
          <p:nvPr/>
        </p:nvSpPr>
        <p:spPr>
          <a:xfrm>
            <a:off x="7596336" y="4581128"/>
            <a:ext cx="504056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Rechthoek 10"/>
          <p:cNvSpPr/>
          <p:nvPr/>
        </p:nvSpPr>
        <p:spPr>
          <a:xfrm>
            <a:off x="7210031" y="5589240"/>
            <a:ext cx="1368152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rgbClr val="002060"/>
                </a:solidFill>
              </a:rPr>
              <a:t>Schema</a:t>
            </a:r>
            <a:endParaRPr lang="nl-NL" dirty="0">
              <a:solidFill>
                <a:srgbClr val="002060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467544" y="6093296"/>
            <a:ext cx="2930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 smtClean="0">
                <a:hlinkClick r:id="rId6" action="ppaction://hlinksldjump"/>
              </a:rPr>
              <a:t>PoC</a:t>
            </a:r>
            <a:r>
              <a:rPr lang="nl-NL" dirty="0" smtClean="0">
                <a:hlinkClick r:id="rId6" action="ppaction://hlinksldjump"/>
              </a:rPr>
              <a:t> CCBDA CII / CEN diagram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0591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e 31"/>
          <p:cNvSpPr/>
          <p:nvPr/>
        </p:nvSpPr>
        <p:spPr>
          <a:xfrm>
            <a:off x="467544" y="1700808"/>
            <a:ext cx="7829092" cy="392607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Ellipse 16"/>
          <p:cNvSpPr/>
          <p:nvPr/>
        </p:nvSpPr>
        <p:spPr>
          <a:xfrm>
            <a:off x="997718" y="4547138"/>
            <a:ext cx="7724628" cy="1618166"/>
          </a:xfrm>
          <a:prstGeom prst="ellipse">
            <a:avLst/>
          </a:prstGeom>
          <a:solidFill>
            <a:schemeClr val="accent1">
              <a:alpha val="7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Ellipse 14"/>
          <p:cNvSpPr/>
          <p:nvPr/>
        </p:nvSpPr>
        <p:spPr>
          <a:xfrm>
            <a:off x="997718" y="404664"/>
            <a:ext cx="6382594" cy="3816425"/>
          </a:xfrm>
          <a:prstGeom prst="ellipse">
            <a:avLst/>
          </a:prstGeom>
          <a:solidFill>
            <a:schemeClr val="accent1">
              <a:alpha val="7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3"/>
          <p:cNvSpPr/>
          <p:nvPr/>
        </p:nvSpPr>
        <p:spPr>
          <a:xfrm>
            <a:off x="2699792" y="764704"/>
            <a:ext cx="180020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SCRDM</a:t>
            </a:r>
          </a:p>
          <a:p>
            <a:pPr algn="ctr"/>
            <a:r>
              <a:rPr lang="de-DE" dirty="0" smtClean="0"/>
              <a:t>Reference Data Model</a:t>
            </a:r>
          </a:p>
        </p:txBody>
      </p:sp>
      <p:sp>
        <p:nvSpPr>
          <p:cNvPr id="8" name="Rechteck 4"/>
          <p:cNvSpPr/>
          <p:nvPr/>
        </p:nvSpPr>
        <p:spPr>
          <a:xfrm>
            <a:off x="2339752" y="2132856"/>
            <a:ext cx="25202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Standard</a:t>
            </a:r>
            <a:br>
              <a:rPr lang="de-DE" dirty="0" smtClean="0"/>
            </a:br>
            <a:r>
              <a:rPr lang="de-DE" dirty="0" smtClean="0"/>
              <a:t>Business </a:t>
            </a:r>
            <a:r>
              <a:rPr lang="de-DE" dirty="0" err="1" smtClean="0"/>
              <a:t>Document</a:t>
            </a:r>
            <a:endParaRPr lang="de-DE" dirty="0"/>
          </a:p>
        </p:txBody>
      </p:sp>
      <p:sp>
        <p:nvSpPr>
          <p:cNvPr id="9" name="Rechteck 5"/>
          <p:cNvSpPr/>
          <p:nvPr/>
        </p:nvSpPr>
        <p:spPr>
          <a:xfrm>
            <a:off x="2339752" y="3284984"/>
            <a:ext cx="2520280" cy="4024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Profiling</a:t>
            </a:r>
            <a:r>
              <a:rPr lang="de-DE" dirty="0" smtClean="0"/>
              <a:t> </a:t>
            </a:r>
            <a:r>
              <a:rPr lang="de-DE" dirty="0" err="1" smtClean="0"/>
              <a:t>ABIE‘s</a:t>
            </a:r>
            <a:endParaRPr lang="de-DE" dirty="0"/>
          </a:p>
        </p:txBody>
      </p:sp>
      <p:cxnSp>
        <p:nvCxnSpPr>
          <p:cNvPr id="10" name="Gerade Verbindung mit Pfeil 8"/>
          <p:cNvCxnSpPr>
            <a:stCxn id="8" idx="2"/>
            <a:endCxn id="9" idx="0"/>
          </p:cNvCxnSpPr>
          <p:nvPr/>
        </p:nvCxnSpPr>
        <p:spPr>
          <a:xfrm>
            <a:off x="3599892" y="2780928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1"/>
          <p:cNvSpPr txBox="1"/>
          <p:nvPr/>
        </p:nvSpPr>
        <p:spPr>
          <a:xfrm>
            <a:off x="4915437" y="2370946"/>
            <a:ext cx="18106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Master </a:t>
            </a:r>
            <a:r>
              <a:rPr lang="de-DE" dirty="0" err="1" smtClean="0"/>
              <a:t>structure</a:t>
            </a:r>
            <a:r>
              <a:rPr lang="de-DE" dirty="0" smtClean="0"/>
              <a:t> </a:t>
            </a:r>
          </a:p>
        </p:txBody>
      </p:sp>
      <p:sp>
        <p:nvSpPr>
          <p:cNvPr id="12" name="Textfeld 12"/>
          <p:cNvSpPr txBox="1"/>
          <p:nvPr/>
        </p:nvSpPr>
        <p:spPr>
          <a:xfrm>
            <a:off x="4910082" y="485986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Message </a:t>
            </a:r>
            <a:r>
              <a:rPr lang="de-DE" dirty="0" err="1" smtClean="0"/>
              <a:t>schema</a:t>
            </a:r>
            <a:endParaRPr lang="de-DE" dirty="0"/>
          </a:p>
        </p:txBody>
      </p:sp>
      <p:sp>
        <p:nvSpPr>
          <p:cNvPr id="13" name="Textfeld 13"/>
          <p:cNvSpPr txBox="1"/>
          <p:nvPr/>
        </p:nvSpPr>
        <p:spPr>
          <a:xfrm>
            <a:off x="6756829" y="554777"/>
            <a:ext cx="19758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smtClean="0"/>
              <a:t>Proof </a:t>
            </a:r>
            <a:r>
              <a:rPr lang="de-DE" sz="2000" b="1" dirty="0" err="1" smtClean="0"/>
              <a:t>of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Concept</a:t>
            </a:r>
            <a:endParaRPr lang="de-DE" sz="2000" b="1" dirty="0" smtClean="0"/>
          </a:p>
          <a:p>
            <a:r>
              <a:rPr lang="de-DE" sz="2000" b="1" dirty="0" smtClean="0"/>
              <a:t>CCBDA CII</a:t>
            </a:r>
            <a:endParaRPr lang="de-DE" sz="2000" b="1" dirty="0"/>
          </a:p>
        </p:txBody>
      </p:sp>
      <p:cxnSp>
        <p:nvCxnSpPr>
          <p:cNvPr id="14" name="Gerade Verbindung mit Pfeil 7"/>
          <p:cNvCxnSpPr>
            <a:stCxn id="7" idx="2"/>
            <a:endCxn id="8" idx="0"/>
          </p:cNvCxnSpPr>
          <p:nvPr/>
        </p:nvCxnSpPr>
        <p:spPr>
          <a:xfrm>
            <a:off x="3599892" y="1700808"/>
            <a:ext cx="0" cy="432048"/>
          </a:xfrm>
          <a:prstGeom prst="straightConnector1">
            <a:avLst/>
          </a:prstGeom>
          <a:ln w="508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8"/>
          <p:cNvCxnSpPr>
            <a:stCxn id="8" idx="2"/>
            <a:endCxn id="9" idx="0"/>
          </p:cNvCxnSpPr>
          <p:nvPr/>
        </p:nvCxnSpPr>
        <p:spPr>
          <a:xfrm>
            <a:off x="3599892" y="2780928"/>
            <a:ext cx="0" cy="504056"/>
          </a:xfrm>
          <a:prstGeom prst="straightConnector1">
            <a:avLst/>
          </a:prstGeom>
          <a:ln w="508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hteck 23"/>
          <p:cNvSpPr/>
          <p:nvPr/>
        </p:nvSpPr>
        <p:spPr>
          <a:xfrm>
            <a:off x="2346684" y="4826769"/>
            <a:ext cx="2520280" cy="4024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Schema</a:t>
            </a:r>
            <a:endParaRPr lang="de-DE" dirty="0"/>
          </a:p>
        </p:txBody>
      </p:sp>
      <p:cxnSp>
        <p:nvCxnSpPr>
          <p:cNvPr id="17" name="Gerade Verbindung mit Pfeil 24"/>
          <p:cNvCxnSpPr>
            <a:stCxn id="9" idx="2"/>
            <a:endCxn id="16" idx="0"/>
          </p:cNvCxnSpPr>
          <p:nvPr/>
        </p:nvCxnSpPr>
        <p:spPr>
          <a:xfrm>
            <a:off x="3599892" y="3687415"/>
            <a:ext cx="6932" cy="1139354"/>
          </a:xfrm>
          <a:prstGeom prst="straightConnector1">
            <a:avLst/>
          </a:prstGeom>
          <a:ln w="508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30"/>
          <p:cNvSpPr txBox="1"/>
          <p:nvPr/>
        </p:nvSpPr>
        <p:spPr>
          <a:xfrm>
            <a:off x="4932040" y="3275692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Document</a:t>
            </a:r>
            <a:endParaRPr lang="de-DE" dirty="0"/>
          </a:p>
        </p:txBody>
      </p:sp>
      <p:sp>
        <p:nvSpPr>
          <p:cNvPr id="19" name="Textfeld 32"/>
          <p:cNvSpPr txBox="1"/>
          <p:nvPr/>
        </p:nvSpPr>
        <p:spPr>
          <a:xfrm>
            <a:off x="6048164" y="3789040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PoC</a:t>
            </a:r>
            <a:r>
              <a:rPr lang="de-DE" dirty="0" smtClean="0"/>
              <a:t> CCBDA CII</a:t>
            </a:r>
            <a:endParaRPr lang="de-DE" dirty="0"/>
          </a:p>
        </p:txBody>
      </p:sp>
      <p:sp>
        <p:nvSpPr>
          <p:cNvPr id="20" name="Ellipse 19"/>
          <p:cNvSpPr/>
          <p:nvPr/>
        </p:nvSpPr>
        <p:spPr>
          <a:xfrm>
            <a:off x="399435" y="5805264"/>
            <a:ext cx="1196566" cy="892939"/>
          </a:xfrm>
          <a:prstGeom prst="ellipse">
            <a:avLst/>
          </a:prstGeom>
          <a:solidFill>
            <a:schemeClr val="accent1">
              <a:alpha val="7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Model</a:t>
            </a:r>
          </a:p>
          <a:p>
            <a:pPr algn="ctr"/>
            <a:r>
              <a:rPr lang="de-DE" dirty="0" smtClean="0"/>
              <a:t>CEN</a:t>
            </a:r>
            <a:br>
              <a:rPr lang="de-DE" dirty="0" smtClean="0"/>
            </a:br>
            <a:r>
              <a:rPr lang="de-DE" dirty="0" smtClean="0"/>
              <a:t>Invoice </a:t>
            </a:r>
            <a:endParaRPr lang="de-DE" dirty="0"/>
          </a:p>
        </p:txBody>
      </p:sp>
      <p:cxnSp>
        <p:nvCxnSpPr>
          <p:cNvPr id="21" name="Gerade Verbindung mit Pfeil 2"/>
          <p:cNvCxnSpPr/>
          <p:nvPr/>
        </p:nvCxnSpPr>
        <p:spPr>
          <a:xfrm flipV="1">
            <a:off x="1596001" y="5229200"/>
            <a:ext cx="1751863" cy="864096"/>
          </a:xfrm>
          <a:prstGeom prst="straightConnector1">
            <a:avLst/>
          </a:prstGeom>
          <a:ln w="508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"/>
          <p:cNvCxnSpPr>
            <a:stCxn id="20" idx="1"/>
          </p:cNvCxnSpPr>
          <p:nvPr/>
        </p:nvCxnSpPr>
        <p:spPr>
          <a:xfrm flipV="1">
            <a:off x="574668" y="908720"/>
            <a:ext cx="2083808" cy="5027312"/>
          </a:xfrm>
          <a:prstGeom prst="straightConnector1">
            <a:avLst/>
          </a:prstGeom>
          <a:ln w="508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ijdelijke aanduiding voor dianummer 27"/>
          <p:cNvSpPr>
            <a:spLocks noGrp="1"/>
          </p:cNvSpPr>
          <p:nvPr>
            <p:ph type="sldNum" sz="quarter" idx="12"/>
          </p:nvPr>
        </p:nvSpPr>
        <p:spPr>
          <a:xfrm>
            <a:off x="6581931" y="6349970"/>
            <a:ext cx="2133600" cy="365125"/>
          </a:xfrm>
        </p:spPr>
        <p:txBody>
          <a:bodyPr/>
          <a:lstStyle/>
          <a:p>
            <a:fld id="{1F6ABD85-5BED-4CDE-963B-DD640CE26A0F}" type="slidenum">
              <a:rPr lang="nl-NL" smtClean="0"/>
              <a:t>14</a:t>
            </a:fld>
            <a:endParaRPr lang="nl-NL"/>
          </a:p>
        </p:txBody>
      </p:sp>
      <p:sp>
        <p:nvSpPr>
          <p:cNvPr id="2" name="Tekstvak 1"/>
          <p:cNvSpPr txBox="1"/>
          <p:nvPr/>
        </p:nvSpPr>
        <p:spPr>
          <a:xfrm>
            <a:off x="7737140" y="5980638"/>
            <a:ext cx="985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 smtClean="0">
                <a:hlinkClick r:id="rId3" action="ppaction://hlinksldjump"/>
              </a:rPr>
              <a:t>Previous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7347406" y="185445"/>
            <a:ext cx="1394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hlinkClick r:id="rId4" action="ppaction://hlinksldjump"/>
              </a:rPr>
              <a:t>Back </a:t>
            </a:r>
            <a:r>
              <a:rPr lang="nl-NL" dirty="0" err="1" smtClean="0">
                <a:hlinkClick r:id="rId4" action="ppaction://hlinksldjump"/>
              </a:rPr>
              <a:t>to</a:t>
            </a:r>
            <a:r>
              <a:rPr lang="nl-NL" dirty="0" smtClean="0">
                <a:hlinkClick r:id="rId4" action="ppaction://hlinksldjump"/>
              </a:rPr>
              <a:t> </a:t>
            </a:r>
            <a:r>
              <a:rPr lang="nl-NL" dirty="0" err="1" smtClean="0">
                <a:hlinkClick r:id="rId4" action="ppaction://hlinksldjump"/>
              </a:rPr>
              <a:t>main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9114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7596336" y="116632"/>
            <a:ext cx="1407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hlinkClick r:id="rId3" action="ppaction://hlinksldjump"/>
              </a:rPr>
              <a:t>Back </a:t>
            </a:r>
            <a:r>
              <a:rPr lang="nl-NL" dirty="0" err="1" smtClean="0">
                <a:hlinkClick r:id="rId3" action="ppaction://hlinksldjump"/>
              </a:rPr>
              <a:t>to</a:t>
            </a:r>
            <a:r>
              <a:rPr lang="nl-NL" dirty="0" smtClean="0">
                <a:hlinkClick r:id="rId3" action="ppaction://hlinksldjump"/>
              </a:rPr>
              <a:t> </a:t>
            </a:r>
            <a:r>
              <a:rPr lang="nl-NL" dirty="0" err="1" smtClean="0">
                <a:hlinkClick r:id="rId3" action="ppaction://hlinksldjump"/>
              </a:rPr>
              <a:t>Main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BD85-5BED-4CDE-963B-DD640CE26A0F}" type="slidenum">
              <a:rPr lang="nl-NL" smtClean="0"/>
              <a:t>15</a:t>
            </a:fld>
            <a:endParaRPr lang="nl-NL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467544" y="1977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dirty="0" err="1" smtClean="0"/>
              <a:t>Recommended</a:t>
            </a:r>
            <a:r>
              <a:rPr lang="nl-NL" dirty="0" smtClean="0"/>
              <a:t> Code </a:t>
            </a:r>
            <a:r>
              <a:rPr lang="nl-NL" dirty="0" err="1" smtClean="0"/>
              <a:t>Lists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sz="2200" dirty="0" err="1" smtClean="0"/>
              <a:t>Such</a:t>
            </a:r>
            <a:r>
              <a:rPr lang="nl-NL" sz="2200" dirty="0" smtClean="0"/>
              <a:t> as </a:t>
            </a:r>
            <a:br>
              <a:rPr lang="nl-NL" sz="2200" dirty="0" smtClean="0"/>
            </a:br>
            <a:r>
              <a:rPr lang="nl-NL" sz="1800" dirty="0" smtClean="0"/>
              <a:t>Document_ Type Code,  </a:t>
            </a:r>
            <a:r>
              <a:rPr lang="nl-NL" sz="1800" dirty="0" err="1" smtClean="0"/>
              <a:t>Invoice</a:t>
            </a:r>
            <a:r>
              <a:rPr lang="nl-NL" sz="1800" dirty="0" smtClean="0"/>
              <a:t>_ </a:t>
            </a:r>
            <a:r>
              <a:rPr lang="nl-NL" sz="1800" dirty="0" err="1" smtClean="0"/>
              <a:t>Document_Type</a:t>
            </a:r>
            <a:r>
              <a:rPr lang="nl-NL" sz="1800" dirty="0" smtClean="0"/>
              <a:t> Code*</a:t>
            </a:r>
            <a:endParaRPr lang="nl-NL" sz="2700" i="1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5701898"/>
            <a:ext cx="2119799" cy="1051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65862"/>
            <a:ext cx="7510611" cy="4092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648597" y="5661248"/>
            <a:ext cx="4652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Edifact link; UN02000153 </a:t>
            </a:r>
            <a:r>
              <a:rPr lang="nl-NL" dirty="0" err="1" smtClean="0"/>
              <a:t>Formatted</a:t>
            </a:r>
            <a:r>
              <a:rPr lang="nl-NL" dirty="0" smtClean="0"/>
              <a:t> Date Time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9032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err="1" smtClean="0"/>
              <a:t>All</a:t>
            </a:r>
            <a:r>
              <a:rPr lang="nl-NL" dirty="0" smtClean="0"/>
              <a:t> </a:t>
            </a:r>
            <a:r>
              <a:rPr lang="nl-NL" dirty="0" err="1" smtClean="0"/>
              <a:t>objects</a:t>
            </a:r>
            <a:r>
              <a:rPr lang="nl-NL" dirty="0" smtClean="0"/>
              <a:t> have </a:t>
            </a:r>
            <a:r>
              <a:rPr lang="nl-NL" dirty="0" err="1" smtClean="0"/>
              <a:t>now</a:t>
            </a:r>
            <a:r>
              <a:rPr lang="nl-NL" dirty="0" smtClean="0"/>
              <a:t> a Business Name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7596336" y="116632"/>
            <a:ext cx="1407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hlinkClick r:id="rId3" action="ppaction://hlinksldjump"/>
              </a:rPr>
              <a:t>Back </a:t>
            </a:r>
            <a:r>
              <a:rPr lang="nl-NL" dirty="0" err="1" smtClean="0">
                <a:hlinkClick r:id="rId3" action="ppaction://hlinksldjump"/>
              </a:rPr>
              <a:t>to</a:t>
            </a:r>
            <a:r>
              <a:rPr lang="nl-NL" dirty="0" smtClean="0">
                <a:hlinkClick r:id="rId3" action="ppaction://hlinksldjump"/>
              </a:rPr>
              <a:t> </a:t>
            </a:r>
            <a:r>
              <a:rPr lang="nl-NL" dirty="0" err="1" smtClean="0">
                <a:hlinkClick r:id="rId3" action="ppaction://hlinksldjump"/>
              </a:rPr>
              <a:t>Main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BD85-5BED-4CDE-963B-DD640CE26A0F}" type="slidenum">
              <a:rPr lang="nl-NL" smtClean="0"/>
              <a:t>16</a:t>
            </a:fld>
            <a:endParaRPr lang="nl-NL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2457450" cy="447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0702" y="1556792"/>
            <a:ext cx="295275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885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3200" dirty="0" smtClean="0"/>
              <a:t>TDED: 31% of </a:t>
            </a:r>
            <a:r>
              <a:rPr lang="nl-NL" sz="3200" dirty="0" err="1" smtClean="0"/>
              <a:t>objects</a:t>
            </a:r>
            <a:r>
              <a:rPr lang="nl-NL" sz="3200" dirty="0" smtClean="0"/>
              <a:t> </a:t>
            </a:r>
            <a:br>
              <a:rPr lang="nl-NL" sz="3200" dirty="0" smtClean="0"/>
            </a:br>
            <a:r>
              <a:rPr lang="nl-NL" sz="3200" dirty="0" smtClean="0"/>
              <a:t>more </a:t>
            </a:r>
            <a:r>
              <a:rPr lang="nl-NL" sz="3200" dirty="0" err="1" smtClean="0"/>
              <a:t>will</a:t>
            </a:r>
            <a:r>
              <a:rPr lang="nl-NL" sz="3200" dirty="0" smtClean="0"/>
              <a:t> </a:t>
            </a:r>
            <a:r>
              <a:rPr lang="nl-NL" sz="3200" dirty="0" err="1" smtClean="0"/>
              <a:t>be</a:t>
            </a:r>
            <a:r>
              <a:rPr lang="nl-NL" sz="3200" dirty="0" smtClean="0"/>
              <a:t> </a:t>
            </a:r>
            <a:r>
              <a:rPr lang="nl-NL" sz="3200" dirty="0" err="1" smtClean="0"/>
              <a:t>added</a:t>
            </a:r>
            <a:endParaRPr lang="nl-NL" sz="320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BD85-5BED-4CDE-963B-DD640CE26A0F}" type="slidenum">
              <a:rPr lang="nl-NL" smtClean="0"/>
              <a:t>17</a:t>
            </a:fld>
            <a:endParaRPr lang="nl-NL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336" y="1412776"/>
            <a:ext cx="6305550" cy="511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kstvak 6"/>
          <p:cNvSpPr txBox="1"/>
          <p:nvPr/>
        </p:nvSpPr>
        <p:spPr>
          <a:xfrm>
            <a:off x="7524328" y="188640"/>
            <a:ext cx="1407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hlinkClick r:id="rId4" action="ppaction://hlinksldjump"/>
              </a:rPr>
              <a:t>Back </a:t>
            </a:r>
            <a:r>
              <a:rPr lang="nl-NL" dirty="0" err="1" smtClean="0">
                <a:hlinkClick r:id="rId4" action="ppaction://hlinksldjump"/>
              </a:rPr>
              <a:t>to</a:t>
            </a:r>
            <a:r>
              <a:rPr lang="nl-NL" dirty="0" smtClean="0">
                <a:hlinkClick r:id="rId4" action="ppaction://hlinksldjump"/>
              </a:rPr>
              <a:t> </a:t>
            </a:r>
            <a:r>
              <a:rPr lang="nl-NL" dirty="0" err="1" smtClean="0">
                <a:hlinkClick r:id="rId4" action="ppaction://hlinksldjump"/>
              </a:rPr>
              <a:t>Main</a:t>
            </a:r>
            <a:endParaRPr lang="nl-NL" dirty="0"/>
          </a:p>
        </p:txBody>
      </p:sp>
      <p:sp>
        <p:nvSpPr>
          <p:cNvPr id="3" name="Ovaal 2"/>
          <p:cNvSpPr/>
          <p:nvPr/>
        </p:nvSpPr>
        <p:spPr>
          <a:xfrm>
            <a:off x="7092280" y="2492896"/>
            <a:ext cx="792088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802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BRS SCRDM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3635896" y="1124744"/>
            <a:ext cx="20483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Date</a:t>
            </a:r>
            <a:r>
              <a:rPr lang="en-US" dirty="0"/>
              <a:t>: January 2016 </a:t>
            </a:r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7596336" y="116632"/>
            <a:ext cx="1407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hlinkClick r:id="rId3" action="ppaction://hlinksldjump"/>
              </a:rPr>
              <a:t>Back </a:t>
            </a:r>
            <a:r>
              <a:rPr lang="nl-NL" dirty="0" err="1" smtClean="0">
                <a:hlinkClick r:id="rId3" action="ppaction://hlinksldjump"/>
              </a:rPr>
              <a:t>to</a:t>
            </a:r>
            <a:r>
              <a:rPr lang="nl-NL" dirty="0" smtClean="0">
                <a:hlinkClick r:id="rId3" action="ppaction://hlinksldjump"/>
              </a:rPr>
              <a:t> </a:t>
            </a:r>
            <a:r>
              <a:rPr lang="nl-NL" dirty="0" err="1" smtClean="0">
                <a:hlinkClick r:id="rId3" action="ppaction://hlinksldjump"/>
              </a:rPr>
              <a:t>Main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BD85-5BED-4CDE-963B-DD640CE26A0F}" type="slidenum">
              <a:rPr lang="nl-NL" smtClean="0"/>
              <a:t>18</a:t>
            </a:fld>
            <a:endParaRPr lang="nl-NL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556792"/>
            <a:ext cx="6146800" cy="513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kstvak 2">
            <a:hlinkClick r:id="rId5" action="ppaction://hlinksldjump"/>
          </p:cNvPr>
          <p:cNvSpPr txBox="1"/>
          <p:nvPr/>
        </p:nvSpPr>
        <p:spPr>
          <a:xfrm>
            <a:off x="2339752" y="3518833"/>
            <a:ext cx="475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u="sng" dirty="0" err="1" smtClean="0">
                <a:solidFill>
                  <a:srgbClr val="0070C0"/>
                </a:solidFill>
              </a:rPr>
              <a:t>Relationship</a:t>
            </a:r>
            <a:r>
              <a:rPr lang="nl-NL" u="sng" dirty="0" smtClean="0">
                <a:solidFill>
                  <a:srgbClr val="0070C0"/>
                </a:solidFill>
              </a:rPr>
              <a:t> </a:t>
            </a:r>
            <a:r>
              <a:rPr lang="nl-NL" u="sng" dirty="0" err="1" smtClean="0">
                <a:solidFill>
                  <a:srgbClr val="0070C0"/>
                </a:solidFill>
              </a:rPr>
              <a:t>with</a:t>
            </a:r>
            <a:r>
              <a:rPr lang="nl-NL" u="sng" dirty="0" smtClean="0">
                <a:solidFill>
                  <a:srgbClr val="0070C0"/>
                </a:solidFill>
              </a:rPr>
              <a:t> MMT (</a:t>
            </a:r>
            <a:r>
              <a:rPr lang="nl-NL" u="sng" dirty="0">
                <a:solidFill>
                  <a:srgbClr val="0070C0"/>
                </a:solidFill>
              </a:rPr>
              <a:t>M</a:t>
            </a:r>
            <a:r>
              <a:rPr lang="nl-NL" u="sng" dirty="0" smtClean="0">
                <a:solidFill>
                  <a:srgbClr val="0070C0"/>
                </a:solidFill>
              </a:rPr>
              <a:t>ulti </a:t>
            </a:r>
            <a:r>
              <a:rPr lang="nl-NL" u="sng" dirty="0" err="1" smtClean="0">
                <a:solidFill>
                  <a:srgbClr val="0070C0"/>
                </a:solidFill>
              </a:rPr>
              <a:t>Modal</a:t>
            </a:r>
            <a:r>
              <a:rPr lang="nl-NL" u="sng" dirty="0" smtClean="0">
                <a:solidFill>
                  <a:srgbClr val="0070C0"/>
                </a:solidFill>
              </a:rPr>
              <a:t> Transport) Reference Model </a:t>
            </a:r>
            <a:r>
              <a:rPr lang="nl-NL" u="sng" dirty="0" err="1" smtClean="0">
                <a:solidFill>
                  <a:srgbClr val="0070C0"/>
                </a:solidFill>
              </a:rPr>
              <a:t>included</a:t>
            </a:r>
            <a:r>
              <a:rPr lang="nl-NL" u="sng" dirty="0" smtClean="0">
                <a:solidFill>
                  <a:srgbClr val="0070C0"/>
                </a:solidFill>
              </a:rPr>
              <a:t>  </a:t>
            </a:r>
          </a:p>
        </p:txBody>
      </p:sp>
      <p:sp>
        <p:nvSpPr>
          <p:cNvPr id="8" name="Rechthoek 7"/>
          <p:cNvSpPr/>
          <p:nvPr/>
        </p:nvSpPr>
        <p:spPr>
          <a:xfrm>
            <a:off x="1547664" y="404664"/>
            <a:ext cx="6120680" cy="6336704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454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BD85-5BED-4CDE-963B-DD640CE26A0F}" type="slidenum">
              <a:rPr lang="nl-NL" smtClean="0"/>
              <a:t>19</a:t>
            </a:fld>
            <a:endParaRPr lang="nl-NL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5386296"/>
              </p:ext>
            </p:extLst>
          </p:nvPr>
        </p:nvGraphicFramePr>
        <p:xfrm>
          <a:off x="360040" y="670746"/>
          <a:ext cx="8244408" cy="61872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3" name="Dia" r:id="rId4" imgW="4572000" imgH="3429000" progId="PowerPoint.Slide.8">
                  <p:embed/>
                </p:oleObj>
              </mc:Choice>
              <mc:Fallback>
                <p:oleObj name="Dia" r:id="rId4" imgW="4572000" imgH="3429000" progId="PowerPoint.Slide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040" y="670746"/>
                        <a:ext cx="8244408" cy="618725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hoek 6"/>
          <p:cNvSpPr/>
          <p:nvPr/>
        </p:nvSpPr>
        <p:spPr>
          <a:xfrm>
            <a:off x="539552" y="188640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R</a:t>
            </a:r>
            <a:r>
              <a:rPr lang="en-US" b="1" dirty="0" smtClean="0"/>
              <a:t>elationships </a:t>
            </a:r>
            <a:r>
              <a:rPr lang="en-US" b="1" dirty="0"/>
              <a:t>between the highest-level Business Information Entities of the </a:t>
            </a:r>
            <a:endParaRPr lang="en-US" b="1" dirty="0" smtClean="0"/>
          </a:p>
          <a:p>
            <a:r>
              <a:rPr lang="en-US" b="1" dirty="0" smtClean="0"/>
              <a:t>CCTS </a:t>
            </a:r>
            <a:r>
              <a:rPr lang="en-US" b="1" dirty="0"/>
              <a:t>SCRDM and MMT Reference Data Models.</a:t>
            </a:r>
            <a:endParaRPr lang="nl-NL" b="1" dirty="0"/>
          </a:p>
        </p:txBody>
      </p:sp>
      <p:sp>
        <p:nvSpPr>
          <p:cNvPr id="2" name="Tekstvak 1"/>
          <p:cNvSpPr txBox="1"/>
          <p:nvPr/>
        </p:nvSpPr>
        <p:spPr>
          <a:xfrm>
            <a:off x="7452320" y="834971"/>
            <a:ext cx="1394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hlinkClick r:id="rId6" action="ppaction://hlinksldjump"/>
              </a:rPr>
              <a:t>Back </a:t>
            </a:r>
            <a:r>
              <a:rPr lang="nl-NL" dirty="0" err="1" smtClean="0">
                <a:hlinkClick r:id="rId6" action="ppaction://hlinksldjump"/>
              </a:rPr>
              <a:t>to</a:t>
            </a:r>
            <a:r>
              <a:rPr lang="nl-NL" dirty="0" smtClean="0">
                <a:hlinkClick r:id="rId6" action="ppaction://hlinksldjump"/>
              </a:rPr>
              <a:t> </a:t>
            </a:r>
            <a:r>
              <a:rPr lang="nl-NL" dirty="0" err="1" smtClean="0">
                <a:hlinkClick r:id="rId6" action="ppaction://hlinksldjump"/>
              </a:rPr>
              <a:t>main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7740352" y="6309320"/>
            <a:ext cx="985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 smtClean="0">
                <a:hlinkClick r:id="rId7" action="ppaction://hlinksldjump"/>
              </a:rPr>
              <a:t>Previous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1739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BD85-5BED-4CDE-963B-DD640CE26A0F}" type="slidenum">
              <a:rPr lang="nl-NL" smtClean="0"/>
              <a:t>2</a:t>
            </a:fld>
            <a:endParaRPr lang="nl-NL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336" y="476672"/>
            <a:ext cx="8379112" cy="576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097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BD85-5BED-4CDE-963B-DD640CE26A0F}" type="slidenum">
              <a:rPr lang="nl-NL" smtClean="0"/>
              <a:t>20</a:t>
            </a:fld>
            <a:endParaRPr lang="nl-NL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54" y="1844824"/>
            <a:ext cx="8859862" cy="3188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nl-NL" sz="3600" b="1" dirty="0" smtClean="0"/>
              <a:t>UN/CEFACT </a:t>
            </a:r>
            <a:r>
              <a:rPr lang="nl-NL" sz="3600" b="1" dirty="0" err="1" smtClean="0"/>
              <a:t>Confluence</a:t>
            </a:r>
            <a:r>
              <a:rPr lang="nl-NL" sz="3600" b="1" dirty="0" smtClean="0"/>
              <a:t> page</a:t>
            </a:r>
            <a:r>
              <a:rPr lang="nl-NL" sz="6000" b="1" dirty="0" smtClean="0"/>
              <a:t> </a:t>
            </a:r>
            <a:endParaRPr lang="nl-NL" sz="6000" b="1" dirty="0"/>
          </a:p>
        </p:txBody>
      </p:sp>
      <p:sp>
        <p:nvSpPr>
          <p:cNvPr id="5" name="Tekstvak 4"/>
          <p:cNvSpPr txBox="1"/>
          <p:nvPr/>
        </p:nvSpPr>
        <p:spPr>
          <a:xfrm>
            <a:off x="7559524" y="271318"/>
            <a:ext cx="1394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hlinkClick r:id="rId4" action="ppaction://hlinksldjump"/>
              </a:rPr>
              <a:t>Back </a:t>
            </a:r>
            <a:r>
              <a:rPr lang="nl-NL" dirty="0" err="1" smtClean="0">
                <a:hlinkClick r:id="rId4" action="ppaction://hlinksldjump"/>
              </a:rPr>
              <a:t>to</a:t>
            </a:r>
            <a:r>
              <a:rPr lang="nl-NL" dirty="0" smtClean="0">
                <a:hlinkClick r:id="rId4" action="ppaction://hlinksldjump"/>
              </a:rPr>
              <a:t> </a:t>
            </a:r>
            <a:r>
              <a:rPr lang="nl-NL" dirty="0" err="1" smtClean="0">
                <a:hlinkClick r:id="rId4" action="ppaction://hlinksldjump"/>
              </a:rPr>
              <a:t>main</a:t>
            </a:r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7020272" y="5877272"/>
            <a:ext cx="1734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hlinkClick r:id="rId5" action="ppaction://hlinksldjump"/>
              </a:rPr>
              <a:t>Back </a:t>
            </a:r>
            <a:r>
              <a:rPr lang="nl-NL" dirty="0" err="1" smtClean="0">
                <a:hlinkClick r:id="rId5" action="ppaction://hlinksldjump"/>
              </a:rPr>
              <a:t>to</a:t>
            </a:r>
            <a:r>
              <a:rPr lang="nl-NL" dirty="0" smtClean="0">
                <a:hlinkClick r:id="rId5" action="ppaction://hlinksldjump"/>
              </a:rPr>
              <a:t> Planning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59941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BD85-5BED-4CDE-963B-DD640CE26A0F}" type="slidenum">
              <a:rPr lang="nl-NL" smtClean="0"/>
              <a:t>21</a:t>
            </a:fld>
            <a:endParaRPr lang="nl-NL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32656"/>
            <a:ext cx="6727828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8728698"/>
              </p:ext>
            </p:extLst>
          </p:nvPr>
        </p:nvGraphicFramePr>
        <p:xfrm>
          <a:off x="1619672" y="4869160"/>
          <a:ext cx="7344816" cy="7543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344816"/>
              </a:tblGrid>
              <a:tr h="198120">
                <a:tc>
                  <a:txBody>
                    <a:bodyPr/>
                    <a:lstStyle/>
                    <a:p>
                      <a:pPr algn="l" fontAlgn="b"/>
                      <a:r>
                        <a:rPr lang="nl-NL" sz="1600" u="none" strike="noStrike" dirty="0">
                          <a:effectLst/>
                        </a:rPr>
                        <a:t>• </a:t>
                      </a:r>
                      <a:r>
                        <a:rPr lang="nl-NL" sz="1600" u="none" strike="noStrike" dirty="0" err="1">
                          <a:effectLst/>
                        </a:rPr>
                        <a:t>Buy-Ship</a:t>
                      </a:r>
                      <a:r>
                        <a:rPr lang="nl-NL" sz="1600" u="none" strike="noStrike" dirty="0">
                          <a:effectLst/>
                        </a:rPr>
                        <a:t> </a:t>
                      </a:r>
                      <a:r>
                        <a:rPr lang="nl-NL" sz="1600" u="none" strike="noStrike" dirty="0" err="1">
                          <a:effectLst/>
                        </a:rPr>
                        <a:t>Pay</a:t>
                      </a:r>
                      <a:r>
                        <a:rPr lang="nl-NL" sz="1600" u="none" strike="noStrike" dirty="0">
                          <a:effectLst/>
                        </a:rPr>
                        <a:t> Context</a:t>
                      </a:r>
                      <a:endParaRPr lang="nl-NL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</a:tr>
              <a:tr h="19812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• Reuses just </a:t>
                      </a:r>
                      <a:r>
                        <a:rPr lang="en-US" sz="1600" u="none" strike="noStrike" dirty="0" smtClean="0">
                          <a:effectLst/>
                        </a:rPr>
                        <a:t>123 </a:t>
                      </a:r>
                      <a:r>
                        <a:rPr lang="en-US" sz="1600" u="none" strike="noStrike" dirty="0">
                          <a:effectLst/>
                        </a:rPr>
                        <a:t>(just over 10%) Reference ABIEs from Core Component Library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</a:tr>
              <a:tr h="19812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• Same set of ABIEs as MMT reuses!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</a:tr>
            </a:tbl>
          </a:graphicData>
        </a:graphic>
      </p:graphicFrame>
      <p:sp>
        <p:nvSpPr>
          <p:cNvPr id="6" name="Tekstvak 5"/>
          <p:cNvSpPr txBox="1"/>
          <p:nvPr/>
        </p:nvSpPr>
        <p:spPr>
          <a:xfrm>
            <a:off x="7507777" y="188640"/>
            <a:ext cx="1394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hlinkClick r:id="rId4" action="ppaction://hlinksldjump"/>
              </a:rPr>
              <a:t>Back </a:t>
            </a:r>
            <a:r>
              <a:rPr lang="nl-NL" dirty="0" err="1" smtClean="0">
                <a:hlinkClick r:id="rId4" action="ppaction://hlinksldjump"/>
              </a:rPr>
              <a:t>to</a:t>
            </a:r>
            <a:r>
              <a:rPr lang="nl-NL" dirty="0" smtClean="0">
                <a:hlinkClick r:id="rId4" action="ppaction://hlinksldjump"/>
              </a:rPr>
              <a:t> </a:t>
            </a:r>
            <a:r>
              <a:rPr lang="nl-NL" dirty="0" err="1" smtClean="0">
                <a:hlinkClick r:id="rId4" action="ppaction://hlinksldjump"/>
              </a:rPr>
              <a:t>main</a:t>
            </a:r>
            <a:endParaRPr lang="nl-NL" dirty="0"/>
          </a:p>
        </p:txBody>
      </p:sp>
      <p:sp>
        <p:nvSpPr>
          <p:cNvPr id="2" name="Tekstvak 1"/>
          <p:cNvSpPr txBox="1"/>
          <p:nvPr/>
        </p:nvSpPr>
        <p:spPr>
          <a:xfrm>
            <a:off x="1619672" y="6021288"/>
            <a:ext cx="1249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hlinkClick r:id="rId5" action="ppaction://hlinksldjump"/>
              </a:rPr>
              <a:t>Show more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50831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err="1" smtClean="0"/>
              <a:t>Publication</a:t>
            </a:r>
            <a:r>
              <a:rPr lang="nl-NL" dirty="0" smtClean="0"/>
              <a:t> of Data Model</a:t>
            </a:r>
            <a:endParaRPr lang="nl-NL" sz="270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BD85-5BED-4CDE-963B-DD640CE26A0F}" type="slidenum">
              <a:rPr lang="nl-NL" smtClean="0"/>
              <a:t>22</a:t>
            </a:fld>
            <a:endParaRPr lang="nl-NL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92896"/>
            <a:ext cx="8472688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kstvak 6"/>
          <p:cNvSpPr txBox="1"/>
          <p:nvPr/>
        </p:nvSpPr>
        <p:spPr>
          <a:xfrm>
            <a:off x="7569701" y="219998"/>
            <a:ext cx="1394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hlinkClick r:id="rId4" action="ppaction://hlinksldjump"/>
              </a:rPr>
              <a:t>Back </a:t>
            </a:r>
            <a:r>
              <a:rPr lang="nl-NL" dirty="0" err="1" smtClean="0">
                <a:hlinkClick r:id="rId4" action="ppaction://hlinksldjump"/>
              </a:rPr>
              <a:t>to</a:t>
            </a:r>
            <a:r>
              <a:rPr lang="nl-NL" dirty="0" smtClean="0">
                <a:hlinkClick r:id="rId4" action="ppaction://hlinksldjump"/>
              </a:rPr>
              <a:t> </a:t>
            </a:r>
            <a:r>
              <a:rPr lang="nl-NL" dirty="0" err="1" smtClean="0">
                <a:hlinkClick r:id="rId4" action="ppaction://hlinksldjump"/>
              </a:rPr>
              <a:t>main</a:t>
            </a:r>
            <a:endParaRPr lang="nl-NL" dirty="0"/>
          </a:p>
        </p:txBody>
      </p:sp>
      <p:sp>
        <p:nvSpPr>
          <p:cNvPr id="8" name="Tekstvak 7"/>
          <p:cNvSpPr txBox="1"/>
          <p:nvPr/>
        </p:nvSpPr>
        <p:spPr>
          <a:xfrm>
            <a:off x="7236296" y="6348634"/>
            <a:ext cx="1493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 smtClean="0">
                <a:hlinkClick r:id="rId5" action="ppaction://hlinksldjump"/>
              </a:rPr>
              <a:t>Previous</a:t>
            </a:r>
            <a:r>
              <a:rPr lang="nl-NL" dirty="0" smtClean="0">
                <a:hlinkClick r:id="rId5" action="ppaction://hlinksldjump"/>
              </a:rPr>
              <a:t> page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323528" y="1994681"/>
            <a:ext cx="5274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/>
              <a:t>Subset of traditional Excel, HTML. Word </a:t>
            </a:r>
            <a:r>
              <a:rPr lang="nl-NL" b="1" dirty="0" err="1" smtClean="0"/>
              <a:t>documents</a:t>
            </a:r>
            <a:r>
              <a:rPr lang="nl-NL" b="1" dirty="0" smtClean="0"/>
              <a:t>…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96309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High level RSM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BD85-5BED-4CDE-963B-DD640CE26A0F}" type="slidenum">
              <a:rPr lang="nl-NL" smtClean="0"/>
              <a:t>23</a:t>
            </a:fld>
            <a:endParaRPr lang="nl-NL"/>
          </a:p>
        </p:txBody>
      </p:sp>
      <p:sp>
        <p:nvSpPr>
          <p:cNvPr id="6" name="Tekstvak 5"/>
          <p:cNvSpPr txBox="1"/>
          <p:nvPr/>
        </p:nvSpPr>
        <p:spPr>
          <a:xfrm>
            <a:off x="7308304" y="476672"/>
            <a:ext cx="1394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hlinkClick r:id="rId3" action="ppaction://hlinksldjump"/>
              </a:rPr>
              <a:t>Back </a:t>
            </a:r>
            <a:r>
              <a:rPr lang="nl-NL" dirty="0" err="1" smtClean="0">
                <a:hlinkClick r:id="rId3" action="ppaction://hlinksldjump"/>
              </a:rPr>
              <a:t>to</a:t>
            </a:r>
            <a:r>
              <a:rPr lang="nl-NL" dirty="0" smtClean="0">
                <a:hlinkClick r:id="rId3" action="ppaction://hlinksldjump"/>
              </a:rPr>
              <a:t> </a:t>
            </a:r>
            <a:r>
              <a:rPr lang="nl-NL" dirty="0" err="1" smtClean="0">
                <a:hlinkClick r:id="rId3" action="ppaction://hlinksldjump"/>
              </a:rPr>
              <a:t>main</a:t>
            </a:r>
            <a:endParaRPr lang="nl-NL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4403669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Rechte verbindingslijn met pijl 8"/>
          <p:cNvCxnSpPr/>
          <p:nvPr/>
        </p:nvCxnSpPr>
        <p:spPr>
          <a:xfrm>
            <a:off x="3491880" y="2583646"/>
            <a:ext cx="2180473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Afbeelding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2353" y="2492896"/>
            <a:ext cx="2772308" cy="4248472"/>
          </a:xfrm>
          <a:prstGeom prst="rect">
            <a:avLst/>
          </a:prstGeom>
        </p:spPr>
      </p:pic>
      <p:graphicFrame>
        <p:nvGraphicFramePr>
          <p:cNvPr id="13" name="Tabel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5781770"/>
              </p:ext>
            </p:extLst>
          </p:nvPr>
        </p:nvGraphicFramePr>
        <p:xfrm>
          <a:off x="179512" y="3830866"/>
          <a:ext cx="4680520" cy="5943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80520"/>
              </a:tblGrid>
              <a:tr h="198120">
                <a:tc>
                  <a:txBody>
                    <a:bodyPr/>
                    <a:lstStyle/>
                    <a:p>
                      <a:pPr algn="l" fontAlgn="b"/>
                      <a:r>
                        <a:rPr lang="nl-NL" sz="1100" u="none" strike="noStrike" dirty="0">
                          <a:effectLst/>
                        </a:rPr>
                        <a:t>• </a:t>
                      </a:r>
                      <a:r>
                        <a:rPr lang="nl-NL" sz="1100" u="none" strike="noStrike" dirty="0" err="1">
                          <a:effectLst/>
                        </a:rPr>
                        <a:t>Buy-Ship</a:t>
                      </a:r>
                      <a:r>
                        <a:rPr lang="nl-NL" sz="1100" u="none" strike="noStrike" dirty="0">
                          <a:effectLst/>
                        </a:rPr>
                        <a:t> </a:t>
                      </a:r>
                      <a:r>
                        <a:rPr lang="nl-NL" sz="1100" u="none" strike="noStrike" dirty="0" err="1">
                          <a:effectLst/>
                        </a:rPr>
                        <a:t>Pay</a:t>
                      </a:r>
                      <a:r>
                        <a:rPr lang="nl-NL" sz="1100" u="none" strike="noStrike" dirty="0">
                          <a:effectLst/>
                        </a:rPr>
                        <a:t> Context</a:t>
                      </a:r>
                      <a:endParaRPr lang="nl-NL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</a:tr>
              <a:tr h="19812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• Reuses just </a:t>
                      </a:r>
                      <a:r>
                        <a:rPr lang="en-US" sz="1100" u="none" strike="noStrike" dirty="0" smtClean="0">
                          <a:effectLst/>
                        </a:rPr>
                        <a:t>123 </a:t>
                      </a:r>
                      <a:r>
                        <a:rPr lang="en-US" sz="1100" u="none" strike="noStrike" dirty="0">
                          <a:effectLst/>
                        </a:rPr>
                        <a:t>(just over 10%) Reference ABIEs from Core Component Library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</a:tr>
              <a:tr h="19812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• Same set of ABIEs as MMT reuses!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noFill/>
                  </a:tcPr>
                </a:tc>
              </a:tr>
            </a:tbl>
          </a:graphicData>
        </a:graphic>
      </p:graphicFrame>
      <p:sp>
        <p:nvSpPr>
          <p:cNvPr id="15" name="Tekstvak 14"/>
          <p:cNvSpPr txBox="1"/>
          <p:nvPr/>
        </p:nvSpPr>
        <p:spPr>
          <a:xfrm>
            <a:off x="323528" y="6280394"/>
            <a:ext cx="3300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u="sng" dirty="0" smtClean="0">
                <a:solidFill>
                  <a:srgbClr val="0070C0"/>
                </a:solidFill>
                <a:hlinkClick r:id="rId6" action="ppaction://hlinksldjump"/>
              </a:rPr>
              <a:t>Form of </a:t>
            </a:r>
            <a:r>
              <a:rPr lang="nl-NL" u="sng" dirty="0" err="1" smtClean="0">
                <a:solidFill>
                  <a:srgbClr val="0070C0"/>
                </a:solidFill>
                <a:hlinkClick r:id="rId6" action="ppaction://hlinksldjump"/>
              </a:rPr>
              <a:t>publication</a:t>
            </a:r>
            <a:r>
              <a:rPr lang="nl-NL" u="sng" dirty="0" smtClean="0">
                <a:solidFill>
                  <a:srgbClr val="0070C0"/>
                </a:solidFill>
                <a:hlinkClick r:id="rId6" action="ppaction://hlinksldjump"/>
              </a:rPr>
              <a:t> is </a:t>
            </a:r>
            <a:r>
              <a:rPr lang="nl-NL" u="sng" dirty="0" err="1" smtClean="0">
                <a:solidFill>
                  <a:srgbClr val="0070C0"/>
                </a:solidFill>
                <a:hlinkClick r:id="rId6" action="ppaction://hlinksldjump"/>
              </a:rPr>
              <a:t>still</a:t>
            </a:r>
            <a:r>
              <a:rPr lang="nl-NL" u="sng" dirty="0" smtClean="0">
                <a:solidFill>
                  <a:srgbClr val="0070C0"/>
                </a:solidFill>
                <a:hlinkClick r:id="rId6" action="ppaction://hlinksldjump"/>
              </a:rPr>
              <a:t> open</a:t>
            </a:r>
            <a:r>
              <a:rPr lang="nl-NL" dirty="0" smtClean="0">
                <a:solidFill>
                  <a:srgbClr val="0070C0"/>
                </a:solidFill>
                <a:hlinkClick r:id="rId6" action="ppaction://hlinksldjump"/>
              </a:rPr>
              <a:t> </a:t>
            </a:r>
            <a:endParaRPr lang="nl-NL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59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Map </a:t>
            </a:r>
            <a:r>
              <a:rPr lang="nl-NL" dirty="0" err="1" smtClean="0"/>
              <a:t>Invoice</a:t>
            </a:r>
            <a:r>
              <a:rPr lang="nl-NL" dirty="0" smtClean="0"/>
              <a:t> </a:t>
            </a:r>
            <a:br>
              <a:rPr lang="nl-NL" dirty="0" smtClean="0"/>
            </a:br>
            <a:r>
              <a:rPr lang="nl-NL" dirty="0" smtClean="0"/>
              <a:t>SCRDM &lt;–&gt; 15B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BD85-5BED-4CDE-963B-DD640CE26A0F}" type="slidenum">
              <a:rPr lang="nl-NL" smtClean="0"/>
              <a:t>24</a:t>
            </a:fld>
            <a:endParaRPr lang="nl-NL"/>
          </a:p>
        </p:txBody>
      </p:sp>
      <p:sp>
        <p:nvSpPr>
          <p:cNvPr id="6" name="Tekstvak 5"/>
          <p:cNvSpPr txBox="1"/>
          <p:nvPr/>
        </p:nvSpPr>
        <p:spPr>
          <a:xfrm>
            <a:off x="7509617" y="188640"/>
            <a:ext cx="1394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hlinkClick r:id="rId3" action="ppaction://hlinksldjump"/>
              </a:rPr>
              <a:t>Back </a:t>
            </a:r>
            <a:r>
              <a:rPr lang="nl-NL" dirty="0" err="1" smtClean="0">
                <a:hlinkClick r:id="rId3" action="ppaction://hlinksldjump"/>
              </a:rPr>
              <a:t>to</a:t>
            </a:r>
            <a:r>
              <a:rPr lang="nl-NL" dirty="0" smtClean="0">
                <a:hlinkClick r:id="rId3" action="ppaction://hlinksldjump"/>
              </a:rPr>
              <a:t> </a:t>
            </a:r>
            <a:r>
              <a:rPr lang="nl-NL" dirty="0" err="1" smtClean="0">
                <a:hlinkClick r:id="rId3" action="ppaction://hlinksldjump"/>
              </a:rPr>
              <a:t>main</a:t>
            </a:r>
            <a:endParaRPr lang="nl-NL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72816"/>
            <a:ext cx="8841645" cy="4393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al 2"/>
          <p:cNvSpPr/>
          <p:nvPr/>
        </p:nvSpPr>
        <p:spPr>
          <a:xfrm>
            <a:off x="107504" y="1628800"/>
            <a:ext cx="720080" cy="7920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Ovaal 9"/>
          <p:cNvSpPr/>
          <p:nvPr/>
        </p:nvSpPr>
        <p:spPr>
          <a:xfrm>
            <a:off x="1187624" y="1628800"/>
            <a:ext cx="720080" cy="7920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048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SCRDM CII – CCL15B</a:t>
            </a:r>
            <a:br>
              <a:rPr lang="nl-NL" dirty="0" smtClean="0"/>
            </a:br>
            <a:r>
              <a:rPr lang="nl-NL" dirty="0" err="1" smtClean="0"/>
              <a:t>synchronizing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BD85-5BED-4CDE-963B-DD640CE26A0F}" type="slidenum">
              <a:rPr lang="nl-NL" smtClean="0"/>
              <a:t>25</a:t>
            </a:fld>
            <a:endParaRPr lang="nl-NL"/>
          </a:p>
        </p:txBody>
      </p:sp>
      <p:sp>
        <p:nvSpPr>
          <p:cNvPr id="5" name="Rechthoek 4"/>
          <p:cNvSpPr/>
          <p:nvPr/>
        </p:nvSpPr>
        <p:spPr>
          <a:xfrm>
            <a:off x="467544" y="1443841"/>
            <a:ext cx="82809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 </a:t>
            </a:r>
            <a:endParaRPr lang="nl-NL" dirty="0"/>
          </a:p>
          <a:p>
            <a:r>
              <a:rPr lang="en-US" dirty="0" smtClean="0"/>
              <a:t>Occurrence difference 	= from common to CCDBA, changed manually </a:t>
            </a:r>
          </a:p>
          <a:p>
            <a:r>
              <a:rPr lang="en-US" dirty="0"/>
              <a:t>Attribute usage difference </a:t>
            </a:r>
            <a:r>
              <a:rPr lang="en-US" dirty="0" smtClean="0"/>
              <a:t>	= Schema production issue</a:t>
            </a:r>
          </a:p>
          <a:p>
            <a:r>
              <a:rPr lang="nl-NL" dirty="0" err="1" smtClean="0"/>
              <a:t>Not</a:t>
            </a:r>
            <a:r>
              <a:rPr lang="nl-NL" dirty="0" smtClean="0"/>
              <a:t> in 15B		= </a:t>
            </a:r>
            <a:r>
              <a:rPr lang="en-US" dirty="0"/>
              <a:t>from common to CCDBA, changed </a:t>
            </a:r>
            <a:r>
              <a:rPr lang="en-US" dirty="0" smtClean="0"/>
              <a:t>manually</a:t>
            </a:r>
          </a:p>
          <a:p>
            <a:r>
              <a:rPr lang="en-US" dirty="0" smtClean="0"/>
              <a:t>Not in SCRDM		= CCL was still in progress</a:t>
            </a:r>
            <a:endParaRPr lang="nl-NL" dirty="0"/>
          </a:p>
          <a:p>
            <a:r>
              <a:rPr lang="en-US" dirty="0" smtClean="0">
                <a:solidFill>
                  <a:srgbClr val="FF0000"/>
                </a:solidFill>
              </a:rPr>
              <a:t>Wrong order of appearance   = Will be issue in SCRDM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Some duplicate ABIEs	= Will be gone (identified/Specified Binary File </a:t>
            </a:r>
            <a:r>
              <a:rPr lang="en-US" dirty="0" err="1" smtClean="0">
                <a:solidFill>
                  <a:srgbClr val="FF0000"/>
                </a:solidFill>
              </a:rPr>
              <a:t>etc</a:t>
            </a:r>
            <a:r>
              <a:rPr lang="en-US" dirty="0" smtClean="0">
                <a:solidFill>
                  <a:srgbClr val="FF0000"/>
                </a:solidFill>
              </a:rPr>
              <a:t>).</a:t>
            </a:r>
            <a:endParaRPr lang="nl-NL" dirty="0">
              <a:solidFill>
                <a:srgbClr val="FF0000"/>
              </a:solidFill>
            </a:endParaRPr>
          </a:p>
          <a:p>
            <a:r>
              <a:rPr lang="en-US" dirty="0"/>
              <a:t> 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6135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O</a:t>
            </a:r>
            <a:r>
              <a:rPr lang="nl-NL" dirty="0" err="1" smtClean="0"/>
              <a:t>ur</a:t>
            </a:r>
            <a:r>
              <a:rPr lang="nl-NL" dirty="0" smtClean="0"/>
              <a:t> tool, CCBDA </a:t>
            </a:r>
            <a:r>
              <a:rPr lang="nl-NL" dirty="0" err="1" smtClean="0"/>
              <a:t>Poc</a:t>
            </a:r>
            <a:r>
              <a:rPr lang="nl-NL" dirty="0" smtClean="0"/>
              <a:t> CII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BD85-5BED-4CDE-963B-DD640CE26A0F}" type="slidenum">
              <a:rPr lang="nl-NL" smtClean="0"/>
              <a:t>26</a:t>
            </a:fld>
            <a:endParaRPr lang="nl-NL"/>
          </a:p>
        </p:txBody>
      </p:sp>
      <p:pic>
        <p:nvPicPr>
          <p:cNvPr id="7" name="Afbeelding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7056784" cy="496855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340768"/>
            <a:ext cx="4312349" cy="3683018"/>
          </a:xfrm>
          <a:prstGeom prst="rect">
            <a:avLst/>
          </a:prstGeom>
        </p:spPr>
      </p:pic>
      <p:sp>
        <p:nvSpPr>
          <p:cNvPr id="9" name="Gekromde PIJL-OMLAAG 8"/>
          <p:cNvSpPr/>
          <p:nvPr/>
        </p:nvSpPr>
        <p:spPr>
          <a:xfrm rot="20926228" flipH="1">
            <a:off x="1258330" y="2329071"/>
            <a:ext cx="3600400" cy="1080120"/>
          </a:xfrm>
          <a:prstGeom prst="curved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7956376" y="6093296"/>
            <a:ext cx="985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 smtClean="0">
                <a:hlinkClick r:id="rId5" action="ppaction://hlinksldjump"/>
              </a:rPr>
              <a:t>Previous</a:t>
            </a:r>
            <a:endParaRPr lang="nl-NL" dirty="0"/>
          </a:p>
        </p:txBody>
      </p:sp>
      <p:sp>
        <p:nvSpPr>
          <p:cNvPr id="11" name="Tekstvak 10"/>
          <p:cNvSpPr txBox="1"/>
          <p:nvPr/>
        </p:nvSpPr>
        <p:spPr>
          <a:xfrm>
            <a:off x="7498618" y="116632"/>
            <a:ext cx="1394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hlinkClick r:id="rId6" action="ppaction://hlinksldjump"/>
              </a:rPr>
              <a:t>Back </a:t>
            </a:r>
            <a:r>
              <a:rPr lang="nl-NL" dirty="0" err="1" smtClean="0">
                <a:hlinkClick r:id="rId6" action="ppaction://hlinksldjump"/>
              </a:rPr>
              <a:t>to</a:t>
            </a:r>
            <a:r>
              <a:rPr lang="nl-NL" dirty="0" smtClean="0">
                <a:hlinkClick r:id="rId6" action="ppaction://hlinksldjump"/>
              </a:rPr>
              <a:t> </a:t>
            </a:r>
            <a:r>
              <a:rPr lang="nl-NL" dirty="0" err="1" smtClean="0">
                <a:hlinkClick r:id="rId6" action="ppaction://hlinksldjump"/>
              </a:rPr>
              <a:t>main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4765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BD85-5BED-4CDE-963B-DD640CE26A0F}" type="slidenum">
              <a:rPr lang="nl-NL" smtClean="0"/>
              <a:t>3</a:t>
            </a:fld>
            <a:endParaRPr lang="nl-NL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" y="361950"/>
            <a:ext cx="8086725" cy="613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7181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Status of SCRDM project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l-NL" dirty="0" smtClean="0">
                <a:hlinkClick r:id="rId3" action="ppaction://hlinksldjump"/>
              </a:rPr>
              <a:t>Deliverables</a:t>
            </a:r>
            <a:endParaRPr lang="nl-NL" dirty="0" smtClean="0"/>
          </a:p>
          <a:p>
            <a:pPr marL="514350" indent="-514350">
              <a:buFont typeface="+mj-lt"/>
              <a:buAutoNum type="arabicPeriod"/>
            </a:pPr>
            <a:r>
              <a:rPr lang="nl-NL" dirty="0" smtClean="0">
                <a:hlinkClick r:id="rId4" action="ppaction://hlinksldjump"/>
              </a:rPr>
              <a:t>Planning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BD85-5BED-4CDE-963B-DD640CE26A0F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755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71600" y="404664"/>
            <a:ext cx="7772400" cy="1470025"/>
          </a:xfrm>
        </p:spPr>
        <p:txBody>
          <a:bodyPr/>
          <a:lstStyle/>
          <a:p>
            <a:r>
              <a:rPr lang="nl-NL" dirty="0" smtClean="0"/>
              <a:t>1. Deliverables (a)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107504" y="1988840"/>
            <a:ext cx="903649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The deliverables from the project will be:</a:t>
            </a:r>
          </a:p>
          <a:p>
            <a:r>
              <a:rPr lang="en-US" dirty="0" smtClean="0"/>
              <a:t> </a:t>
            </a:r>
          </a:p>
          <a:p>
            <a:pPr marL="342900" indent="-342900">
              <a:buAutoNum type="alphaLcParenR"/>
            </a:pPr>
            <a:r>
              <a:rPr lang="en-US" sz="2400" dirty="0" smtClean="0"/>
              <a:t>A structured reference data model based on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the latest release of the CCL (15B)</a:t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b="1" dirty="0" smtClean="0"/>
              <a:t>      1. Internal Review  DRAFT SCRDM CCL started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sz="1600" b="1" i="1" dirty="0" smtClean="0"/>
              <a:t> </a:t>
            </a:r>
            <a:r>
              <a:rPr lang="en-US" sz="1600" b="1" i="1" dirty="0"/>
              <a:t> </a:t>
            </a:r>
            <a:r>
              <a:rPr lang="en-US" sz="1600" b="1" i="1" dirty="0" smtClean="0"/>
              <a:t>       </a:t>
            </a:r>
            <a:r>
              <a:rPr lang="en-US" dirty="0" smtClean="0"/>
              <a:t>-  Survey started 1 April						     </a:t>
            </a:r>
            <a:r>
              <a:rPr lang="en-US" dirty="0" smtClean="0">
                <a:hlinkClick r:id="rId3" action="ppaction://hlinksldjump"/>
              </a:rPr>
              <a:t>show</a:t>
            </a:r>
            <a:r>
              <a:rPr lang="en-US" b="1" i="1" dirty="0">
                <a:solidFill>
                  <a:srgbClr val="FF0000"/>
                </a:solidFill>
              </a:rPr>
              <a:t>	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      -  A Master Message Structure					     </a:t>
            </a:r>
            <a:r>
              <a:rPr lang="en-US" dirty="0" smtClean="0">
                <a:solidFill>
                  <a:srgbClr val="002060"/>
                </a:solidFill>
                <a:hlinkClick r:id="rId4" action="ppaction://hlinksldjump"/>
              </a:rPr>
              <a:t>show</a:t>
            </a:r>
            <a:r>
              <a:rPr lang="en-US" dirty="0" smtClean="0">
                <a:solidFill>
                  <a:srgbClr val="FF0000"/>
                </a:solidFill>
              </a:rPr>
              <a:t>        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>        -  Semantically 100% equal to CCL 15B + C</a:t>
            </a:r>
            <a:r>
              <a:rPr lang="en-US" dirty="0" smtClean="0"/>
              <a:t>CBDA 		  	     </a:t>
            </a:r>
            <a:r>
              <a:rPr lang="en-US" dirty="0" smtClean="0">
                <a:hlinkClick r:id="rId5" action="ppaction://hlinksldjump"/>
              </a:rPr>
              <a:t>show</a:t>
            </a:r>
            <a:endParaRPr lang="en-US" dirty="0" smtClean="0"/>
          </a:p>
          <a:p>
            <a:r>
              <a:rPr lang="en-US" b="1" i="1" dirty="0"/>
              <a:t> </a:t>
            </a:r>
            <a:r>
              <a:rPr lang="en-US" b="1" i="1" dirty="0" smtClean="0"/>
              <a:t>       </a:t>
            </a:r>
            <a:r>
              <a:rPr lang="en-US" dirty="0"/>
              <a:t>-  </a:t>
            </a:r>
            <a:r>
              <a:rPr lang="en-US" dirty="0" err="1" smtClean="0"/>
              <a:t>PoC</a:t>
            </a:r>
            <a:r>
              <a:rPr lang="en-US" dirty="0" smtClean="0"/>
              <a:t> </a:t>
            </a:r>
            <a:r>
              <a:rPr lang="en-US" dirty="0"/>
              <a:t>CCBDA Cross Industry </a:t>
            </a:r>
            <a:r>
              <a:rPr lang="en-US" dirty="0" smtClean="0"/>
              <a:t>Invoice 			                       </a:t>
            </a:r>
            <a:r>
              <a:rPr lang="en-US" dirty="0" smtClean="0">
                <a:solidFill>
                  <a:srgbClr val="FF0000"/>
                </a:solidFill>
                <a:hlinkClick r:id="rId6" action="ppaction://hlinksldjump"/>
              </a:rPr>
              <a:t>show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sz="1600" dirty="0" smtClean="0"/>
              <a:t>        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b="1" dirty="0"/>
              <a:t> </a:t>
            </a:r>
            <a:r>
              <a:rPr lang="en-US" b="1" dirty="0" smtClean="0"/>
              <a:t>     </a:t>
            </a:r>
            <a:br>
              <a:rPr lang="en-US" b="1" dirty="0" smtClean="0"/>
            </a:br>
            <a:r>
              <a:rPr lang="en-US" b="1" dirty="0" smtClean="0"/>
              <a:t>  </a:t>
            </a:r>
            <a:endParaRPr lang="en-US" dirty="0" smtClean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BD85-5BED-4CDE-963B-DD640CE26A0F}" type="slidenum">
              <a:rPr lang="nl-NL" smtClean="0"/>
              <a:t>5</a:t>
            </a:fld>
            <a:endParaRPr lang="nl-NL"/>
          </a:p>
        </p:txBody>
      </p:sp>
      <p:sp>
        <p:nvSpPr>
          <p:cNvPr id="3" name="Tekstvak 2"/>
          <p:cNvSpPr txBox="1"/>
          <p:nvPr/>
        </p:nvSpPr>
        <p:spPr>
          <a:xfrm>
            <a:off x="7668344" y="476672"/>
            <a:ext cx="1394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hlinkClick r:id="rId7" action="ppaction://hlinksldjump"/>
              </a:rPr>
              <a:t>Back </a:t>
            </a:r>
            <a:r>
              <a:rPr lang="nl-NL" dirty="0" err="1" smtClean="0">
                <a:hlinkClick r:id="rId7" action="ppaction://hlinksldjump"/>
              </a:rPr>
              <a:t>to</a:t>
            </a:r>
            <a:r>
              <a:rPr lang="nl-NL" dirty="0" smtClean="0">
                <a:hlinkClick r:id="rId7" action="ppaction://hlinksldjump"/>
              </a:rPr>
              <a:t> </a:t>
            </a:r>
            <a:r>
              <a:rPr lang="nl-NL" dirty="0" err="1" smtClean="0">
                <a:hlinkClick r:id="rId7" action="ppaction://hlinksldjump"/>
              </a:rPr>
              <a:t>main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76574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 Deliverables (b/c)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2900" b="1" dirty="0" smtClean="0"/>
              <a:t>b)</a:t>
            </a:r>
            <a:r>
              <a:rPr lang="en-US" sz="2900" dirty="0" smtClean="0"/>
              <a:t> </a:t>
            </a:r>
            <a:r>
              <a:rPr lang="en-US" sz="2400" dirty="0" smtClean="0"/>
              <a:t>Semantics links with UN/EDIFACT messaging and the TDED to support 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increased interoperability between data exchange structures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1800" dirty="0" smtClean="0"/>
              <a:t> 	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2300" b="1" dirty="0" smtClean="0"/>
              <a:t>      - </a:t>
            </a:r>
            <a:r>
              <a:rPr lang="en-US" sz="2300" dirty="0" smtClean="0"/>
              <a:t>EDIFACT Code lists as </a:t>
            </a:r>
            <a:r>
              <a:rPr lang="en-US" sz="2300" dirty="0" err="1" smtClean="0"/>
              <a:t>qDT’s</a:t>
            </a:r>
            <a:r>
              <a:rPr lang="en-US" sz="2300" b="1" dirty="0" smtClean="0"/>
              <a:t>  						</a:t>
            </a:r>
            <a:r>
              <a:rPr lang="en-US" sz="2300" b="1" dirty="0" smtClean="0">
                <a:hlinkClick r:id="rId3" action="ppaction://hlinksldjump"/>
              </a:rPr>
              <a:t>show</a:t>
            </a:r>
            <a:r>
              <a:rPr lang="en-US" sz="2300" dirty="0"/>
              <a:t/>
            </a:r>
            <a:br>
              <a:rPr lang="en-US" sz="2300" dirty="0"/>
            </a:br>
            <a:r>
              <a:rPr lang="en-US" sz="2300" dirty="0"/>
              <a:t> </a:t>
            </a:r>
            <a:r>
              <a:rPr lang="en-US" sz="2300" dirty="0" smtClean="0"/>
              <a:t>     - </a:t>
            </a:r>
            <a:r>
              <a:rPr lang="en-US" sz="2300" dirty="0"/>
              <a:t>UNTDED - UN Trade Data Element Directory –  </a:t>
            </a:r>
            <a:r>
              <a:rPr lang="en-US" sz="2300" dirty="0" smtClean="0"/>
              <a:t>				</a:t>
            </a:r>
            <a:r>
              <a:rPr lang="en-US" sz="2300" dirty="0" smtClean="0">
                <a:hlinkClick r:id="rId4" action="ppaction://hlinksldjump"/>
              </a:rPr>
              <a:t>show</a:t>
            </a:r>
            <a:endParaRPr lang="en-US" sz="2300" dirty="0" smtClean="0"/>
          </a:p>
          <a:p>
            <a:pPr marL="0" indent="0">
              <a:lnSpc>
                <a:spcPct val="110000"/>
              </a:lnSpc>
              <a:buNone/>
            </a:pPr>
            <a:r>
              <a:rPr lang="en-US" sz="2300" b="1" dirty="0" smtClean="0"/>
              <a:t>      - </a:t>
            </a:r>
            <a:r>
              <a:rPr lang="en-US" sz="2300" dirty="0"/>
              <a:t>Business names 	</a:t>
            </a:r>
            <a:r>
              <a:rPr lang="en-US" sz="2300" dirty="0" smtClean="0"/>
              <a:t> </a:t>
            </a:r>
            <a:r>
              <a:rPr lang="en-US" sz="2300" dirty="0"/>
              <a:t>						</a:t>
            </a:r>
            <a:r>
              <a:rPr lang="en-US" sz="2300" dirty="0" smtClean="0">
                <a:hlinkClick r:id="rId5" action="ppaction://hlinksldjump"/>
              </a:rPr>
              <a:t>show</a:t>
            </a:r>
            <a:r>
              <a:rPr lang="en-US" sz="2300" dirty="0"/>
              <a:t/>
            </a:r>
            <a:br>
              <a:rPr lang="en-US" sz="2300" dirty="0"/>
            </a:br>
            <a:r>
              <a:rPr lang="en-US" sz="2300" dirty="0" smtClean="0"/>
              <a:t/>
            </a:r>
            <a:br>
              <a:rPr lang="en-US" sz="2300" dirty="0" smtClean="0"/>
            </a:br>
            <a:r>
              <a:rPr lang="en-US" sz="2300" dirty="0" smtClean="0"/>
              <a:t/>
            </a:r>
            <a:br>
              <a:rPr lang="en-US" sz="2300" dirty="0" smtClean="0"/>
            </a:br>
            <a:r>
              <a:rPr lang="en-US" sz="1900" dirty="0" smtClean="0"/>
              <a:t/>
            </a:r>
            <a:br>
              <a:rPr lang="en-US" sz="1900" dirty="0" smtClean="0"/>
            </a:br>
            <a:r>
              <a:rPr lang="en-US" sz="2600" dirty="0" smtClean="0"/>
              <a:t>  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900" b="1" dirty="0" smtClean="0"/>
              <a:t>c) </a:t>
            </a:r>
            <a:r>
              <a:rPr lang="en-US" sz="2400" dirty="0" smtClean="0"/>
              <a:t>Guidelines to produce exchange syntax neutral message structures based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2400" dirty="0"/>
              <a:t> </a:t>
            </a:r>
            <a:r>
              <a:rPr lang="en-US" sz="2400" dirty="0" smtClean="0"/>
              <a:t>   on the UN/CEFACT CCBDA v1.0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300" dirty="0" smtClean="0"/>
              <a:t>     - Guideline how to built SCRDM business documents 				</a:t>
            </a:r>
            <a:r>
              <a:rPr lang="en-US" sz="2300" dirty="0" smtClean="0">
                <a:hlinkClick r:id="rId6" action="ppaction://hlinksldjump"/>
              </a:rPr>
              <a:t>show</a:t>
            </a:r>
            <a:endParaRPr lang="en-US" sz="2300" dirty="0" smtClean="0"/>
          </a:p>
          <a:p>
            <a:pPr marL="0" indent="0">
              <a:lnSpc>
                <a:spcPct val="110000"/>
              </a:lnSpc>
              <a:buNone/>
            </a:pPr>
            <a:r>
              <a:rPr lang="en-US" sz="2400" dirty="0" smtClean="0"/>
              <a:t>     </a:t>
            </a:r>
            <a:r>
              <a:rPr lang="en-US" sz="2300" dirty="0" smtClean="0"/>
              <a:t>- High level BRS SCRDM      (Business </a:t>
            </a:r>
            <a:r>
              <a:rPr lang="en-US" sz="2300" dirty="0"/>
              <a:t>Requirements </a:t>
            </a:r>
            <a:r>
              <a:rPr lang="en-US" sz="2300" dirty="0" smtClean="0"/>
              <a:t>Specification)  			</a:t>
            </a:r>
            <a:r>
              <a:rPr lang="en-US" sz="2300" dirty="0" smtClean="0">
                <a:hlinkClick r:id="rId7" action="ppaction://hlinksldjump"/>
              </a:rPr>
              <a:t>show</a:t>
            </a:r>
            <a:r>
              <a:rPr lang="en-US" sz="2300" dirty="0" smtClean="0"/>
              <a:t/>
            </a:r>
            <a:br>
              <a:rPr lang="en-US" sz="2300" dirty="0" smtClean="0"/>
            </a:br>
            <a:r>
              <a:rPr lang="en-US" sz="2300" dirty="0" smtClean="0"/>
              <a:t>     - High level RSM SCRDM      (Requirement Mapping Specification)			</a:t>
            </a:r>
            <a:r>
              <a:rPr lang="en-US" sz="2300" dirty="0" smtClean="0">
                <a:hlinkClick r:id="rId8" action="ppaction://hlinksldjump"/>
              </a:rPr>
              <a:t>show</a:t>
            </a:r>
            <a:endParaRPr lang="en-US" sz="2300" dirty="0" smtClean="0"/>
          </a:p>
          <a:p>
            <a:pPr marL="0" indent="0">
              <a:lnSpc>
                <a:spcPct val="110000"/>
              </a:lnSpc>
              <a:buNone/>
            </a:pPr>
            <a:r>
              <a:rPr lang="en-US" sz="1800" dirty="0" smtClean="0"/>
              <a:t> </a:t>
            </a: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600" dirty="0" smtClean="0"/>
              <a:t/>
            </a:r>
            <a:br>
              <a:rPr lang="en-US" sz="1600" dirty="0" smtClean="0"/>
            </a:br>
            <a:endParaRPr lang="nl-NL" sz="1600" dirty="0" smtClean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BD85-5BED-4CDE-963B-DD640CE26A0F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497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6775" y="188640"/>
            <a:ext cx="8229600" cy="1143000"/>
          </a:xfrm>
        </p:spPr>
        <p:txBody>
          <a:bodyPr/>
          <a:lstStyle/>
          <a:p>
            <a:r>
              <a:rPr lang="nl-NL" dirty="0" smtClean="0"/>
              <a:t>2. Planning</a:t>
            </a:r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02969"/>
            <a:ext cx="6444716" cy="4789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fgeronde rechthoek 4"/>
          <p:cNvSpPr/>
          <p:nvPr/>
        </p:nvSpPr>
        <p:spPr>
          <a:xfrm>
            <a:off x="6229746" y="3527296"/>
            <a:ext cx="2301132" cy="1800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dirty="0" err="1" smtClean="0">
                <a:solidFill>
                  <a:schemeClr val="tx1"/>
                </a:solidFill>
              </a:rPr>
              <a:t>Internal</a:t>
            </a:r>
            <a:r>
              <a:rPr lang="nl-NL" sz="1400" dirty="0" smtClean="0">
                <a:solidFill>
                  <a:schemeClr val="tx1"/>
                </a:solidFill>
              </a:rPr>
              <a:t> review </a:t>
            </a:r>
            <a:r>
              <a:rPr lang="nl-NL" sz="1400" dirty="0" err="1" smtClean="0">
                <a:solidFill>
                  <a:schemeClr val="tx1"/>
                </a:solidFill>
              </a:rPr>
              <a:t>till</a:t>
            </a:r>
            <a:r>
              <a:rPr lang="nl-NL" sz="1400" dirty="0" smtClean="0">
                <a:solidFill>
                  <a:schemeClr val="tx1"/>
                </a:solidFill>
              </a:rPr>
              <a:t> 17 april</a:t>
            </a:r>
            <a:endParaRPr lang="nl-NL" sz="1400" dirty="0">
              <a:solidFill>
                <a:schemeClr val="tx1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BD85-5BED-4CDE-963B-DD640CE26A0F}" type="slidenum">
              <a:rPr lang="nl-NL" smtClean="0"/>
              <a:t>7</a:t>
            </a:fld>
            <a:endParaRPr lang="nl-NL"/>
          </a:p>
        </p:txBody>
      </p:sp>
      <p:sp>
        <p:nvSpPr>
          <p:cNvPr id="3" name="Tekstvak 2"/>
          <p:cNvSpPr txBox="1"/>
          <p:nvPr/>
        </p:nvSpPr>
        <p:spPr>
          <a:xfrm>
            <a:off x="6228184" y="2924944"/>
            <a:ext cx="2301132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sz="1200" dirty="0" smtClean="0">
                <a:hlinkClick r:id="rId4" action="ppaction://hlinksldjump"/>
              </a:rPr>
              <a:t>See UN/CEFACT </a:t>
            </a:r>
            <a:r>
              <a:rPr lang="nl-NL" sz="1200" dirty="0" err="1" smtClean="0">
                <a:hlinkClick r:id="rId4" action="ppaction://hlinksldjump"/>
              </a:rPr>
              <a:t>Confluence</a:t>
            </a:r>
            <a:r>
              <a:rPr lang="nl-NL" sz="1200" dirty="0" smtClean="0"/>
              <a:t> status</a:t>
            </a:r>
            <a:endParaRPr lang="nl-NL" sz="1200" dirty="0"/>
          </a:p>
        </p:txBody>
      </p:sp>
      <p:sp>
        <p:nvSpPr>
          <p:cNvPr id="4" name="Tekstvak 3"/>
          <p:cNvSpPr txBox="1"/>
          <p:nvPr/>
        </p:nvSpPr>
        <p:spPr>
          <a:xfrm>
            <a:off x="7380312" y="323364"/>
            <a:ext cx="1394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hlinkClick r:id="rId5" action="ppaction://hlinksldjump"/>
              </a:rPr>
              <a:t>Back </a:t>
            </a:r>
            <a:r>
              <a:rPr lang="nl-NL" dirty="0" err="1" smtClean="0">
                <a:hlinkClick r:id="rId5" action="ppaction://hlinksldjump"/>
              </a:rPr>
              <a:t>to</a:t>
            </a:r>
            <a:r>
              <a:rPr lang="nl-NL" dirty="0" smtClean="0">
                <a:hlinkClick r:id="rId5" action="ppaction://hlinksldjump"/>
              </a:rPr>
              <a:t> </a:t>
            </a:r>
            <a:r>
              <a:rPr lang="nl-NL" dirty="0" err="1" smtClean="0">
                <a:hlinkClick r:id="rId5" action="ppaction://hlinksldjump"/>
              </a:rPr>
              <a:t>main</a:t>
            </a:r>
            <a:endParaRPr lang="nl-NL" dirty="0"/>
          </a:p>
        </p:txBody>
      </p:sp>
      <p:sp>
        <p:nvSpPr>
          <p:cNvPr id="13" name="Afgeronde rechthoek 12"/>
          <p:cNvSpPr/>
          <p:nvPr/>
        </p:nvSpPr>
        <p:spPr>
          <a:xfrm>
            <a:off x="6229746" y="3807042"/>
            <a:ext cx="2301132" cy="1800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dirty="0" smtClean="0">
                <a:solidFill>
                  <a:schemeClr val="tx1"/>
                </a:solidFill>
              </a:rPr>
              <a:t>Public review </a:t>
            </a:r>
            <a:r>
              <a:rPr lang="nl-NL" sz="1400" dirty="0" err="1" smtClean="0">
                <a:solidFill>
                  <a:schemeClr val="tx1"/>
                </a:solidFill>
              </a:rPr>
              <a:t>till</a:t>
            </a:r>
            <a:r>
              <a:rPr lang="nl-NL" sz="1400" dirty="0" smtClean="0">
                <a:solidFill>
                  <a:schemeClr val="tx1"/>
                </a:solidFill>
              </a:rPr>
              <a:t>  1 </a:t>
            </a:r>
            <a:r>
              <a:rPr lang="nl-NL" sz="1400" dirty="0" err="1" smtClean="0">
                <a:solidFill>
                  <a:schemeClr val="tx1"/>
                </a:solidFill>
              </a:rPr>
              <a:t>july</a:t>
            </a:r>
            <a:r>
              <a:rPr lang="nl-NL" sz="1400" dirty="0" smtClean="0">
                <a:solidFill>
                  <a:schemeClr val="tx1"/>
                </a:solidFill>
              </a:rPr>
              <a:t> ?</a:t>
            </a:r>
            <a:endParaRPr lang="nl-NL" sz="1400" dirty="0">
              <a:solidFill>
                <a:schemeClr val="tx1"/>
              </a:solidFill>
            </a:endParaRPr>
          </a:p>
        </p:txBody>
      </p:sp>
      <p:sp>
        <p:nvSpPr>
          <p:cNvPr id="14" name="Afgeronde rechthoek 13"/>
          <p:cNvSpPr/>
          <p:nvPr/>
        </p:nvSpPr>
        <p:spPr>
          <a:xfrm>
            <a:off x="6156176" y="4600824"/>
            <a:ext cx="2301132" cy="1800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dirty="0" smtClean="0">
                <a:solidFill>
                  <a:schemeClr val="tx1"/>
                </a:solidFill>
              </a:rPr>
              <a:t>Active</a:t>
            </a:r>
            <a:endParaRPr lang="nl-NL" sz="1400" dirty="0">
              <a:solidFill>
                <a:schemeClr val="tx1"/>
              </a:solidFill>
            </a:endParaRPr>
          </a:p>
        </p:txBody>
      </p:sp>
      <p:sp>
        <p:nvSpPr>
          <p:cNvPr id="15" name="Afgeronde rechthoek 14"/>
          <p:cNvSpPr/>
          <p:nvPr/>
        </p:nvSpPr>
        <p:spPr>
          <a:xfrm>
            <a:off x="6156176" y="5657543"/>
            <a:ext cx="2301132" cy="1800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dirty="0" smtClean="0">
                <a:solidFill>
                  <a:schemeClr val="tx1"/>
                </a:solidFill>
              </a:rPr>
              <a:t>Active</a:t>
            </a:r>
            <a:endParaRPr lang="nl-NL" sz="1400" dirty="0">
              <a:solidFill>
                <a:schemeClr val="tx1"/>
              </a:solidFill>
            </a:endParaRPr>
          </a:p>
        </p:txBody>
      </p:sp>
      <p:sp>
        <p:nvSpPr>
          <p:cNvPr id="16" name="Afgeronde rechthoek 15"/>
          <p:cNvSpPr/>
          <p:nvPr/>
        </p:nvSpPr>
        <p:spPr>
          <a:xfrm>
            <a:off x="6156176" y="6453336"/>
            <a:ext cx="2301132" cy="1800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dirty="0" err="1" smtClean="0">
                <a:solidFill>
                  <a:schemeClr val="tx1"/>
                </a:solidFill>
              </a:rPr>
              <a:t>Expected</a:t>
            </a:r>
            <a:r>
              <a:rPr lang="nl-NL" sz="1400" dirty="0" smtClean="0">
                <a:solidFill>
                  <a:schemeClr val="tx1"/>
                </a:solidFill>
              </a:rPr>
              <a:t> 2 </a:t>
            </a:r>
            <a:r>
              <a:rPr lang="nl-NL" sz="1400" dirty="0" err="1" smtClean="0">
                <a:solidFill>
                  <a:schemeClr val="tx1"/>
                </a:solidFill>
              </a:rPr>
              <a:t>months</a:t>
            </a:r>
            <a:r>
              <a:rPr lang="nl-NL" sz="1400" dirty="0" smtClean="0">
                <a:solidFill>
                  <a:schemeClr val="tx1"/>
                </a:solidFill>
              </a:rPr>
              <a:t> delay</a:t>
            </a:r>
            <a:endParaRPr lang="nl-NL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46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348880"/>
            <a:ext cx="8229600" cy="1143000"/>
          </a:xfrm>
        </p:spPr>
        <p:txBody>
          <a:bodyPr/>
          <a:lstStyle/>
          <a:p>
            <a:r>
              <a:rPr lang="nl-NL" dirty="0" err="1" smtClean="0"/>
              <a:t>Thank</a:t>
            </a:r>
            <a:r>
              <a:rPr lang="nl-NL" dirty="0" smtClean="0"/>
              <a:t> </a:t>
            </a:r>
            <a:r>
              <a:rPr lang="nl-NL" dirty="0" err="1" smtClean="0"/>
              <a:t>you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your</a:t>
            </a:r>
            <a:r>
              <a:rPr lang="nl-NL" dirty="0" smtClean="0"/>
              <a:t> attention!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BD85-5BED-4CDE-963B-DD640CE26A0F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827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ABD85-5BED-4CDE-963B-DD640CE26A0F}" type="slidenum">
              <a:rPr lang="nl-NL" smtClean="0"/>
              <a:t>9</a:t>
            </a:fld>
            <a:endParaRPr lang="nl-NL"/>
          </a:p>
        </p:txBody>
      </p:sp>
      <p:sp>
        <p:nvSpPr>
          <p:cNvPr id="8" name="Tekstvak 7">
            <a:hlinkClick r:id="rId3" action="ppaction://hlinksldjump"/>
          </p:cNvPr>
          <p:cNvSpPr txBox="1"/>
          <p:nvPr/>
        </p:nvSpPr>
        <p:spPr>
          <a:xfrm>
            <a:off x="7626751" y="207521"/>
            <a:ext cx="1407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hlinkClick r:id="rId3" action="ppaction://hlinksldjump"/>
              </a:rPr>
              <a:t>Back </a:t>
            </a:r>
            <a:r>
              <a:rPr lang="nl-NL" dirty="0" err="1" smtClean="0">
                <a:hlinkClick r:id="rId3" action="ppaction://hlinksldjump"/>
              </a:rPr>
              <a:t>to</a:t>
            </a:r>
            <a:r>
              <a:rPr lang="nl-NL" dirty="0" smtClean="0">
                <a:hlinkClick r:id="rId3" action="ppaction://hlinksldjump"/>
              </a:rPr>
              <a:t> </a:t>
            </a:r>
            <a:r>
              <a:rPr lang="nl-NL" dirty="0" err="1" smtClean="0">
                <a:hlinkClick r:id="rId3" action="ppaction://hlinksldjump"/>
              </a:rPr>
              <a:t>Main</a:t>
            </a:r>
            <a:endParaRPr lang="nl-NL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884" y="836712"/>
            <a:ext cx="8746703" cy="3484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kstvak 4"/>
          <p:cNvSpPr txBox="1"/>
          <p:nvPr/>
        </p:nvSpPr>
        <p:spPr>
          <a:xfrm>
            <a:off x="272884" y="4653136"/>
            <a:ext cx="2382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hlinkClick r:id="rId5" action="ppaction://hlinksldjump"/>
              </a:rPr>
              <a:t>Excel Draft SCRDM CCL </a:t>
            </a:r>
            <a:endParaRPr lang="nl-NL" dirty="0"/>
          </a:p>
        </p:txBody>
      </p:sp>
      <p:sp>
        <p:nvSpPr>
          <p:cNvPr id="2" name="Ovaal 1"/>
          <p:cNvSpPr/>
          <p:nvPr/>
        </p:nvSpPr>
        <p:spPr>
          <a:xfrm>
            <a:off x="2987824" y="1700808"/>
            <a:ext cx="864096" cy="557183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Issues</a:t>
            </a:r>
            <a:endParaRPr lang="nl-NL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73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1817</TotalTime>
  <Words>1239</Words>
  <Application>Microsoft Office PowerPoint</Application>
  <PresentationFormat>Diavoorstelling (4:3)</PresentationFormat>
  <Paragraphs>239</Paragraphs>
  <Slides>26</Slides>
  <Notes>24</Notes>
  <HiddenSlides>0</HiddenSlides>
  <MMClips>0</MMClips>
  <ScaleCrop>false</ScaleCrop>
  <HeadingPairs>
    <vt:vector size="6" baseType="variant"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26</vt:i4>
      </vt:variant>
    </vt:vector>
  </HeadingPairs>
  <TitlesOfParts>
    <vt:vector size="28" baseType="lpstr">
      <vt:lpstr>Kantoorthema</vt:lpstr>
      <vt:lpstr>Dia</vt:lpstr>
      <vt:lpstr>SCRDM project</vt:lpstr>
      <vt:lpstr>PowerPoint-presentatie</vt:lpstr>
      <vt:lpstr>PowerPoint-presentatie</vt:lpstr>
      <vt:lpstr>Status of SCRDM project</vt:lpstr>
      <vt:lpstr>1. Deliverables (a)</vt:lpstr>
      <vt:lpstr>1. Deliverables (b/c)</vt:lpstr>
      <vt:lpstr>2. Planning</vt:lpstr>
      <vt:lpstr>Thank you for your attention!</vt:lpstr>
      <vt:lpstr>PowerPoint-presentatie</vt:lpstr>
      <vt:lpstr>PowerPoint-presentatie</vt:lpstr>
      <vt:lpstr>PowerPoint-presentatie</vt:lpstr>
      <vt:lpstr>PowerPoint-presentatie</vt:lpstr>
      <vt:lpstr>CCTS 2.01 &amp; CCBDA 1.0 &amp; NDR 2.1 ARTEFACTS PUBLICATION PUBLIC REVIEW</vt:lpstr>
      <vt:lpstr>PowerPoint-presentatie</vt:lpstr>
      <vt:lpstr>Recommended Code Lists Such as  Document_ Type Code,  Invoice_ Document_Type Code*</vt:lpstr>
      <vt:lpstr>All objects have now a Business Name</vt:lpstr>
      <vt:lpstr>TDED: 31% of objects  more will be added</vt:lpstr>
      <vt:lpstr>BRS SCRDM</vt:lpstr>
      <vt:lpstr>PowerPoint-presentatie</vt:lpstr>
      <vt:lpstr>UN/CEFACT Confluence page </vt:lpstr>
      <vt:lpstr>PowerPoint-presentatie</vt:lpstr>
      <vt:lpstr>Publication of Data Model</vt:lpstr>
      <vt:lpstr>High level RSM</vt:lpstr>
      <vt:lpstr>Map Invoice  SCRDM &lt;–&gt; 15B</vt:lpstr>
      <vt:lpstr>SCRDM CII – CCL15B synchronizing</vt:lpstr>
      <vt:lpstr>Our tool, CCBDA Poc CII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Gerhard Heemskerk</dc:creator>
  <cp:lastModifiedBy>Gerhard Heemskerk</cp:lastModifiedBy>
  <cp:revision>98</cp:revision>
  <dcterms:created xsi:type="dcterms:W3CDTF">2016-03-13T18:48:05Z</dcterms:created>
  <dcterms:modified xsi:type="dcterms:W3CDTF">2016-04-03T11:32:03Z</dcterms:modified>
</cp:coreProperties>
</file>