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1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840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80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36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93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883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585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3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14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57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29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4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E4FA9-99B7-4850-8FD5-D34EAE225970}" type="datetimeFigureOut">
              <a:rPr lang="nl-NL" smtClean="0"/>
              <a:t>21-4-2016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78CA7-F0B5-448F-9ADD-6E18930A9F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64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2.unece.org/cefact/display/themepressdemo/SCRDM+Internal+Review+Surve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2.unece.org/cefact/polls/viewpoll.action?guid=4958e80c87104004a0dd1bfc80556b0a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hyperlink" Target="https://www2.unece.org/cefact/polls/viewpoll.action?guid=951a7e5d344b4633806cca254222ff8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2.unece.org/cefact/polls/viewpoll.action?guid=ea5ecc33ea984f8c9e6960cae42d7d63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s://www2.unece.org/cefact/polls/viewpoll.action?guid=8b85a5bf304f4f9691d1f3ea205050b4" TargetMode="External"/><Relationship Id="rId9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2.unece.org/cefact/polls/viewpoll.action?guid=a69ec1b2ad414d56a9d6e1c47837fdf9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2.unece.org/cefact/polls/viewpoll.action?guid=96d515e79f4d4f21a408dbb2f804f2c3" TargetMode="External"/><Relationship Id="rId12" Type="http://schemas.openxmlformats.org/officeDocument/2006/relationships/image" Target="../media/image2.jpg"/><Relationship Id="rId2" Type="http://schemas.openxmlformats.org/officeDocument/2006/relationships/hyperlink" Target="https://www2.unece.org/cefact/polls/viewpoll.action?guid=5be47f4736c24159897e3e1eb0be9a5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2.unece.org/cefact/polls/viewpoll.action?guid=f5e5d061d3db40f2a44ce4e4c55f1ad0" TargetMode="External"/><Relationship Id="rId11" Type="http://schemas.openxmlformats.org/officeDocument/2006/relationships/image" Target="../media/image4.png"/><Relationship Id="rId5" Type="http://schemas.openxmlformats.org/officeDocument/2006/relationships/hyperlink" Target="https://www2.unece.org/cefact/polls/viewpoll.action?guid=e73cae4789054397bb34884003716b30" TargetMode="External"/><Relationship Id="rId10" Type="http://schemas.openxmlformats.org/officeDocument/2006/relationships/hyperlink" Target="https://www2.unece.org/cefact/polls/viewpoll.action?guid=b6a64668eca04c4aadbdd868b7916a27" TargetMode="External"/><Relationship Id="rId4" Type="http://schemas.openxmlformats.org/officeDocument/2006/relationships/hyperlink" Target="https://www2.unece.org/cefact/polls/viewpoll.action?guid=4b372324730643fab4eebb43c6cb9bfb" TargetMode="External"/><Relationship Id="rId9" Type="http://schemas.openxmlformats.org/officeDocument/2006/relationships/hyperlink" Target="https://www2.unece.org/cefact/polls/viewpoll.action?guid=a0a6d25123214a118955064bfb8ef97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2.unece.org/cefact/polls/viewpoll.action?guid=8ff38d5aa7ae4f7eb91ef16a5bb314b2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2.unece.org/cefact/polls/viewpoll.action?guid=ba05b79617c84df683d0ac0b7968eed5" TargetMode="External"/><Relationship Id="rId12" Type="http://schemas.openxmlformats.org/officeDocument/2006/relationships/image" Target="../media/image2.jpg"/><Relationship Id="rId2" Type="http://schemas.openxmlformats.org/officeDocument/2006/relationships/hyperlink" Target="https://www2.unece.org/cefact/polls/viewpoll.action?guid=44ac4e300c0641d3b441bad29fd4e04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2.unece.org/cefact/polls/viewpoll.action?guid=c44790bf942c477bb1fb757d0ca2112d" TargetMode="External"/><Relationship Id="rId11" Type="http://schemas.openxmlformats.org/officeDocument/2006/relationships/hyperlink" Target="https://www2.unece.org/cefact/polls/viewpoll.action?guid=380b8411c557497a81740b63dd0646c1" TargetMode="External"/><Relationship Id="rId5" Type="http://schemas.openxmlformats.org/officeDocument/2006/relationships/hyperlink" Target="https://www2.unece.org/cefact/polls/viewpoll.action?guid=bf55854c279b43aea90b73d99a828480" TargetMode="External"/><Relationship Id="rId10" Type="http://schemas.openxmlformats.org/officeDocument/2006/relationships/hyperlink" Target="https://www2.unece.org/cefact/polls/viewpoll.action?guid=188869a76a784ffe96e1b8a3070e73a1" TargetMode="External"/><Relationship Id="rId4" Type="http://schemas.openxmlformats.org/officeDocument/2006/relationships/hyperlink" Target="https://www2.unece.org/cefact/polls/viewpoll.action?guid=7734c76d28b74f2aaac7fe435edf8600" TargetMode="External"/><Relationship Id="rId9" Type="http://schemas.openxmlformats.org/officeDocument/2006/relationships/hyperlink" Target="https://www2.unece.org/cefact/polls/viewpoll.action?guid=099806f4d62c4d69b2de97c85098ad3b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5.png"/><Relationship Id="rId7" Type="http://schemas.openxmlformats.org/officeDocument/2006/relationships/hyperlink" Target="https://www2.unece.org/cefact/polls/viewpoll.action?guid=7a9af851fc5447729eaceb288a555def" TargetMode="External"/><Relationship Id="rId2" Type="http://schemas.openxmlformats.org/officeDocument/2006/relationships/hyperlink" Target="https://www2.unece.org/cefact/polls/viewpoll.action?guid=09b3774b11624797a3ae1845d03125a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2.unece.org/cefact/polls/viewpoll.action?guid=154d6fb1e10548fabe0a106ffcdf77a9" TargetMode="External"/><Relationship Id="rId5" Type="http://schemas.openxmlformats.org/officeDocument/2006/relationships/image" Target="../media/image1.png"/><Relationship Id="rId4" Type="http://schemas.openxmlformats.org/officeDocument/2006/relationships/hyperlink" Target="https://www2.unece.org/cefact/polls/viewpoll.action?guid=ae87490ff8874cea9a4f04c108224c90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2.unece.org/cefact/polls/viewpoll.action?guid=1aa88f2d20994442ad35689795a5aaa5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www2.unece.org/cefact/polls/viewpoll.action?guid=2c0c0b3f9bd54a2285f8afcc5a550a1f" TargetMode="External"/><Relationship Id="rId2" Type="http://schemas.openxmlformats.org/officeDocument/2006/relationships/hyperlink" Target="https://www2.unece.org/cefact/polls/viewpoll.action?guid=2edd60b974594616a861d5cea51c34a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2.unece.org/cefact/polls/viewpoll.action?guid=c00320247ad74422a137bb6fea5a11b4" TargetMode="External"/><Relationship Id="rId5" Type="http://schemas.openxmlformats.org/officeDocument/2006/relationships/image" Target="../media/image1.png"/><Relationship Id="rId10" Type="http://schemas.openxmlformats.org/officeDocument/2006/relationships/image" Target="../media/image2.jpg"/><Relationship Id="rId4" Type="http://schemas.openxmlformats.org/officeDocument/2006/relationships/hyperlink" Target="https://www2.unece.org/cefact/polls/viewpoll.action?guid=7b5b7735dec64ed4bdbbc32df776d729" TargetMode="External"/><Relationship Id="rId9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SCRDM Survey </a:t>
            </a:r>
            <a:r>
              <a:rPr lang="nl-NL" b="1" dirty="0" err="1"/>
              <a:t>Provisional</a:t>
            </a:r>
            <a:r>
              <a:rPr lang="nl-NL" b="1" dirty="0"/>
              <a:t> </a:t>
            </a:r>
            <a:r>
              <a:rPr lang="nl-NL" b="1" dirty="0" err="1"/>
              <a:t>Results</a:t>
            </a:r>
            <a:br>
              <a:rPr lang="nl-NL" dirty="0"/>
            </a:br>
            <a:r>
              <a:rPr lang="nl-NL" sz="4000" i="1" dirty="0">
                <a:solidFill>
                  <a:srgbClr val="FF0000"/>
                </a:solidFill>
              </a:rPr>
              <a:t>summary</a:t>
            </a:r>
            <a:endParaRPr lang="nl-NL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05" y="1814739"/>
            <a:ext cx="115824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nl-NL"/>
              <a:t>April 1</a:t>
            </a:r>
            <a:r>
              <a:rPr lang="nl-NL" baseline="30000"/>
              <a:t>st</a:t>
            </a:r>
            <a:r>
              <a:rPr lang="nl-NL"/>
              <a:t> </a:t>
            </a:r>
            <a:r>
              <a:rPr lang="nl-NL" dirty="0" err="1"/>
              <a:t>Internal</a:t>
            </a:r>
            <a:r>
              <a:rPr lang="nl-NL" dirty="0"/>
              <a:t> Review SCRDM CCL </a:t>
            </a:r>
            <a:r>
              <a:rPr lang="nl-NL" dirty="0" err="1"/>
              <a:t>started</a:t>
            </a:r>
            <a:r>
              <a:rPr lang="nl-NL" dirty="0"/>
              <a:t> (survey </a:t>
            </a:r>
            <a:r>
              <a:rPr lang="nl-NL" dirty="0" err="1"/>
              <a:t>still</a:t>
            </a:r>
            <a:r>
              <a:rPr lang="nl-NL" dirty="0"/>
              <a:t> open, click here      )</a:t>
            </a:r>
          </a:p>
          <a:p>
            <a:pPr>
              <a:lnSpc>
                <a:spcPct val="100000"/>
              </a:lnSpc>
            </a:pPr>
            <a:r>
              <a:rPr lang="nl-NL" dirty="0" err="1"/>
              <a:t>Comments</a:t>
            </a:r>
            <a:r>
              <a:rPr lang="nl-NL" dirty="0"/>
              <a:t> are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processed</a:t>
            </a:r>
            <a:r>
              <a:rPr lang="nl-NL" dirty="0"/>
              <a:t> in </a:t>
            </a:r>
            <a:r>
              <a:rPr lang="nl-NL" dirty="0" err="1"/>
              <a:t>this</a:t>
            </a:r>
            <a:r>
              <a:rPr lang="nl-NL" dirty="0"/>
              <a:t> summary</a:t>
            </a:r>
          </a:p>
          <a:p>
            <a:pPr marL="0" indent="0">
              <a:lnSpc>
                <a:spcPct val="100000"/>
              </a:lnSpc>
              <a:buNone/>
            </a:pPr>
            <a:br>
              <a:rPr lang="nl-NL" dirty="0"/>
            </a:br>
            <a:r>
              <a:rPr lang="nl-NL" u="sng" dirty="0"/>
              <a:t>Legenda</a:t>
            </a:r>
          </a:p>
          <a:p>
            <a:pPr>
              <a:lnSpc>
                <a:spcPct val="100000"/>
              </a:lnSpc>
            </a:pPr>
            <a:r>
              <a:rPr lang="nl-NL" dirty="0"/>
              <a:t>       Internet </a:t>
            </a:r>
            <a:r>
              <a:rPr lang="nl-NL" dirty="0" err="1"/>
              <a:t>symbol</a:t>
            </a:r>
            <a:r>
              <a:rPr lang="nl-NL" dirty="0"/>
              <a:t>    : link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survey </a:t>
            </a:r>
            <a:r>
              <a:rPr lang="nl-NL" dirty="0" err="1"/>
              <a:t>votes</a:t>
            </a:r>
            <a:r>
              <a:rPr lang="nl-NL" dirty="0"/>
              <a:t> </a:t>
            </a:r>
            <a:r>
              <a:rPr lang="nl-NL" dirty="0" err="1"/>
              <a:t>statistics</a:t>
            </a:r>
            <a:r>
              <a:rPr lang="nl-NL" dirty="0"/>
              <a:t> of topic</a:t>
            </a:r>
          </a:p>
          <a:p>
            <a:pPr>
              <a:lnSpc>
                <a:spcPct val="100000"/>
              </a:lnSpc>
            </a:pPr>
            <a:r>
              <a:rPr lang="nl-NL" dirty="0"/>
              <a:t>       Green smiley         : </a:t>
            </a:r>
            <a:r>
              <a:rPr lang="nl-NL" dirty="0" err="1"/>
              <a:t>majority</a:t>
            </a:r>
            <a:r>
              <a:rPr lang="nl-NL" dirty="0"/>
              <a:t> of </a:t>
            </a:r>
            <a:r>
              <a:rPr lang="nl-NL" dirty="0" err="1"/>
              <a:t>votes</a:t>
            </a:r>
            <a:r>
              <a:rPr lang="nl-NL" dirty="0"/>
              <a:t> </a:t>
            </a:r>
            <a:r>
              <a:rPr lang="nl-NL" dirty="0" err="1"/>
              <a:t>approved</a:t>
            </a:r>
            <a:r>
              <a:rPr lang="nl-NL" dirty="0"/>
              <a:t> </a:t>
            </a:r>
          </a:p>
          <a:p>
            <a:pPr>
              <a:lnSpc>
                <a:spcPct val="100000"/>
              </a:lnSpc>
            </a:pPr>
            <a:r>
              <a:rPr lang="nl-NL" dirty="0"/>
              <a:t>       Orange smiley       : </a:t>
            </a:r>
            <a:r>
              <a:rPr lang="nl-NL" dirty="0" err="1"/>
              <a:t>equal</a:t>
            </a:r>
            <a:r>
              <a:rPr lang="nl-NL" dirty="0"/>
              <a:t> </a:t>
            </a:r>
            <a:r>
              <a:rPr lang="nl-NL" dirty="0" err="1"/>
              <a:t>votes</a:t>
            </a:r>
            <a:endParaRPr lang="nl-NL" dirty="0"/>
          </a:p>
          <a:p>
            <a:pPr>
              <a:lnSpc>
                <a:spcPct val="100000"/>
              </a:lnSpc>
            </a:pPr>
            <a:r>
              <a:rPr lang="nl-NL" dirty="0"/>
              <a:t>       Red smiley  	        : </a:t>
            </a:r>
            <a:r>
              <a:rPr lang="nl-NL" dirty="0" err="1"/>
              <a:t>majority</a:t>
            </a:r>
            <a:r>
              <a:rPr lang="nl-NL" dirty="0"/>
              <a:t> of </a:t>
            </a:r>
            <a:r>
              <a:rPr lang="nl-NL" dirty="0" err="1"/>
              <a:t>votes</a:t>
            </a:r>
            <a:r>
              <a:rPr lang="nl-NL" dirty="0"/>
              <a:t>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approved</a:t>
            </a:r>
            <a:r>
              <a:rPr lang="nl-NL" dirty="0"/>
              <a:t> 	</a:t>
            </a:r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  <a:p>
            <a:pPr>
              <a:lnSpc>
                <a:spcPct val="100000"/>
              </a:lnSpc>
            </a:pPr>
            <a:endParaRPr lang="nl-NL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3809" y="1921571"/>
            <a:ext cx="372140" cy="372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85" y="3982655"/>
            <a:ext cx="404129" cy="4041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41" y="4507515"/>
            <a:ext cx="366269" cy="3662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4" y="5001155"/>
            <a:ext cx="467833" cy="467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41" y="5589719"/>
            <a:ext cx="398548" cy="39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5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2745" y="675796"/>
            <a:ext cx="10203711" cy="855293"/>
          </a:xfrm>
        </p:spPr>
        <p:txBody>
          <a:bodyPr>
            <a:normAutofit fontScale="90000"/>
          </a:bodyPr>
          <a:lstStyle/>
          <a:p>
            <a:r>
              <a:rPr lang="nl-NL" sz="4400" b="1" dirty="0"/>
              <a:t>SCRDM CCL </a:t>
            </a:r>
            <a:br>
              <a:rPr lang="nl-NL" dirty="0"/>
            </a:br>
            <a:r>
              <a:rPr lang="nl-NL" sz="3300" i="1" dirty="0" err="1">
                <a:solidFill>
                  <a:srgbClr val="FF0000"/>
                </a:solidFill>
              </a:rPr>
              <a:t>needed</a:t>
            </a:r>
            <a:r>
              <a:rPr lang="nl-NL" sz="3300" i="1" dirty="0">
                <a:solidFill>
                  <a:srgbClr val="FF0000"/>
                </a:solidFill>
              </a:rPr>
              <a:t> </a:t>
            </a:r>
            <a:r>
              <a:rPr lang="nl-NL" sz="3300" i="1" dirty="0" err="1">
                <a:solidFill>
                  <a:srgbClr val="FF0000"/>
                </a:solidFill>
              </a:rPr>
              <a:t>structural</a:t>
            </a:r>
            <a:r>
              <a:rPr lang="nl-NL" sz="3300" i="1" dirty="0">
                <a:solidFill>
                  <a:srgbClr val="FF0000"/>
                </a:solidFill>
              </a:rPr>
              <a:t> </a:t>
            </a:r>
            <a:r>
              <a:rPr lang="nl-NL" sz="3300" i="1" dirty="0" err="1">
                <a:solidFill>
                  <a:srgbClr val="FF0000"/>
                </a:solidFill>
              </a:rPr>
              <a:t>ABIEs</a:t>
            </a:r>
            <a:endParaRPr lang="nl-NL" sz="33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6817" y="1711843"/>
            <a:ext cx="11493788" cy="476338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b="1" u="sng" dirty="0"/>
              <a:t>Payment/Header/Line/Subordinate line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Header_ </a:t>
            </a:r>
            <a:r>
              <a:rPr lang="en-US" sz="1800" dirty="0"/>
              <a:t>Trade Agreement			Header ABIE, </a:t>
            </a:r>
            <a:r>
              <a:rPr lang="en-US" sz="1800" dirty="0">
                <a:solidFill>
                  <a:srgbClr val="FF0000"/>
                </a:solidFill>
              </a:rPr>
              <a:t>aligned</a:t>
            </a:r>
            <a:r>
              <a:rPr lang="en-US" sz="1800" dirty="0"/>
              <a:t> with existing </a:t>
            </a:r>
            <a:r>
              <a:rPr lang="en-US" sz="1800" dirty="0">
                <a:solidFill>
                  <a:srgbClr val="FF0000"/>
                </a:solidFill>
              </a:rPr>
              <a:t>usage</a:t>
            </a:r>
            <a:r>
              <a:rPr lang="en-US" sz="1800" dirty="0"/>
              <a:t> Supply Chain_ Trade Agreement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Header_ </a:t>
            </a:r>
            <a:r>
              <a:rPr lang="en-US" sz="1800" dirty="0"/>
              <a:t>Trade Settlement			- same for Settlement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Header_ </a:t>
            </a:r>
            <a:r>
              <a:rPr lang="en-US" sz="1800" dirty="0"/>
              <a:t>Trade Delivery			- same for Delivery 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Line_ </a:t>
            </a:r>
            <a:r>
              <a:rPr lang="en-US" sz="1800" dirty="0"/>
              <a:t>Trade Agreement			Header ABIE, </a:t>
            </a:r>
            <a:r>
              <a:rPr lang="en-US" sz="1800" dirty="0">
                <a:solidFill>
                  <a:srgbClr val="FF0000"/>
                </a:solidFill>
              </a:rPr>
              <a:t>aligned</a:t>
            </a:r>
            <a:r>
              <a:rPr lang="en-US" sz="1800" dirty="0"/>
              <a:t> with existing </a:t>
            </a:r>
            <a:r>
              <a:rPr lang="en-US" sz="1800" dirty="0">
                <a:solidFill>
                  <a:srgbClr val="FF0000"/>
                </a:solidFill>
              </a:rPr>
              <a:t>usage</a:t>
            </a:r>
            <a:r>
              <a:rPr lang="en-US" sz="1800" dirty="0"/>
              <a:t> Supply Chain_ Trade Agreement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Line_ </a:t>
            </a:r>
            <a:r>
              <a:rPr lang="en-US" sz="1800" dirty="0"/>
              <a:t>Trade Settlement			 - same for Settlement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Line_ </a:t>
            </a:r>
            <a:r>
              <a:rPr lang="en-US" sz="1800" dirty="0"/>
              <a:t>Trade Delivery				 - same for Delivery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Subordinate Line_ </a:t>
            </a:r>
            <a:r>
              <a:rPr lang="en-US" sz="1800" dirty="0"/>
              <a:t>Trade Agreement		Header ABIE, </a:t>
            </a:r>
            <a:r>
              <a:rPr lang="en-US" sz="1800" dirty="0">
                <a:solidFill>
                  <a:srgbClr val="FF0000"/>
                </a:solidFill>
              </a:rPr>
              <a:t>aligned</a:t>
            </a:r>
            <a:r>
              <a:rPr lang="en-US" sz="1800" dirty="0"/>
              <a:t> with existing </a:t>
            </a:r>
            <a:r>
              <a:rPr lang="en-US" sz="1800" dirty="0">
                <a:solidFill>
                  <a:srgbClr val="FF0000"/>
                </a:solidFill>
              </a:rPr>
              <a:t>usage </a:t>
            </a:r>
            <a:r>
              <a:rPr lang="en-US" sz="1800" dirty="0"/>
              <a:t>Supply Chain_ Trade Agreement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Subordinate Line_ </a:t>
            </a:r>
            <a:r>
              <a:rPr lang="en-US" sz="1800" dirty="0"/>
              <a:t>Trade Settlement		 - same for Settlement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Subordinate Line_ </a:t>
            </a:r>
            <a:r>
              <a:rPr lang="en-US" sz="1800" dirty="0"/>
              <a:t>Trade Delivery		 - same for Delivery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Header_ </a:t>
            </a:r>
            <a:r>
              <a:rPr lang="en-US" sz="1800" dirty="0"/>
              <a:t>Balance Out			  To be used on transaction level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Payment_ </a:t>
            </a:r>
            <a:r>
              <a:rPr lang="en-US" sz="1800" dirty="0"/>
              <a:t>Balance Out			  To be used on payment level</a:t>
            </a:r>
            <a:br>
              <a:rPr lang="en-US" sz="1800" dirty="0"/>
            </a:br>
            <a:r>
              <a:rPr lang="en-US" sz="1800" dirty="0"/>
              <a:t>Trade Settlement </a:t>
            </a:r>
            <a:r>
              <a:rPr lang="en-US" sz="1800" dirty="0">
                <a:solidFill>
                  <a:srgbClr val="FF0000"/>
                </a:solidFill>
              </a:rPr>
              <a:t>Line_ </a:t>
            </a:r>
            <a:r>
              <a:rPr lang="en-US" sz="1800" dirty="0"/>
              <a:t>Monetary Summation	  To be used on transaction level</a:t>
            </a:r>
            <a:br>
              <a:rPr lang="en-US" sz="1800" dirty="0"/>
            </a:br>
            <a:r>
              <a:rPr lang="en-US" sz="1800" dirty="0"/>
              <a:t>Trade Settlement </a:t>
            </a:r>
            <a:r>
              <a:rPr lang="en-US" sz="1800" dirty="0">
                <a:solidFill>
                  <a:srgbClr val="FF0000"/>
                </a:solidFill>
              </a:rPr>
              <a:t>Payment_ </a:t>
            </a:r>
            <a:r>
              <a:rPr lang="en-US" sz="1800" dirty="0"/>
              <a:t>Monetary Summation 	  To be used on payment level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Line_ </a:t>
            </a:r>
            <a:r>
              <a:rPr lang="en-US" sz="1800" dirty="0"/>
              <a:t>Trade Transaction			  To be used on transaction level, line. 	</a:t>
            </a:r>
            <a:br>
              <a:rPr lang="en-US" sz="1800" dirty="0"/>
            </a:br>
            <a:r>
              <a:rPr lang="nl-NL" sz="1800" dirty="0" err="1">
                <a:solidFill>
                  <a:srgbClr val="FF0000"/>
                </a:solidFill>
              </a:rPr>
              <a:t>Payment</a:t>
            </a:r>
            <a:r>
              <a:rPr lang="nl-NL" sz="1800" dirty="0">
                <a:solidFill>
                  <a:srgbClr val="FF0000"/>
                </a:solidFill>
              </a:rPr>
              <a:t>_ </a:t>
            </a:r>
            <a:r>
              <a:rPr lang="nl-NL" sz="1800" dirty="0"/>
              <a:t>Trade </a:t>
            </a:r>
            <a:r>
              <a:rPr lang="nl-NL" sz="1800" dirty="0" err="1"/>
              <a:t>Settlement</a:t>
            </a:r>
            <a:r>
              <a:rPr lang="nl-NL" sz="1800" dirty="0"/>
              <a:t> 			  </a:t>
            </a:r>
            <a:r>
              <a:rPr lang="nl-NL" sz="1800" dirty="0" err="1"/>
              <a:t>Align</a:t>
            </a:r>
            <a:r>
              <a:rPr lang="nl-NL" sz="1800" dirty="0"/>
              <a:t>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/>
              <a:t>existing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fit </a:t>
            </a:r>
            <a:r>
              <a:rPr lang="en-US" sz="1800" dirty="0"/>
              <a:t>CIRH_ Supply Chain_ Trade Settlement</a:t>
            </a:r>
          </a:p>
          <a:p>
            <a:pPr algn="l"/>
            <a:br>
              <a:rPr lang="en-US" sz="1800" u="sng" dirty="0"/>
            </a:br>
            <a:r>
              <a:rPr lang="en-US" sz="1800" b="1" u="sng" dirty="0"/>
              <a:t>Needed ASBIE’s for</a:t>
            </a:r>
            <a:r>
              <a:rPr lang="en-US" sz="1800" u="sng" dirty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  </a:t>
            </a:r>
            <a:br>
              <a:rPr lang="en-US" sz="1800" dirty="0"/>
            </a:br>
            <a:r>
              <a:rPr lang="en-US" sz="1800" dirty="0"/>
              <a:t>Supply Chain_ Trade Transaction 		  </a:t>
            </a:r>
            <a:r>
              <a:rPr lang="en-US" sz="1700" dirty="0"/>
              <a:t>Add/</a:t>
            </a:r>
            <a:r>
              <a:rPr lang="en-US" sz="1700" dirty="0" err="1"/>
              <a:t>Chg</a:t>
            </a:r>
            <a:r>
              <a:rPr lang="en-US" sz="1700" dirty="0"/>
              <a:t>? ASBIE’s for </a:t>
            </a:r>
            <a:r>
              <a:rPr lang="en-US" sz="1700" dirty="0">
                <a:solidFill>
                  <a:srgbClr val="FF0000"/>
                </a:solidFill>
              </a:rPr>
              <a:t>Header/Line/Subordinate</a:t>
            </a:r>
            <a:r>
              <a:rPr lang="en-US" sz="1700" dirty="0"/>
              <a:t> Agreement/Delivery/Settlement</a:t>
            </a:r>
            <a:br>
              <a:rPr lang="en-US" sz="1700" dirty="0"/>
            </a:br>
            <a:r>
              <a:rPr lang="en-US" sz="1700" dirty="0"/>
              <a:t>					  Now they are named Supply Chain_ Trade Agreement instead of </a:t>
            </a:r>
            <a:br>
              <a:rPr lang="en-US" sz="1700" dirty="0"/>
            </a:br>
            <a:r>
              <a:rPr lang="en-US" sz="1700" dirty="0"/>
              <a:t>					  Header_ Trade Agreement etc. 	</a:t>
            </a:r>
            <a:endParaRPr lang="nl-NL" sz="1800" dirty="0"/>
          </a:p>
          <a:p>
            <a:pPr algn="l"/>
            <a:endParaRPr lang="en-US" sz="18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87" y="5057933"/>
            <a:ext cx="265814" cy="265814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907" y="5589747"/>
            <a:ext cx="262151" cy="262151"/>
          </a:xfrm>
          <a:prstGeom prst="rect">
            <a:avLst/>
          </a:prstGeom>
        </p:spPr>
      </p:pic>
      <p:pic>
        <p:nvPicPr>
          <p:cNvPr id="6" name="Picture 5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870" y="4791933"/>
            <a:ext cx="268247" cy="262151"/>
          </a:xfrm>
          <a:prstGeom prst="rect">
            <a:avLst/>
          </a:prstGeom>
        </p:spPr>
      </p:pic>
      <p:pic>
        <p:nvPicPr>
          <p:cNvPr id="7" name="Picture 6">
            <a:hlinkClick r:id="rId8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907" y="1860249"/>
            <a:ext cx="268247" cy="2621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80" y="1871844"/>
            <a:ext cx="250556" cy="2505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80" y="5069528"/>
            <a:ext cx="250556" cy="2505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80" y="4805453"/>
            <a:ext cx="250556" cy="250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80" y="5586084"/>
            <a:ext cx="250556" cy="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1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9517"/>
          </a:xfrm>
        </p:spPr>
        <p:txBody>
          <a:bodyPr>
            <a:normAutofit fontScale="90000"/>
          </a:bodyPr>
          <a:lstStyle/>
          <a:p>
            <a:pPr algn="ctr"/>
            <a:r>
              <a:rPr lang="nl-NL" i="1" dirty="0"/>
              <a:t>SCRDM CCL </a:t>
            </a:r>
            <a:br>
              <a:rPr lang="nl-NL" dirty="0"/>
            </a:br>
            <a:r>
              <a:rPr lang="nl-NL" sz="3300" i="1" dirty="0" err="1">
                <a:solidFill>
                  <a:srgbClr val="FF0000"/>
                </a:solidFill>
              </a:rPr>
              <a:t>extending</a:t>
            </a:r>
            <a:r>
              <a:rPr lang="nl-NL" sz="3300" i="1" dirty="0">
                <a:solidFill>
                  <a:srgbClr val="FF0000"/>
                </a:solidFill>
              </a:rPr>
              <a:t> </a:t>
            </a:r>
            <a:r>
              <a:rPr lang="nl-NL" sz="3300" i="1" dirty="0" err="1">
                <a:solidFill>
                  <a:srgbClr val="FF0000"/>
                </a:solidFill>
              </a:rPr>
              <a:t>existing</a:t>
            </a:r>
            <a:r>
              <a:rPr lang="nl-NL" sz="3300" i="1" dirty="0">
                <a:solidFill>
                  <a:srgbClr val="FF0000"/>
                </a:solidFill>
              </a:rPr>
              <a:t> </a:t>
            </a:r>
            <a:r>
              <a:rPr lang="nl-NL" sz="3300" i="1" dirty="0" err="1">
                <a:solidFill>
                  <a:srgbClr val="FF0000"/>
                </a:solidFill>
              </a:rPr>
              <a:t>ABIEs</a:t>
            </a:r>
            <a:endParaRPr lang="nl-NL" sz="33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279" y="1488558"/>
            <a:ext cx="11671005" cy="482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b="1" u="sng" dirty="0"/>
              <a:t>Double </a:t>
            </a:r>
            <a:r>
              <a:rPr lang="nl-NL" sz="1800" b="1" u="sng" dirty="0" err="1"/>
              <a:t>qualified</a:t>
            </a:r>
            <a:r>
              <a:rPr lang="nl-NL" sz="1800" b="1" u="sng" dirty="0"/>
              <a:t> property </a:t>
            </a:r>
            <a:r>
              <a:rPr lang="nl-NL" sz="1800" b="1" u="sng" dirty="0" err="1"/>
              <a:t>terms</a:t>
            </a:r>
            <a:r>
              <a:rPr lang="nl-NL" sz="1800" b="1" u="sng" dirty="0"/>
              <a:t> </a:t>
            </a:r>
            <a:br>
              <a:rPr lang="nl-NL" sz="1800" dirty="0"/>
            </a:br>
            <a:r>
              <a:rPr lang="nl-NL" sz="1800" dirty="0">
                <a:solidFill>
                  <a:srgbClr val="FF0000"/>
                </a:solidFill>
              </a:rPr>
              <a:t>Shipment</a:t>
            </a:r>
            <a:r>
              <a:rPr lang="nl-NL" sz="1800" dirty="0"/>
              <a:t>_ </a:t>
            </a:r>
            <a:r>
              <a:rPr lang="nl-NL" sz="1800" dirty="0" err="1"/>
              <a:t>Identification</a:t>
            </a:r>
            <a:r>
              <a:rPr lang="nl-NL" sz="1800" dirty="0"/>
              <a:t>. </a:t>
            </a:r>
            <a:r>
              <a:rPr lang="nl-NL" sz="1800" dirty="0" err="1"/>
              <a:t>Identifier</a:t>
            </a:r>
            <a:r>
              <a:rPr lang="nl-NL" sz="1800" dirty="0"/>
              <a:t>		</a:t>
            </a:r>
            <a:r>
              <a:rPr lang="en-US" sz="1800" dirty="0"/>
              <a:t>Supply Chain_ Trade Transaction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Trade</a:t>
            </a:r>
            <a:r>
              <a:rPr lang="en-US" sz="1800" dirty="0"/>
              <a:t>_ Comparison. Reference_ Price		Trade_ Price. </a:t>
            </a:r>
            <a:r>
              <a:rPr lang="en-US" sz="1800" dirty="0">
                <a:solidFill>
                  <a:srgbClr val="FF0000"/>
                </a:solidFill>
              </a:rPr>
              <a:t>Trade_ </a:t>
            </a:r>
            <a:r>
              <a:rPr lang="en-US" sz="1800" dirty="0"/>
              <a:t>Comparison. Reference_ Price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Referenced_ </a:t>
            </a:r>
            <a:r>
              <a:rPr lang="en-US" sz="1800" dirty="0"/>
              <a:t>Logistics_ Package 		Supply Chain_ Trade Line Item. Physical. </a:t>
            </a:r>
            <a:r>
              <a:rPr lang="en-US" sz="1800" dirty="0">
                <a:solidFill>
                  <a:srgbClr val="FF0000"/>
                </a:solidFill>
              </a:rPr>
              <a:t>Referenced_ </a:t>
            </a:r>
            <a:r>
              <a:rPr lang="en-US" sz="1800" dirty="0"/>
              <a:t>Logistics_ Package</a:t>
            </a:r>
            <a:br>
              <a:rPr lang="en-US" sz="1800" dirty="0"/>
            </a:br>
            <a:r>
              <a:rPr lang="en-US" sz="1800" dirty="0"/>
              <a:t>Latest_ </a:t>
            </a:r>
            <a:r>
              <a:rPr lang="en-US" sz="1800" dirty="0" err="1"/>
              <a:t>Despatched</a:t>
            </a:r>
            <a:r>
              <a:rPr lang="en-US" sz="1800" dirty="0"/>
              <a:t>. Quantity			Line_ Trade Delivery. </a:t>
            </a:r>
            <a:r>
              <a:rPr lang="en-US" sz="1800" dirty="0">
                <a:solidFill>
                  <a:srgbClr val="FF0000"/>
                </a:solidFill>
              </a:rPr>
              <a:t>Latest_ </a:t>
            </a:r>
            <a:r>
              <a:rPr lang="en-US" sz="1800" dirty="0" err="1"/>
              <a:t>Despatched</a:t>
            </a:r>
            <a:r>
              <a:rPr lang="en-US" sz="1800" dirty="0"/>
              <a:t>. Quantity</a:t>
            </a:r>
            <a:br>
              <a:rPr lang="en-US" sz="1800" dirty="0"/>
            </a:br>
            <a:r>
              <a:rPr lang="en-US" sz="1800" dirty="0" err="1">
                <a:solidFill>
                  <a:srgbClr val="FF0000"/>
                </a:solidFill>
              </a:rPr>
              <a:t>Despatch</a:t>
            </a:r>
            <a:r>
              <a:rPr lang="en-US" sz="1800" dirty="0">
                <a:solidFill>
                  <a:srgbClr val="FF0000"/>
                </a:solidFill>
              </a:rPr>
              <a:t> Note_ </a:t>
            </a:r>
            <a:r>
              <a:rPr lang="en-US" sz="1800" dirty="0"/>
              <a:t>Associated. </a:t>
            </a:r>
            <a:r>
              <a:rPr lang="en-US" sz="1400" dirty="0"/>
              <a:t>Referenced_ Document	</a:t>
            </a:r>
            <a:r>
              <a:rPr lang="en-US" sz="1800" dirty="0"/>
              <a:t>Logistics_ Package. </a:t>
            </a:r>
            <a:r>
              <a:rPr lang="en-US" sz="1800" dirty="0" err="1">
                <a:solidFill>
                  <a:srgbClr val="FF0000"/>
                </a:solidFill>
              </a:rPr>
              <a:t>Despatch</a:t>
            </a:r>
            <a:r>
              <a:rPr lang="en-US" sz="1800" dirty="0">
                <a:solidFill>
                  <a:srgbClr val="FF0000"/>
                </a:solidFill>
              </a:rPr>
              <a:t> Note_ </a:t>
            </a:r>
            <a:r>
              <a:rPr lang="en-US" sz="1800" dirty="0"/>
              <a:t>Associated. Referenced_ Document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Immediate_ </a:t>
            </a:r>
            <a:r>
              <a:rPr lang="en-US" sz="1800" dirty="0"/>
              <a:t>Previous Price List		</a:t>
            </a:r>
            <a:r>
              <a:rPr lang="en-US" sz="1800" dirty="0">
                <a:solidFill>
                  <a:srgbClr val="FF0000"/>
                </a:solidFill>
              </a:rPr>
              <a:t>Immediate_</a:t>
            </a:r>
            <a:r>
              <a:rPr lang="en-US" sz="1800" dirty="0"/>
              <a:t> Previous Price List_ Referenced. Referenced_ Document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Content_ </a:t>
            </a:r>
            <a:r>
              <a:rPr lang="en-US" sz="1800" dirty="0"/>
              <a:t>Type. Code			Product_ Characteristic. </a:t>
            </a:r>
            <a:r>
              <a:rPr lang="en-US" sz="1800" dirty="0">
                <a:solidFill>
                  <a:srgbClr val="FF0000"/>
                </a:solidFill>
              </a:rPr>
              <a:t>Content_ </a:t>
            </a:r>
            <a:r>
              <a:rPr lang="en-US" sz="1800" dirty="0"/>
              <a:t>Type. Code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</a:rPr>
              <a:t>Place_ </a:t>
            </a:r>
            <a:r>
              <a:rPr lang="en-US" sz="1800" dirty="0"/>
              <a:t>Applicable. Trade_ Location		Trade_ Tax. </a:t>
            </a:r>
            <a:r>
              <a:rPr lang="en-US" sz="1800" dirty="0">
                <a:solidFill>
                  <a:srgbClr val="FF0000"/>
                </a:solidFill>
              </a:rPr>
              <a:t>Place_ </a:t>
            </a:r>
            <a:r>
              <a:rPr lang="en-US" sz="1800" dirty="0"/>
              <a:t>Applicable. Trade_ Location</a:t>
            </a:r>
            <a:endParaRPr lang="nl-NL" sz="18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1928555"/>
            <a:ext cx="262151" cy="262151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2173282"/>
            <a:ext cx="262151" cy="262151"/>
          </a:xfrm>
          <a:prstGeom prst="rect">
            <a:avLst/>
          </a:prstGeom>
        </p:spPr>
      </p:pic>
      <p:pic>
        <p:nvPicPr>
          <p:cNvPr id="6" name="Picture 5">
            <a:hlinkClick r:id="rId5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2434600"/>
            <a:ext cx="262151" cy="262151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2693236"/>
            <a:ext cx="262151" cy="262151"/>
          </a:xfrm>
          <a:prstGeom prst="rect">
            <a:avLst/>
          </a:prstGeom>
        </p:spPr>
      </p:pic>
      <p:pic>
        <p:nvPicPr>
          <p:cNvPr id="8" name="Picture 7">
            <a:hlinkClick r:id="rId7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2955387"/>
            <a:ext cx="262151" cy="262151"/>
          </a:xfrm>
          <a:prstGeom prst="rect">
            <a:avLst/>
          </a:prstGeom>
        </p:spPr>
      </p:pic>
      <p:pic>
        <p:nvPicPr>
          <p:cNvPr id="9" name="Picture 8">
            <a:hlinkClick r:id="rId8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3217538"/>
            <a:ext cx="262151" cy="262151"/>
          </a:xfrm>
          <a:prstGeom prst="rect">
            <a:avLst/>
          </a:prstGeom>
        </p:spPr>
      </p:pic>
      <p:pic>
        <p:nvPicPr>
          <p:cNvPr id="10" name="Picture 9">
            <a:hlinkClick r:id="rId9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3479689"/>
            <a:ext cx="262151" cy="262151"/>
          </a:xfrm>
          <a:prstGeom prst="rect">
            <a:avLst/>
          </a:prstGeom>
        </p:spPr>
      </p:pic>
      <p:pic>
        <p:nvPicPr>
          <p:cNvPr id="11" name="Picture 10">
            <a:hlinkClick r:id="rId10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9" y="1693769"/>
            <a:ext cx="262151" cy="2621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784" y="1945148"/>
            <a:ext cx="246838" cy="2435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2203784"/>
            <a:ext cx="246838" cy="2435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2463516"/>
            <a:ext cx="246838" cy="2435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2730043"/>
            <a:ext cx="246838" cy="24356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2989658"/>
            <a:ext cx="246838" cy="2435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3249273"/>
            <a:ext cx="246838" cy="2435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6" y="3507731"/>
            <a:ext cx="246838" cy="2435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69" y="1682040"/>
            <a:ext cx="250556" cy="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7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51" y="365125"/>
            <a:ext cx="11259879" cy="1325563"/>
          </a:xfrm>
        </p:spPr>
        <p:txBody>
          <a:bodyPr/>
          <a:lstStyle/>
          <a:p>
            <a:pPr algn="ctr"/>
            <a:r>
              <a:rPr lang="nl-NL" b="1" dirty="0"/>
              <a:t>SCRDM CCL</a:t>
            </a:r>
            <a:br>
              <a:rPr lang="nl-NL" dirty="0"/>
            </a:br>
            <a:r>
              <a:rPr lang="nl-NL" sz="2800" i="1" dirty="0" err="1">
                <a:solidFill>
                  <a:srgbClr val="FF0000"/>
                </a:solidFill>
              </a:rPr>
              <a:t>harmonizing</a:t>
            </a:r>
            <a:r>
              <a:rPr lang="nl-NL" sz="2800" i="1" dirty="0">
                <a:solidFill>
                  <a:srgbClr val="FF0000"/>
                </a:solidFill>
              </a:rPr>
              <a:t> </a:t>
            </a:r>
            <a:r>
              <a:rPr lang="nl-NL" sz="2800" i="1" dirty="0" err="1">
                <a:solidFill>
                  <a:srgbClr val="FF0000"/>
                </a:solidFill>
              </a:rPr>
              <a:t>ABIEs</a:t>
            </a:r>
            <a:endParaRPr lang="nl-NL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972" y="1690688"/>
            <a:ext cx="11430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/>
              <a:t>Non document related ABIE</a:t>
            </a:r>
            <a:br>
              <a:rPr lang="en-US" sz="1800" b="1" u="sng" dirty="0"/>
            </a:br>
            <a:r>
              <a:rPr lang="en-US" sz="1800" dirty="0"/>
              <a:t>Trade_ Product Group		Aligned with CICH_ </a:t>
            </a:r>
            <a:r>
              <a:rPr lang="en-US" sz="1800" dirty="0">
                <a:solidFill>
                  <a:srgbClr val="FF0000"/>
                </a:solidFill>
              </a:rPr>
              <a:t>Catalogue_ </a:t>
            </a:r>
            <a:r>
              <a:rPr lang="en-US" sz="1800" dirty="0"/>
              <a:t>Product Group</a:t>
            </a:r>
            <a:br>
              <a:rPr lang="en-US" sz="1800" dirty="0"/>
            </a:br>
            <a:r>
              <a:rPr lang="en-US" sz="1800" dirty="0"/>
              <a:t>Trade_ Product 			Aligned with </a:t>
            </a:r>
            <a:r>
              <a:rPr lang="en-US" sz="1800" dirty="0">
                <a:solidFill>
                  <a:srgbClr val="FF0000"/>
                </a:solidFill>
              </a:rPr>
              <a:t>Catalogue_</a:t>
            </a:r>
            <a:r>
              <a:rPr lang="en-US" sz="1800" dirty="0"/>
              <a:t> Trade_ Product</a:t>
            </a:r>
          </a:p>
          <a:p>
            <a:pPr marL="0" indent="0">
              <a:buNone/>
            </a:pPr>
            <a:r>
              <a:rPr lang="en-US" sz="1800" b="1" u="sng" dirty="0"/>
              <a:t>Non qualified ABIEs to be qualified</a:t>
            </a:r>
            <a:br>
              <a:rPr lang="en-US" sz="1800" b="1" u="sng" dirty="0"/>
            </a:br>
            <a:r>
              <a:rPr lang="en-US" sz="1800" dirty="0"/>
              <a:t>Trade_ Measurement 		Transport_ Dangerous Goods. Flashpoint Temperature. </a:t>
            </a:r>
            <a:r>
              <a:rPr lang="en-US" sz="1800" dirty="0">
                <a:solidFill>
                  <a:srgbClr val="FF0000"/>
                </a:solidFill>
              </a:rPr>
              <a:t>Measurement</a:t>
            </a:r>
            <a:br>
              <a:rPr lang="en-US" sz="1600" dirty="0"/>
            </a:br>
            <a:r>
              <a:rPr lang="en-US" sz="1800" dirty="0"/>
              <a:t>Specified_ Keyword	 		Catalogue_ Trade_ Product. Applicable. </a:t>
            </a:r>
            <a:r>
              <a:rPr lang="en-US" sz="1800" dirty="0">
                <a:solidFill>
                  <a:srgbClr val="FF0000"/>
                </a:solidFill>
              </a:rPr>
              <a:t>Keyword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u="sng" dirty="0"/>
              <a:t>Replacements of CI_ and harmonization</a:t>
            </a:r>
            <a:br>
              <a:rPr lang="en-US" sz="1800" b="1" u="sng" dirty="0"/>
            </a:br>
            <a:r>
              <a:rPr lang="nl-NL" sz="1800" dirty="0"/>
              <a:t>Trade_ </a:t>
            </a:r>
            <a:r>
              <a:rPr lang="nl-NL" sz="1800" dirty="0" err="1"/>
              <a:t>Note</a:t>
            </a:r>
            <a:r>
              <a:rPr lang="nl-NL" sz="1800" dirty="0"/>
              <a:t>		 	Trade </a:t>
            </a:r>
            <a:r>
              <a:rPr lang="nl-NL" sz="1800" dirty="0" err="1"/>
              <a:t>note</a:t>
            </a:r>
            <a:r>
              <a:rPr lang="nl-NL" sz="1800" dirty="0"/>
              <a:t> </a:t>
            </a:r>
            <a:r>
              <a:rPr lang="nl-NL" sz="1800" dirty="0" err="1"/>
              <a:t>alligned</a:t>
            </a:r>
            <a:r>
              <a:rPr lang="nl-NL" sz="1800" dirty="0"/>
              <a:t>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>
                <a:solidFill>
                  <a:srgbClr val="FF0000"/>
                </a:solidFill>
              </a:rPr>
              <a:t>CI_ </a:t>
            </a:r>
            <a:r>
              <a:rPr lang="nl-NL" sz="1800" dirty="0" err="1">
                <a:solidFill>
                  <a:srgbClr val="FF0000"/>
                </a:solidFill>
              </a:rPr>
              <a:t>Note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not</a:t>
            </a:r>
            <a:r>
              <a:rPr lang="nl-NL" sz="1800" dirty="0"/>
              <a:t> </a:t>
            </a:r>
            <a:r>
              <a:rPr lang="nl-NL" sz="1800" dirty="0" err="1"/>
              <a:t>use</a:t>
            </a:r>
            <a:r>
              <a:rPr lang="nl-NL" sz="1800" dirty="0"/>
              <a:t>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availble</a:t>
            </a:r>
            <a:r>
              <a:rPr lang="nl-NL" sz="1800" dirty="0"/>
              <a:t> ABIE </a:t>
            </a:r>
            <a:r>
              <a:rPr lang="nl-NL" sz="1800" dirty="0" err="1"/>
              <a:t>Note</a:t>
            </a:r>
            <a:br>
              <a:rPr lang="nl-NL" sz="1800" dirty="0"/>
            </a:br>
            <a:r>
              <a:rPr lang="nl-NL" sz="1800" dirty="0" err="1"/>
              <a:t>Specified</a:t>
            </a:r>
            <a:r>
              <a:rPr lang="nl-NL" sz="1800" dirty="0"/>
              <a:t>_ </a:t>
            </a:r>
            <a:r>
              <a:rPr lang="nl-NL" sz="1800" dirty="0" err="1"/>
              <a:t>Period</a:t>
            </a:r>
            <a:r>
              <a:rPr lang="nl-NL" sz="1800" dirty="0"/>
              <a:t>			</a:t>
            </a:r>
            <a:r>
              <a:rPr lang="nl-NL" sz="1800" dirty="0" err="1"/>
              <a:t>Aligned</a:t>
            </a:r>
            <a:r>
              <a:rPr lang="nl-NL" sz="1800" dirty="0"/>
              <a:t> </a:t>
            </a:r>
            <a:r>
              <a:rPr lang="nl-NL" sz="1800" dirty="0" err="1"/>
              <a:t>with</a:t>
            </a:r>
            <a:r>
              <a:rPr lang="nl-NL" sz="1800" dirty="0"/>
              <a:t> </a:t>
            </a:r>
            <a:r>
              <a:rPr lang="nl-NL" sz="1800" dirty="0" err="1">
                <a:solidFill>
                  <a:srgbClr val="FF0000"/>
                </a:solidFill>
              </a:rPr>
              <a:t>Delimited</a:t>
            </a:r>
            <a:r>
              <a:rPr lang="nl-NL" sz="1800" dirty="0">
                <a:solidFill>
                  <a:srgbClr val="FF0000"/>
                </a:solidFill>
              </a:rPr>
              <a:t>_ </a:t>
            </a:r>
            <a:r>
              <a:rPr lang="nl-NL" sz="1800" dirty="0" err="1">
                <a:solidFill>
                  <a:srgbClr val="FF0000"/>
                </a:solidFill>
              </a:rPr>
              <a:t>Period</a:t>
            </a:r>
            <a:r>
              <a:rPr lang="nl-NL" sz="1800" dirty="0">
                <a:solidFill>
                  <a:srgbClr val="FF0000"/>
                </a:solidFill>
              </a:rPr>
              <a:t> </a:t>
            </a:r>
            <a:r>
              <a:rPr lang="nl-NL" sz="1800" dirty="0"/>
              <a:t>	</a:t>
            </a:r>
            <a:br>
              <a:rPr lang="nl-NL" sz="1800" dirty="0"/>
            </a:br>
            <a:r>
              <a:rPr lang="en-US" sz="1800" dirty="0"/>
              <a:t>Supply Chain_ Packaging		Aligned with </a:t>
            </a:r>
            <a:r>
              <a:rPr lang="en-US" sz="1800" dirty="0">
                <a:solidFill>
                  <a:srgbClr val="FF0000"/>
                </a:solidFill>
              </a:rPr>
              <a:t>Trade Product_ Supply Chain_ Packaging</a:t>
            </a:r>
            <a:br>
              <a:rPr lang="en-US" sz="1800" dirty="0">
                <a:solidFill>
                  <a:srgbClr val="FF0000"/>
                </a:solidFill>
              </a:rPr>
            </a:br>
            <a:r>
              <a:rPr lang="en-US" sz="1800" dirty="0"/>
              <a:t>Trade_ Workflow Object		 Trade_ Workflow Object with </a:t>
            </a:r>
            <a:r>
              <a:rPr lang="en-US" sz="1800" dirty="0">
                <a:solidFill>
                  <a:srgbClr val="FF0000"/>
                </a:solidFill>
              </a:rPr>
              <a:t>CI_ Workflow Object </a:t>
            </a:r>
            <a:r>
              <a:rPr lang="en-US" sz="1800" dirty="0"/>
              <a:t>(used in Quotation)</a:t>
            </a:r>
            <a:br>
              <a:rPr lang="en-US" sz="1800" dirty="0"/>
            </a:br>
            <a:br>
              <a:rPr lang="en-US" sz="1800" dirty="0"/>
            </a:br>
            <a:r>
              <a:rPr lang="en-US" sz="1800" b="1" u="sng" dirty="0"/>
              <a:t>Cardinality</a:t>
            </a:r>
            <a:br>
              <a:rPr lang="en-US" sz="1800" b="1" u="sng" dirty="0"/>
            </a:br>
            <a:r>
              <a:rPr lang="en-US" sz="1800" dirty="0"/>
              <a:t>Associated Document line mandatory	</a:t>
            </a:r>
            <a:r>
              <a:rPr lang="en-US" sz="1200" dirty="0"/>
              <a:t>Now optional, </a:t>
            </a:r>
            <a:r>
              <a:rPr lang="en-US" sz="1200" dirty="0">
                <a:solidFill>
                  <a:srgbClr val="FF0000"/>
                </a:solidFill>
              </a:rPr>
              <a:t>in SCRDM mandatory </a:t>
            </a:r>
            <a:r>
              <a:rPr lang="en-US" sz="1200" dirty="0"/>
              <a:t>CICL_ Supply Chain_ Trade Line Item. Associated. CICL_ Document Line_ Document</a:t>
            </a: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3834458"/>
            <a:ext cx="265814" cy="265814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4093090"/>
            <a:ext cx="265814" cy="265814"/>
          </a:xfrm>
          <a:prstGeom prst="rect">
            <a:avLst/>
          </a:prstGeom>
        </p:spPr>
      </p:pic>
      <p:pic>
        <p:nvPicPr>
          <p:cNvPr id="6" name="Picture 5">
            <a:hlinkClick r:id="rId5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4333115"/>
            <a:ext cx="265814" cy="265814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4573140"/>
            <a:ext cx="265814" cy="265814"/>
          </a:xfrm>
          <a:prstGeom prst="rect">
            <a:avLst/>
          </a:prstGeom>
        </p:spPr>
      </p:pic>
      <p:pic>
        <p:nvPicPr>
          <p:cNvPr id="8" name="Picture 7">
            <a:hlinkClick r:id="rId7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5313368"/>
            <a:ext cx="265814" cy="265814"/>
          </a:xfrm>
          <a:prstGeom prst="rect">
            <a:avLst/>
          </a:prstGeom>
        </p:spPr>
      </p:pic>
      <p:pic>
        <p:nvPicPr>
          <p:cNvPr id="20" name="Picture 19">
            <a:hlinkClick r:id="rId8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1947959"/>
            <a:ext cx="265814" cy="265814"/>
          </a:xfrm>
          <a:prstGeom prst="rect">
            <a:avLst/>
          </a:prstGeom>
        </p:spPr>
      </p:pic>
      <p:pic>
        <p:nvPicPr>
          <p:cNvPr id="21" name="Picture 20">
            <a:hlinkClick r:id="rId9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2187984"/>
            <a:ext cx="265814" cy="265814"/>
          </a:xfrm>
          <a:prstGeom prst="rect">
            <a:avLst/>
          </a:prstGeom>
        </p:spPr>
      </p:pic>
      <p:pic>
        <p:nvPicPr>
          <p:cNvPr id="22" name="Picture 21">
            <a:hlinkClick r:id="rId10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2801171"/>
            <a:ext cx="265814" cy="265814"/>
          </a:xfrm>
          <a:prstGeom prst="rect">
            <a:avLst/>
          </a:prstGeom>
        </p:spPr>
      </p:pic>
      <p:pic>
        <p:nvPicPr>
          <p:cNvPr id="23" name="Picture 22">
            <a:hlinkClick r:id="rId11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99" y="3088364"/>
            <a:ext cx="265814" cy="2658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1973963"/>
            <a:ext cx="250556" cy="2505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2226460"/>
            <a:ext cx="250556" cy="2505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2824389"/>
            <a:ext cx="250556" cy="2505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3056785"/>
            <a:ext cx="250556" cy="2505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3855801"/>
            <a:ext cx="250556" cy="2505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4128537"/>
            <a:ext cx="250556" cy="2505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4407770"/>
            <a:ext cx="250556" cy="25055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4639021"/>
            <a:ext cx="250556" cy="25055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" y="5328626"/>
            <a:ext cx="250556" cy="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195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5842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/>
              <a:t>SCRDM CCL</a:t>
            </a:r>
            <a:br>
              <a:rPr lang="nl-NL" dirty="0"/>
            </a:br>
            <a:r>
              <a:rPr lang="nl-NL" sz="3100" b="1" i="1" dirty="0" err="1">
                <a:solidFill>
                  <a:srgbClr val="FF0000"/>
                </a:solidFill>
              </a:rPr>
              <a:t>enhancements</a:t>
            </a:r>
            <a:r>
              <a:rPr lang="nl-NL" sz="3100" b="1" i="1" dirty="0">
                <a:solidFill>
                  <a:srgbClr val="FF0000"/>
                </a:solidFill>
              </a:rPr>
              <a:t> / </a:t>
            </a:r>
            <a:r>
              <a:rPr lang="nl-NL" sz="3100" b="1" i="1" dirty="0" err="1">
                <a:solidFill>
                  <a:srgbClr val="FF0000"/>
                </a:solidFill>
              </a:rPr>
              <a:t>conformance</a:t>
            </a:r>
            <a:endParaRPr lang="nl-NL" sz="36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3604"/>
            <a:ext cx="10515600" cy="47984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1800" b="1" u="sng" dirty="0"/>
              <a:t>Question: </a:t>
            </a:r>
            <a:r>
              <a:rPr lang="nl-NL" sz="1800" b="1" u="sng" dirty="0" err="1"/>
              <a:t>should</a:t>
            </a:r>
            <a:r>
              <a:rPr lang="nl-NL" sz="1800" b="1" u="sng" dirty="0"/>
              <a:t> </a:t>
            </a:r>
            <a:r>
              <a:rPr lang="nl-NL" sz="1800" b="1" u="sng" dirty="0" err="1"/>
              <a:t>evaluate</a:t>
            </a:r>
            <a:r>
              <a:rPr lang="nl-NL" sz="1800" b="1" u="sng" dirty="0"/>
              <a:t> </a:t>
            </a:r>
            <a:r>
              <a:rPr lang="nl-NL" sz="1800" b="1" u="sng" dirty="0" err="1"/>
              <a:t>BBIE’s</a:t>
            </a:r>
            <a:r>
              <a:rPr lang="nl-NL" sz="1800" b="1" u="sng" dirty="0"/>
              <a:t> or </a:t>
            </a:r>
            <a:r>
              <a:rPr lang="nl-NL" sz="1800" b="1" u="sng" dirty="0" err="1"/>
              <a:t>ASBIE’s</a:t>
            </a:r>
            <a:r>
              <a:rPr lang="nl-NL" sz="1800" b="1" u="sng" dirty="0"/>
              <a:t> </a:t>
            </a:r>
            <a:r>
              <a:rPr lang="nl-NL" sz="1800" b="1" u="sng" dirty="0" err="1"/>
              <a:t>to</a:t>
            </a:r>
            <a:r>
              <a:rPr lang="nl-NL" sz="1800" b="1" u="sng" dirty="0"/>
              <a:t> </a:t>
            </a:r>
            <a:r>
              <a:rPr lang="nl-NL" sz="1800" b="1" u="sng" dirty="0" err="1"/>
              <a:t>be</a:t>
            </a:r>
            <a:r>
              <a:rPr lang="nl-NL" sz="1800" b="1" u="sng" dirty="0"/>
              <a:t> </a:t>
            </a:r>
            <a:r>
              <a:rPr lang="nl-NL" sz="1800" b="1" u="sng" dirty="0" err="1"/>
              <a:t>available</a:t>
            </a:r>
            <a:r>
              <a:rPr lang="nl-NL" sz="1800" b="1" u="sng" dirty="0"/>
              <a:t> on </a:t>
            </a:r>
            <a:r>
              <a:rPr lang="nl-NL" sz="1800" b="1" u="sng" dirty="0" err="1"/>
              <a:t>both</a:t>
            </a:r>
            <a:r>
              <a:rPr lang="nl-NL" sz="1800" b="1" u="sng" dirty="0"/>
              <a:t> levels?</a:t>
            </a:r>
            <a:endParaRPr lang="nl-NL" sz="200" b="1" u="sng" dirty="0"/>
          </a:p>
          <a:p>
            <a:r>
              <a:rPr lang="nl-NL" sz="1800" dirty="0"/>
              <a:t>The header </a:t>
            </a:r>
            <a:r>
              <a:rPr lang="nl-NL" sz="1800" dirty="0" err="1"/>
              <a:t>and</a:t>
            </a:r>
            <a:r>
              <a:rPr lang="nl-NL" sz="1800" dirty="0"/>
              <a:t> line SCRDM </a:t>
            </a:r>
            <a:r>
              <a:rPr lang="nl-NL" sz="1800" dirty="0" err="1"/>
              <a:t>reference</a:t>
            </a:r>
            <a:r>
              <a:rPr lang="nl-NL" sz="1800" dirty="0"/>
              <a:t> BIE are </a:t>
            </a:r>
            <a:r>
              <a:rPr lang="nl-NL" sz="1800" dirty="0" err="1"/>
              <a:t>being</a:t>
            </a:r>
            <a:r>
              <a:rPr lang="nl-NL" sz="1800" dirty="0"/>
              <a:t> </a:t>
            </a:r>
            <a:r>
              <a:rPr lang="nl-NL" sz="1800" dirty="0" err="1"/>
              <a:t>created</a:t>
            </a:r>
            <a:r>
              <a:rPr lang="nl-NL" sz="1800" dirty="0"/>
              <a:t> on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usage</a:t>
            </a:r>
            <a:r>
              <a:rPr lang="nl-NL" sz="1800" dirty="0"/>
              <a:t> of </a:t>
            </a:r>
            <a:r>
              <a:rPr lang="nl-NL" sz="1800" dirty="0" err="1"/>
              <a:t>BBIE’s</a:t>
            </a:r>
            <a:r>
              <a:rPr lang="nl-NL" sz="1800" dirty="0"/>
              <a:t>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ASBIE’s</a:t>
            </a:r>
            <a:r>
              <a:rPr lang="nl-NL" sz="1800" dirty="0"/>
              <a:t> in </a:t>
            </a:r>
            <a:r>
              <a:rPr lang="nl-NL" sz="1800" dirty="0" err="1"/>
              <a:t>the</a:t>
            </a:r>
            <a:r>
              <a:rPr lang="nl-NL" sz="1800" dirty="0"/>
              <a:t> </a:t>
            </a:r>
            <a:r>
              <a:rPr lang="nl-NL" sz="1800" dirty="0" err="1"/>
              <a:t>respective</a:t>
            </a:r>
            <a:r>
              <a:rPr lang="nl-NL" sz="1800" dirty="0"/>
              <a:t> document </a:t>
            </a:r>
            <a:r>
              <a:rPr lang="nl-NL" sz="1800" dirty="0" err="1"/>
              <a:t>related</a:t>
            </a:r>
            <a:r>
              <a:rPr lang="nl-NL" sz="1800" dirty="0"/>
              <a:t> (double </a:t>
            </a:r>
            <a:r>
              <a:rPr lang="nl-NL" sz="1800" dirty="0" err="1"/>
              <a:t>qualified</a:t>
            </a:r>
            <a:r>
              <a:rPr lang="nl-NL" sz="1800" dirty="0"/>
              <a:t>) </a:t>
            </a:r>
            <a:r>
              <a:rPr lang="nl-NL" sz="1800" dirty="0" err="1"/>
              <a:t>ABIE’s</a:t>
            </a:r>
            <a:r>
              <a:rPr lang="nl-NL" sz="1800" dirty="0"/>
              <a:t>.</a:t>
            </a:r>
          </a:p>
          <a:p>
            <a:r>
              <a:rPr lang="nl-NL" sz="1800" dirty="0" err="1"/>
              <a:t>Some</a:t>
            </a:r>
            <a:r>
              <a:rPr lang="nl-NL" sz="1800" dirty="0"/>
              <a:t> </a:t>
            </a:r>
            <a:r>
              <a:rPr lang="nl-NL" sz="1800" dirty="0" err="1"/>
              <a:t>BBIE’s</a:t>
            </a:r>
            <a:r>
              <a:rPr lang="nl-NL" sz="1800" dirty="0"/>
              <a:t> </a:t>
            </a:r>
            <a:r>
              <a:rPr lang="nl-NL" sz="1800" dirty="0" err="1"/>
              <a:t>and</a:t>
            </a:r>
            <a:r>
              <a:rPr lang="nl-NL" sz="1800" dirty="0"/>
              <a:t> </a:t>
            </a:r>
            <a:r>
              <a:rPr lang="nl-NL" sz="1800" dirty="0" err="1"/>
              <a:t>ASBIE’s</a:t>
            </a:r>
            <a:r>
              <a:rPr lang="nl-NL" sz="1800" dirty="0"/>
              <a:t> </a:t>
            </a:r>
            <a:r>
              <a:rPr lang="nl-NL" sz="1800" dirty="0" err="1"/>
              <a:t>used</a:t>
            </a:r>
            <a:r>
              <a:rPr lang="nl-NL" sz="1800" dirty="0"/>
              <a:t> on header or line level </a:t>
            </a:r>
            <a:r>
              <a:rPr lang="nl-NL" sz="1800" dirty="0" err="1"/>
              <a:t>might</a:t>
            </a:r>
            <a:r>
              <a:rPr lang="nl-NL" sz="1800" dirty="0"/>
              <a:t> </a:t>
            </a:r>
            <a:r>
              <a:rPr lang="nl-NL" sz="1800" dirty="0" err="1"/>
              <a:t>be</a:t>
            </a:r>
            <a:r>
              <a:rPr lang="nl-NL" sz="1800" dirty="0"/>
              <a:t> </a:t>
            </a:r>
            <a:r>
              <a:rPr lang="nl-NL" sz="1800" dirty="0" err="1"/>
              <a:t>usefull</a:t>
            </a:r>
            <a:r>
              <a:rPr lang="nl-NL" sz="1800" dirty="0"/>
              <a:t> </a:t>
            </a:r>
            <a:r>
              <a:rPr lang="nl-NL" sz="1800" dirty="0" err="1"/>
              <a:t>to</a:t>
            </a:r>
            <a:r>
              <a:rPr lang="nl-NL" sz="1800" dirty="0"/>
              <a:t> </a:t>
            </a:r>
            <a:r>
              <a:rPr lang="nl-NL" sz="1800" dirty="0" err="1"/>
              <a:t>be</a:t>
            </a:r>
            <a:r>
              <a:rPr lang="nl-NL" sz="1800" dirty="0"/>
              <a:t> </a:t>
            </a:r>
            <a:r>
              <a:rPr lang="nl-NL" sz="1800" dirty="0" err="1"/>
              <a:t>available</a:t>
            </a:r>
            <a:r>
              <a:rPr lang="nl-NL" sz="1800" dirty="0"/>
              <a:t> </a:t>
            </a:r>
            <a:r>
              <a:rPr lang="nl-NL" sz="1800" dirty="0" err="1"/>
              <a:t>both</a:t>
            </a:r>
            <a:r>
              <a:rPr lang="nl-NL" sz="1800" dirty="0"/>
              <a:t> levels, </a:t>
            </a:r>
            <a:r>
              <a:rPr lang="nl-NL" sz="1800" dirty="0" err="1"/>
              <a:t>although</a:t>
            </a:r>
            <a:r>
              <a:rPr lang="nl-NL" sz="1800" dirty="0"/>
              <a:t> present </a:t>
            </a:r>
            <a:r>
              <a:rPr lang="nl-NL" sz="1800" dirty="0" err="1"/>
              <a:t>usage</a:t>
            </a:r>
            <a:r>
              <a:rPr lang="nl-NL" sz="1800" dirty="0"/>
              <a:t> does </a:t>
            </a:r>
            <a:r>
              <a:rPr lang="nl-NL" sz="1800" dirty="0" err="1"/>
              <a:t>not</a:t>
            </a:r>
            <a:r>
              <a:rPr lang="nl-NL" sz="1800" dirty="0"/>
              <a:t> show </a:t>
            </a:r>
            <a:r>
              <a:rPr lang="nl-NL" sz="1800" dirty="0" err="1"/>
              <a:t>this</a:t>
            </a:r>
            <a:r>
              <a:rPr lang="nl-NL" sz="1800" dirty="0"/>
              <a:t>. </a:t>
            </a:r>
          </a:p>
          <a:p>
            <a:endParaRPr lang="nl-NL" sz="1800" dirty="0"/>
          </a:p>
          <a:p>
            <a:pPr marL="0" indent="0">
              <a:buNone/>
            </a:pPr>
            <a:r>
              <a:rPr lang="nl-NL" sz="1800" b="1" u="sng" dirty="0"/>
              <a:t>Question: non CI </a:t>
            </a:r>
            <a:r>
              <a:rPr lang="nl-NL" sz="1800" b="1" u="sng" dirty="0" err="1"/>
              <a:t>qualified</a:t>
            </a:r>
            <a:r>
              <a:rPr lang="nl-NL" sz="1800" b="1" u="sng" dirty="0"/>
              <a:t> </a:t>
            </a:r>
            <a:r>
              <a:rPr lang="nl-NL" sz="1800" b="1" u="sng" dirty="0" err="1"/>
              <a:t>BBIEs</a:t>
            </a:r>
            <a:r>
              <a:rPr lang="nl-NL" sz="1800" b="1" u="sng" dirty="0"/>
              <a:t> in SCRDM </a:t>
            </a:r>
            <a:r>
              <a:rPr lang="nl-NL" sz="1800" b="1" u="sng" dirty="0" err="1"/>
              <a:t>causes</a:t>
            </a:r>
            <a:r>
              <a:rPr lang="nl-NL" sz="1800" b="1" u="sng" dirty="0"/>
              <a:t> non- CCTS </a:t>
            </a:r>
            <a:r>
              <a:rPr lang="nl-NL" sz="1800" b="1" u="sng" dirty="0" err="1"/>
              <a:t>conformance</a:t>
            </a:r>
            <a:endParaRPr lang="nl-NL" sz="1800" b="1" u="sng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/>
              <a:t>Header_ Trade Agreement. Seller Order_ </a:t>
            </a:r>
            <a:r>
              <a:rPr lang="en-US" sz="1800" dirty="0">
                <a:solidFill>
                  <a:srgbClr val="FF0000"/>
                </a:solidFill>
              </a:rPr>
              <a:t>Referenced. Referenced</a:t>
            </a:r>
            <a:r>
              <a:rPr lang="en-US" sz="1800" dirty="0"/>
              <a:t>_ Document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/>
              <a:t>Header_ Trade Delivery. </a:t>
            </a:r>
            <a:r>
              <a:rPr lang="en-US" sz="1800" dirty="0">
                <a:solidFill>
                  <a:srgbClr val="FF0000"/>
                </a:solidFill>
              </a:rPr>
              <a:t>Delivery. Delivery</a:t>
            </a:r>
            <a:r>
              <a:rPr lang="en-US" sz="1800" dirty="0"/>
              <a:t>_ Instructions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/>
              <a:t>Line_ Trade Delivery. </a:t>
            </a:r>
            <a:r>
              <a:rPr lang="en-US" sz="1800" dirty="0">
                <a:solidFill>
                  <a:srgbClr val="FF0000"/>
                </a:solidFill>
              </a:rPr>
              <a:t>Handling. Handling</a:t>
            </a:r>
            <a:r>
              <a:rPr lang="en-US" sz="1800" dirty="0"/>
              <a:t>_ Instructions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/>
              <a:t>Supply Chain_ Trade Line Item. </a:t>
            </a:r>
            <a:r>
              <a:rPr lang="en-US" sz="1800" dirty="0">
                <a:solidFill>
                  <a:srgbClr val="FF0000"/>
                </a:solidFill>
              </a:rPr>
              <a:t>Subordinate. Subordinate</a:t>
            </a:r>
            <a:r>
              <a:rPr lang="en-US" sz="1800" dirty="0"/>
              <a:t>_ Trade Line Item</a:t>
            </a:r>
            <a:br>
              <a:rPr lang="en-US" sz="1800" dirty="0"/>
            </a:br>
            <a:r>
              <a:rPr lang="en-US" sz="1800" dirty="0"/>
              <a:t>Supply Chain_ Supply Plan. </a:t>
            </a:r>
            <a:r>
              <a:rPr lang="en-US" sz="1800" dirty="0">
                <a:solidFill>
                  <a:srgbClr val="FF0000"/>
                </a:solidFill>
              </a:rPr>
              <a:t>Specified. Specified</a:t>
            </a:r>
            <a:r>
              <a:rPr lang="en-US" sz="1800" dirty="0"/>
              <a:t>_ Period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dirty="0"/>
              <a:t>Trade_ Product Instance. </a:t>
            </a:r>
            <a:r>
              <a:rPr lang="en-US" sz="1800" dirty="0">
                <a:solidFill>
                  <a:srgbClr val="FF0000"/>
                </a:solidFill>
              </a:rPr>
              <a:t>Product. Product_ </a:t>
            </a:r>
            <a:r>
              <a:rPr lang="en-US" sz="1800" dirty="0"/>
              <a:t>Characteristic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nl-NL" sz="1800" b="1" u="sng" dirty="0"/>
              <a:t>Question: header </a:t>
            </a:r>
            <a:r>
              <a:rPr lang="nl-NL" sz="1800" b="1" u="sng" dirty="0" err="1"/>
              <a:t>and</a:t>
            </a:r>
            <a:r>
              <a:rPr lang="nl-NL" sz="1800" b="1" u="sng" dirty="0"/>
              <a:t> line </a:t>
            </a:r>
            <a:r>
              <a:rPr lang="nl-NL" sz="1800" b="1" u="sng" dirty="0" err="1"/>
              <a:t>trade</a:t>
            </a:r>
            <a:r>
              <a:rPr lang="nl-NL" sz="1800" b="1" u="sng" dirty="0"/>
              <a:t> agreement in </a:t>
            </a:r>
            <a:r>
              <a:rPr lang="nl-NL" sz="1800" b="1" u="sng" dirty="0" err="1"/>
              <a:t>scheduling</a:t>
            </a:r>
            <a:r>
              <a:rPr lang="nl-NL" sz="1800" b="1" u="sng" dirty="0"/>
              <a:t> </a:t>
            </a:r>
            <a:r>
              <a:rPr lang="nl-NL" sz="1800" b="1" u="sng" dirty="0" err="1"/>
              <a:t>messages</a:t>
            </a:r>
            <a:endParaRPr lang="nl-NL" sz="1800" b="1" u="sng" dirty="0"/>
          </a:p>
          <a:p>
            <a:pPr lvl="0"/>
            <a:r>
              <a:rPr lang="en-US" sz="1700" dirty="0"/>
              <a:t>CISDF_ Supply Chain_ Trade Transaction. Applicable. </a:t>
            </a:r>
            <a:r>
              <a:rPr lang="en-US" sz="1700" dirty="0">
                <a:solidFill>
                  <a:srgbClr val="FF0000"/>
                </a:solidFill>
              </a:rPr>
              <a:t>CIS_ Supply Chain_ Trade Agreement</a:t>
            </a:r>
            <a:endParaRPr lang="nl-NL" sz="1700" dirty="0">
              <a:solidFill>
                <a:srgbClr val="FF0000"/>
              </a:solidFill>
            </a:endParaRPr>
          </a:p>
          <a:p>
            <a:pPr lvl="0"/>
            <a:r>
              <a:rPr lang="en-US" sz="1700" dirty="0"/>
              <a:t>CISDFL_ Supply Chain_ Trade Line Item. Specified. </a:t>
            </a:r>
            <a:r>
              <a:rPr lang="en-US" sz="1700" dirty="0">
                <a:solidFill>
                  <a:srgbClr val="FF0000"/>
                </a:solidFill>
              </a:rPr>
              <a:t>CIS_ Supply Chain_ Trade Agreement</a:t>
            </a:r>
          </a:p>
          <a:p>
            <a:pPr lvl="0"/>
            <a:endParaRPr lang="en-US" sz="17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1700" b="1" u="sng" dirty="0"/>
              <a:t>Question: help </a:t>
            </a:r>
            <a:r>
              <a:rPr lang="nl-NL" sz="1700" b="1" u="sng" dirty="0" err="1"/>
              <a:t>to</a:t>
            </a:r>
            <a:r>
              <a:rPr lang="nl-NL" sz="1700" b="1" u="sng" dirty="0"/>
              <a:t> get more TDED tags in SCRDM CCL</a:t>
            </a:r>
          </a:p>
          <a:p>
            <a:r>
              <a:rPr lang="en-US" sz="1700" dirty="0"/>
              <a:t>There are approx.. 224 TDED listed for the 868 objects used in SCRDM. </a:t>
            </a:r>
            <a:endParaRPr lang="nl-NL" sz="1700" dirty="0"/>
          </a:p>
          <a:p>
            <a:pPr marL="0" indent="0">
              <a:buNone/>
            </a:pPr>
            <a:endParaRPr lang="nl-NL" sz="1600" b="1" u="sng" dirty="0"/>
          </a:p>
          <a:p>
            <a:pPr lvl="0"/>
            <a:endParaRPr lang="en-US" sz="1700" dirty="0">
              <a:solidFill>
                <a:srgbClr val="FF0000"/>
              </a:solidFill>
            </a:endParaRPr>
          </a:p>
          <a:p>
            <a:pPr lvl="0"/>
            <a:endParaRPr lang="en-US" sz="1700" dirty="0">
              <a:solidFill>
                <a:srgbClr val="FF0000"/>
              </a:solidFill>
            </a:endParaRPr>
          </a:p>
          <a:p>
            <a:pPr lvl="0"/>
            <a:endParaRPr lang="nl-NL" sz="17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nl-NL" sz="18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23" y="1631056"/>
            <a:ext cx="262151" cy="262151"/>
          </a:xfrm>
          <a:prstGeom prst="rect">
            <a:avLst/>
          </a:prstGeom>
        </p:spPr>
      </p:pic>
      <p:pic>
        <p:nvPicPr>
          <p:cNvPr id="9" name="Picture 8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28" y="5816696"/>
            <a:ext cx="265814" cy="265814"/>
          </a:xfrm>
          <a:prstGeom prst="rect">
            <a:avLst/>
          </a:prstGeom>
        </p:spPr>
      </p:pic>
      <p:pic>
        <p:nvPicPr>
          <p:cNvPr id="10" name="Picture 9">
            <a:hlinkClick r:id="rId6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28" y="3053363"/>
            <a:ext cx="265814" cy="265814"/>
          </a:xfrm>
          <a:prstGeom prst="rect">
            <a:avLst/>
          </a:prstGeom>
        </p:spPr>
      </p:pic>
      <p:pic>
        <p:nvPicPr>
          <p:cNvPr id="11" name="Picture 10">
            <a:hlinkClick r:id="rId7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28" y="4684582"/>
            <a:ext cx="265814" cy="265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54" y="1631056"/>
            <a:ext cx="250556" cy="250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17" y="3068621"/>
            <a:ext cx="250556" cy="2505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37" y="4699840"/>
            <a:ext cx="250556" cy="2505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7" y="5838210"/>
            <a:ext cx="250556" cy="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9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9517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/>
              <a:t>SCRDM CCL</a:t>
            </a:r>
            <a:br>
              <a:rPr lang="nl-NL" dirty="0"/>
            </a:br>
            <a:r>
              <a:rPr lang="nl-NL" sz="3100" b="1" i="1" dirty="0">
                <a:solidFill>
                  <a:srgbClr val="FF0000"/>
                </a:solidFill>
              </a:rPr>
              <a:t>CCBDA Rules</a:t>
            </a:r>
            <a:endParaRPr lang="nl-NL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8559"/>
            <a:ext cx="11251020" cy="49223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u="sng" dirty="0"/>
              <a:t>CCBDA Message BIE Sequence BBIE’s/ASBIE’s</a:t>
            </a:r>
          </a:p>
          <a:p>
            <a:pPr>
              <a:buFontTx/>
              <a:buChar char="-"/>
            </a:pPr>
            <a:r>
              <a:rPr lang="en-US" sz="1600" dirty="0"/>
              <a:t>Specify </a:t>
            </a:r>
            <a:r>
              <a:rPr lang="en-US" sz="1600" dirty="0" err="1"/>
              <a:t>qDT’s</a:t>
            </a:r>
            <a:r>
              <a:rPr lang="en-US" sz="1600" dirty="0"/>
              <a:t> for BBIE’s in CCL			-  </a:t>
            </a:r>
            <a:r>
              <a:rPr lang="en-US" sz="1400" dirty="0"/>
              <a:t>A reference BIE could have more than 1 </a:t>
            </a:r>
            <a:r>
              <a:rPr lang="en-US" sz="1400" dirty="0" err="1"/>
              <a:t>qDT</a:t>
            </a:r>
            <a:r>
              <a:rPr lang="en-US" sz="1400" dirty="0"/>
              <a:t> (e.g. document code type). </a:t>
            </a:r>
            <a:br>
              <a:rPr lang="en-US" sz="1400" dirty="0"/>
            </a:br>
            <a:r>
              <a:rPr lang="en-US" sz="1400" dirty="0"/>
              <a:t>					    </a:t>
            </a:r>
            <a:r>
              <a:rPr lang="en-US" sz="1400" dirty="0">
                <a:solidFill>
                  <a:srgbClr val="FF0000"/>
                </a:solidFill>
              </a:rPr>
              <a:t>How to specify?</a:t>
            </a:r>
          </a:p>
          <a:p>
            <a:pPr>
              <a:buFontTx/>
              <a:buChar char="-"/>
            </a:pPr>
            <a:r>
              <a:rPr lang="en-US" sz="1600" dirty="0"/>
              <a:t>Not to restrict </a:t>
            </a:r>
            <a:r>
              <a:rPr lang="en-US" sz="1600" dirty="0" err="1"/>
              <a:t>qDT’s</a:t>
            </a:r>
            <a:r>
              <a:rPr lang="en-US" sz="1600" dirty="0"/>
              <a:t> (MDTs), use </a:t>
            </a:r>
            <a:r>
              <a:rPr lang="en-US" sz="1600" dirty="0" err="1"/>
              <a:t>qDT’s</a:t>
            </a:r>
            <a:r>
              <a:rPr lang="en-US" sz="1600" dirty="0">
                <a:solidFill>
                  <a:srgbClr val="FF0000"/>
                </a:solidFill>
              </a:rPr>
              <a:t>		- </a:t>
            </a:r>
            <a:r>
              <a:rPr lang="en-US" sz="1200" dirty="0"/>
              <a:t>[R18] An MDT may restrict the values of the facets of a supplementary component or </a:t>
            </a:r>
            <a:r>
              <a:rPr lang="en-US" sz="1200" dirty="0" err="1"/>
              <a:t>th</a:t>
            </a:r>
            <a:r>
              <a:rPr lang="en-US" sz="1200" dirty="0"/>
              <a:t>						    content component to be more restrictive than the base </a:t>
            </a:r>
            <a:r>
              <a:rPr lang="en-US" sz="1200" dirty="0" err="1"/>
              <a:t>qDT</a:t>
            </a:r>
            <a:r>
              <a:rPr lang="en-US" sz="1200" dirty="0"/>
              <a:t>. . </a:t>
            </a:r>
            <a:r>
              <a:rPr lang="en-US" sz="1200" dirty="0">
                <a:solidFill>
                  <a:srgbClr val="FF0000"/>
                </a:solidFill>
              </a:rPr>
              <a:t>Change CCBDA rule?</a:t>
            </a:r>
            <a:endParaRPr lang="en-US" sz="1200" dirty="0"/>
          </a:p>
          <a:p>
            <a:pPr>
              <a:buFontTx/>
              <a:buChar char="-"/>
            </a:pPr>
            <a:r>
              <a:rPr lang="en-US" sz="1600" dirty="0"/>
              <a:t>Cardinality Supplementary Components no change	- </a:t>
            </a:r>
            <a:r>
              <a:rPr lang="en-US" sz="1200" dirty="0"/>
              <a:t>[R16] An MDT may reduce the maximum cardinality of a  supplementary component from 						    to 0. The minimum number of supplementary components is 0. </a:t>
            </a:r>
            <a:r>
              <a:rPr lang="en-US" sz="1200" dirty="0">
                <a:solidFill>
                  <a:srgbClr val="FF0000"/>
                </a:solidFill>
              </a:rPr>
              <a:t>Change CCBDA rule?</a:t>
            </a:r>
          </a:p>
          <a:p>
            <a:pPr>
              <a:buFontTx/>
              <a:buChar char="-"/>
            </a:pPr>
            <a:r>
              <a:rPr lang="en-US" sz="1400" dirty="0"/>
              <a:t>Unique ID MBIE = Message </a:t>
            </a:r>
            <a:r>
              <a:rPr lang="en-US" sz="1400" dirty="0" err="1"/>
              <a:t>prefic</a:t>
            </a:r>
            <a:r>
              <a:rPr lang="en-US" sz="1400" dirty="0"/>
              <a:t> + inherited Ref. BIE ID</a:t>
            </a:r>
            <a:r>
              <a:rPr lang="en-US" sz="1600" dirty="0"/>
              <a:t>	</a:t>
            </a:r>
            <a:r>
              <a:rPr lang="en-US" sz="1200" dirty="0"/>
              <a:t>- [R07] An MBIE must be identified by means of a unique Identifier.</a:t>
            </a:r>
            <a:r>
              <a:rPr lang="en-US" sz="1050" dirty="0"/>
              <a:t> </a:t>
            </a:r>
            <a:r>
              <a:rPr lang="en-US" sz="1100" dirty="0">
                <a:solidFill>
                  <a:srgbClr val="FF0000"/>
                </a:solidFill>
              </a:rPr>
              <a:t>Change CCBDA rule?</a:t>
            </a:r>
            <a:endParaRPr lang="en-US" sz="1400" dirty="0"/>
          </a:p>
          <a:p>
            <a:pPr>
              <a:buFontTx/>
              <a:buChar char="-"/>
            </a:pPr>
            <a:r>
              <a:rPr lang="en-US" sz="1600" dirty="0"/>
              <a:t>Sequence of MBIE, respect sequence Ref. BIE	- </a:t>
            </a:r>
            <a:r>
              <a:rPr lang="en-US" sz="1200" dirty="0"/>
              <a:t>[R24] Each MBIE may be assigned a Sequence Number that is used for presentation of the MA 						    structure or for  representation in a specific syntax. </a:t>
            </a:r>
            <a:r>
              <a:rPr lang="en-US" sz="1200" dirty="0">
                <a:solidFill>
                  <a:srgbClr val="FF0000"/>
                </a:solidFill>
              </a:rPr>
              <a:t>Change CCBDA rule?</a:t>
            </a:r>
          </a:p>
          <a:p>
            <a:pPr marL="0" indent="0">
              <a:buNone/>
            </a:pPr>
            <a:r>
              <a:rPr lang="en-US" sz="1800" dirty="0"/>
              <a:t>-  </a:t>
            </a:r>
            <a:r>
              <a:rPr lang="en-US" sz="1600" dirty="0"/>
              <a:t>Deprecated CCL objects in schemas. 	</a:t>
            </a:r>
            <a:r>
              <a:rPr lang="en-US" sz="1800" dirty="0"/>
              <a:t>	</a:t>
            </a:r>
            <a:r>
              <a:rPr lang="en-US" sz="1400" dirty="0"/>
              <a:t>– Should we allow publication of deprecates in schemas? </a:t>
            </a:r>
            <a:r>
              <a:rPr lang="en-US" sz="1400" dirty="0">
                <a:solidFill>
                  <a:srgbClr val="FF0000"/>
                </a:solidFill>
              </a:rPr>
              <a:t>Change somewhere a rule?</a:t>
            </a:r>
            <a:br>
              <a:rPr lang="en-US" sz="1400" dirty="0"/>
            </a:br>
            <a:r>
              <a:rPr lang="en-US" sz="1400" dirty="0"/>
              <a:t>					    e.g. CI_ Handling_ Instructions. Handling_ Applicable. Transport Setting_ Temperature</a:t>
            </a:r>
            <a:endParaRPr lang="nl-NL" sz="1400" dirty="0"/>
          </a:p>
          <a:p>
            <a:pPr marL="0" indent="0">
              <a:buNone/>
            </a:pPr>
            <a:r>
              <a:rPr lang="en-US" sz="2000" b="1" dirty="0"/>
              <a:t> </a:t>
            </a:r>
            <a:endParaRPr lang="nl-NL" sz="2000" dirty="0"/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endParaRPr lang="en-US" sz="16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7" y="1880746"/>
            <a:ext cx="262151" cy="268247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81" y="3800769"/>
            <a:ext cx="265814" cy="265814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81" y="3406121"/>
            <a:ext cx="265814" cy="265814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81" y="2878566"/>
            <a:ext cx="265814" cy="265814"/>
          </a:xfrm>
          <a:prstGeom prst="rect">
            <a:avLst/>
          </a:prstGeom>
        </p:spPr>
      </p:pic>
      <p:pic>
        <p:nvPicPr>
          <p:cNvPr id="8" name="Picture 7">
            <a:hlinkClick r:id="rId7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50" y="2380872"/>
            <a:ext cx="265814" cy="265814"/>
          </a:xfrm>
          <a:prstGeom prst="rect">
            <a:avLst/>
          </a:prstGeom>
        </p:spPr>
      </p:pic>
      <p:pic>
        <p:nvPicPr>
          <p:cNvPr id="9" name="Picture 8">
            <a:hlinkClick r:id="rId8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81" y="4308831"/>
            <a:ext cx="265814" cy="2658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4308831"/>
            <a:ext cx="293457" cy="2934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2367050"/>
            <a:ext cx="293457" cy="293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1889099"/>
            <a:ext cx="250556" cy="2505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2904604"/>
            <a:ext cx="250556" cy="2505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3359391"/>
            <a:ext cx="250556" cy="25055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75" y="3811873"/>
            <a:ext cx="250556" cy="25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05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890901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186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SCRDM Survey Provisional Results summary</vt:lpstr>
      <vt:lpstr>SCRDM CCL  needed structural ABIEs</vt:lpstr>
      <vt:lpstr>SCRDM CCL  extending existing ABIEs</vt:lpstr>
      <vt:lpstr>SCRDM CCL harmonizing ABIEs</vt:lpstr>
      <vt:lpstr>SCRDM CCL enhancements / conformance</vt:lpstr>
      <vt:lpstr>SCRDM CCL CCBDA Rules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objects</dc:title>
  <dc:creator>Gerhard</dc:creator>
  <cp:lastModifiedBy>Gerhard</cp:lastModifiedBy>
  <cp:revision>39</cp:revision>
  <dcterms:created xsi:type="dcterms:W3CDTF">2016-04-21T06:38:27Z</dcterms:created>
  <dcterms:modified xsi:type="dcterms:W3CDTF">2016-04-21T20:12:34Z</dcterms:modified>
</cp:coreProperties>
</file>