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901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763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50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566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099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713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332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906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28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69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49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FEDC1-D206-4247-B441-687B4FDC1D21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0DD2E-FDBB-4D38-B600-F7F13C46A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84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Rec 36 </a:t>
            </a:r>
            <a:r>
              <a:rPr lang="en-GB" dirty="0" err="1" smtClean="0"/>
              <a:t>SitRep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28-01-2014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4817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Focus on single windows that perform regulatory functions (in line with Rec.33) but seek examples on interoperability from other (private sector/logistics) single windows to facilitate trade and data pipelines.</a:t>
            </a:r>
          </a:p>
          <a:p>
            <a:r>
              <a:rPr lang="en-GB" dirty="0" smtClean="0"/>
              <a:t>There can be more than one single window within a national border performing regulatory functions.</a:t>
            </a:r>
          </a:p>
          <a:p>
            <a:r>
              <a:rPr lang="en-GB" dirty="0" smtClean="0"/>
              <a:t>Use IEEE definition of Interoperability: </a:t>
            </a:r>
            <a:r>
              <a:rPr lang="en-US" dirty="0" smtClean="0">
                <a:solidFill>
                  <a:srgbClr val="0070C0"/>
                </a:solidFill>
              </a:rPr>
              <a:t>The ability of two or more systems or components to exchange information and without special effort on the part of the trader to use the information that has been exchanged.</a:t>
            </a:r>
            <a:endParaRPr lang="fr-BE" dirty="0" smtClean="0">
              <a:solidFill>
                <a:srgbClr val="0070C0"/>
              </a:solidFill>
            </a:endParaRP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3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Existence of multiple single windows within a single country</a:t>
            </a:r>
          </a:p>
          <a:p>
            <a:pPr lvl="1"/>
            <a:r>
              <a:rPr lang="en-GB" dirty="0" smtClean="0"/>
              <a:t>Interoperability business needs between single windows within a national border</a:t>
            </a:r>
          </a:p>
          <a:p>
            <a:pPr lvl="1"/>
            <a:r>
              <a:rPr lang="en-GB" dirty="0" smtClean="0"/>
              <a:t>National legal framework</a:t>
            </a:r>
          </a:p>
          <a:p>
            <a:r>
              <a:rPr lang="en-GB" dirty="0" smtClean="0"/>
              <a:t>International legal framework (stages of regional integration) </a:t>
            </a:r>
          </a:p>
          <a:p>
            <a:r>
              <a:rPr lang="en-GB" dirty="0" smtClean="0"/>
              <a:t>Interoperability business needs across borders and regionally (needs driven by regional integration and/or trade corridors)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84494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Cross-border trader identification (incl. trusted trader)</a:t>
            </a:r>
          </a:p>
          <a:p>
            <a:r>
              <a:rPr lang="en-GB" dirty="0" smtClean="0"/>
              <a:t>Cross-border supply-chain transaction identification (UCR)</a:t>
            </a:r>
          </a:p>
          <a:p>
            <a:r>
              <a:rPr lang="en-GB" dirty="0" smtClean="0"/>
              <a:t>Cross-border Product Identification</a:t>
            </a:r>
          </a:p>
          <a:p>
            <a:r>
              <a:rPr lang="en-GB" dirty="0" smtClean="0"/>
              <a:t>Lack of unified data models</a:t>
            </a:r>
          </a:p>
          <a:p>
            <a:r>
              <a:rPr lang="en-GB" dirty="0" smtClean="0"/>
              <a:t>Different [conflicting] Legal requirements (including data protection constraints)</a:t>
            </a:r>
          </a:p>
        </p:txBody>
      </p:sp>
    </p:spTree>
    <p:extLst>
      <p:ext uri="{BB962C8B-B14F-4D97-AF65-F5344CB8AC3E}">
        <p14:creationId xmlns:p14="http://schemas.microsoft.com/office/powerpoint/2010/main" val="2911824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Three Thematic Areas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Thematic Area 1: Business Needs</a:t>
            </a:r>
          </a:p>
          <a:p>
            <a:endParaRPr lang="en-GB" b="1" dirty="0" smtClean="0"/>
          </a:p>
          <a:p>
            <a:r>
              <a:rPr lang="en-GB" b="1" dirty="0" smtClean="0"/>
              <a:t>Thematic Area 2: Semantic Requirements</a:t>
            </a:r>
          </a:p>
          <a:p>
            <a:endParaRPr lang="en-GB" b="1" dirty="0" smtClean="0"/>
          </a:p>
          <a:p>
            <a:r>
              <a:rPr lang="en-GB" b="1" dirty="0" smtClean="0"/>
              <a:t>Thematic Area 3: Legal, Managerial, and Administrative Aspects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4486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1: Business Needs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Clarifying the concept</a:t>
            </a:r>
          </a:p>
          <a:p>
            <a:r>
              <a:rPr lang="en-GB" dirty="0" smtClean="0"/>
              <a:t>New question: what is the link between context and business needs? </a:t>
            </a:r>
          </a:p>
          <a:p>
            <a:r>
              <a:rPr lang="en-GB" dirty="0" smtClean="0"/>
              <a:t>Parallels with EIF “Organisational Interoperability”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What data needs to be exchanged between NSW systems?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7270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2: Semantic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i="1" dirty="0" smtClean="0"/>
              <a:t>Resources e.g.</a:t>
            </a:r>
          </a:p>
          <a:p>
            <a:r>
              <a:rPr lang="en-GB" dirty="0" smtClean="0"/>
              <a:t>ISO Open EDI Conceptual Model v.2010.</a:t>
            </a:r>
          </a:p>
          <a:p>
            <a:r>
              <a:rPr lang="en-GB" dirty="0" smtClean="0"/>
              <a:t>UN/CEFACT Core Component Library</a:t>
            </a:r>
          </a:p>
          <a:p>
            <a:r>
              <a:rPr lang="en-GB" dirty="0" smtClean="0"/>
              <a:t>WCO data model, IATA specifications. </a:t>
            </a:r>
          </a:p>
          <a:p>
            <a:r>
              <a:rPr lang="en-GB" dirty="0" smtClean="0"/>
              <a:t>IETF, OASIS (</a:t>
            </a:r>
            <a:r>
              <a:rPr lang="en-GB" dirty="0" err="1" smtClean="0"/>
              <a:t>ebXML</a:t>
            </a:r>
            <a:r>
              <a:rPr lang="en-GB" dirty="0" smtClean="0"/>
              <a:t>, Web services basic profile), W3C are recommended. </a:t>
            </a:r>
          </a:p>
          <a:p>
            <a:r>
              <a:rPr lang="en-GB" dirty="0" smtClean="0"/>
              <a:t>Business Process Analysis</a:t>
            </a:r>
            <a:br>
              <a:rPr lang="en-GB" dirty="0" smtClean="0"/>
            </a:br>
            <a:r>
              <a:rPr lang="en-GB" dirty="0" smtClean="0"/>
              <a:t>e.g. ASW, EU,US-Canada, China-Korea-Japan, transit corridors, </a:t>
            </a:r>
            <a:r>
              <a:rPr lang="en-GB" dirty="0" err="1" smtClean="0"/>
              <a:t>etc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6939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3: Legal, Managerial, and Administrative Aspects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legal conditions need to be in place for interoperability of NSW and how can these be addressed across the different stages of regional integration? </a:t>
            </a:r>
          </a:p>
          <a:p>
            <a:r>
              <a:rPr lang="en-GB" dirty="0" smtClean="0"/>
              <a:t>What organisational conditions need to be in place and what configurations are possible to manage the interoperability of NSW?</a:t>
            </a:r>
          </a:p>
          <a:p>
            <a:r>
              <a:rPr lang="en-GB" dirty="0" smtClean="0"/>
              <a:t>legal constraints between SW within countries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1019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Actions Proposed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996715"/>
              </p:ext>
            </p:extLst>
          </p:nvPr>
        </p:nvGraphicFramePr>
        <p:xfrm>
          <a:off x="827584" y="1772816"/>
          <a:ext cx="7416824" cy="44797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52528"/>
                <a:gridCol w="2664296"/>
              </a:tblGrid>
              <a:tr h="194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Action</a:t>
                      </a: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Who</a:t>
                      </a:r>
                      <a:endParaRPr lang="en-GB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290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400" dirty="0" smtClean="0">
                          <a:effectLst/>
                        </a:rPr>
                        <a:t>Develop </a:t>
                      </a:r>
                      <a:r>
                        <a:rPr lang="en-GB" sz="1400" dirty="0">
                          <a:effectLst/>
                        </a:rPr>
                        <a:t>guidelines / working methodology that starts from (user) trader perspective </a:t>
                      </a: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Andrea &amp; Remy to develop draft structure for review</a:t>
                      </a:r>
                      <a:r>
                        <a:rPr lang="en-GB" sz="14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and input before </a:t>
                      </a:r>
                      <a:r>
                        <a:rPr lang="en-GB" sz="1400" baseline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r>
                        <a:rPr lang="en-GB" sz="1400" baseline="3000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GB" sz="1400" baseline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February</a:t>
                      </a: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290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400">
                          <a:effectLst/>
                        </a:rPr>
                        <a:t>Case Study: Korea – multiple Single Windows, Legislative framework and possible examples from South America </a:t>
                      </a:r>
                      <a:endParaRPr lang="en-GB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4516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400" dirty="0">
                          <a:effectLst/>
                        </a:rPr>
                        <a:t>Identify business needs (what needs to be shared, by whom) </a:t>
                      </a:r>
                      <a:r>
                        <a:rPr lang="en-GB" sz="1400" dirty="0">
                          <a:effectLst/>
                          <a:sym typeface="Wingdings"/>
                        </a:rPr>
                        <a:t></a:t>
                      </a:r>
                      <a:r>
                        <a:rPr lang="en-GB" sz="1400" dirty="0">
                          <a:effectLst/>
                        </a:rPr>
                        <a:t> functional / utility blocks </a:t>
                      </a:r>
                    </a:p>
                    <a:p>
                      <a:pPr marL="742950" lvl="1" indent="-285750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GB" sz="1400" dirty="0">
                          <a:effectLst/>
                        </a:rPr>
                        <a:t>AEO Mutual Recognition (&amp; Trader Identification?)</a:t>
                      </a:r>
                    </a:p>
                    <a:p>
                      <a:pPr marL="742950" lvl="1" indent="-285750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GB" sz="1400" dirty="0">
                          <a:effectLst/>
                        </a:rPr>
                        <a:t>Control Mutual Recognition</a:t>
                      </a:r>
                    </a:p>
                    <a:p>
                      <a:pPr marL="742950" lvl="1" indent="-285750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GB" sz="1400" dirty="0">
                          <a:effectLst/>
                        </a:rPr>
                        <a:t>Dematerialization of supporting documents (coordinate with UNCITRAL)</a:t>
                      </a:r>
                    </a:p>
                    <a:p>
                      <a:pPr marL="742950" lvl="1" indent="-285750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GB" sz="1400" dirty="0">
                          <a:effectLst/>
                        </a:rPr>
                        <a:t>Information sharing on Commercial Fraud</a:t>
                      </a: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605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400">
                          <a:effectLst/>
                        </a:rPr>
                        <a:t>Develop a list of Core Services to support SW interoperability (SP Sahu)</a:t>
                      </a:r>
                      <a:endParaRPr lang="en-GB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151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400" dirty="0">
                          <a:effectLst/>
                        </a:rPr>
                        <a:t>Revise and distribute the Survey </a:t>
                      </a:r>
                    </a:p>
                    <a:p>
                      <a:pPr marL="742950" lvl="1" indent="-285750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GB" sz="1400" dirty="0">
                          <a:effectLst/>
                        </a:rPr>
                        <a:t>Must be focused on interoperability.</a:t>
                      </a:r>
                    </a:p>
                    <a:p>
                      <a:pPr marL="742950" lvl="1" indent="-285750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GB" sz="1400" dirty="0">
                          <a:effectLst/>
                        </a:rPr>
                        <a:t>Must be able to capture multiple perspectives per country.</a:t>
                      </a: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9712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471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Rec 36 SitRep</vt:lpstr>
      <vt:lpstr>Assumptions</vt:lpstr>
      <vt:lpstr>Context</vt:lpstr>
      <vt:lpstr>Challenges</vt:lpstr>
      <vt:lpstr>Three Thematic Areas</vt:lpstr>
      <vt:lpstr>1: Business Needs</vt:lpstr>
      <vt:lpstr>2: Semantic Requirements</vt:lpstr>
      <vt:lpstr>3: Legal, Managerial, and Administrative Aspects</vt:lpstr>
      <vt:lpstr>Actions Proposed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 36 SitRep</dc:title>
  <dc:creator>Hampton, Andrea</dc:creator>
  <cp:lastModifiedBy>delete</cp:lastModifiedBy>
  <cp:revision>4</cp:revision>
  <dcterms:created xsi:type="dcterms:W3CDTF">2014-01-28T08:22:45Z</dcterms:created>
  <dcterms:modified xsi:type="dcterms:W3CDTF">2014-01-28T18:26:12Z</dcterms:modified>
</cp:coreProperties>
</file>