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9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07" autoAdjust="0"/>
    <p:restoredTop sz="94660"/>
  </p:normalViewPr>
  <p:slideViewPr>
    <p:cSldViewPr snapToGrid="0">
      <p:cViewPr>
        <p:scale>
          <a:sx n="72" d="100"/>
          <a:sy n="72" d="100"/>
        </p:scale>
        <p:origin x="648" y="-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82E9AD-B7C4-4F35-9BAA-E927FBF847C2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13BDD-F23E-43CA-BAA4-60C3346735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743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5E5BD-48A2-465A-A603-1DDB042F395D}" type="datetimeFigureOut">
              <a:rPr lang="fr-FR" smtClean="0"/>
              <a:t>28/04/2016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B0794-4BE3-42AF-A271-E52566C55B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478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"/>
            <a:ext cx="9144000" cy="393280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8" name="Picture 4" descr="http://www1.unece.org/stat/platform/download/attachments/71401485/wikis?version=1&amp;modificationDate=1355730024128&amp;api=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4" y="295040"/>
            <a:ext cx="1286188" cy="11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362068"/>
            <a:ext cx="7772400" cy="1789513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noProof="0" dirty="0" smtClean="0"/>
              <a:t>26th UN/CEFACT Forum</a:t>
            </a:r>
            <a:br>
              <a:rPr lang="en-US" noProof="0" dirty="0" smtClean="0"/>
            </a:b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466627"/>
            <a:ext cx="6858000" cy="1791173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 smtClean="0"/>
              <a:t>Section name (PDA or other)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ZoneTexte 9"/>
          <p:cNvSpPr txBox="1"/>
          <p:nvPr userDrawn="1"/>
        </p:nvSpPr>
        <p:spPr>
          <a:xfrm>
            <a:off x="685800" y="233892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noProof="0" dirty="0" smtClean="0"/>
              <a:t>2-6 November 2015, Marseille, France</a:t>
            </a:r>
            <a:endParaRPr lang="fr-FR" sz="3200" dirty="0"/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519156" y="106536"/>
            <a:ext cx="50438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>
                <a:solidFill>
                  <a:schemeClr val="bg1"/>
                </a:solidFill>
              </a:rPr>
              <a:t>UNECE – United Nations</a:t>
            </a:r>
            <a:r>
              <a:rPr lang="fr-FR" sz="1600" baseline="0" smtClean="0">
                <a:solidFill>
                  <a:schemeClr val="bg1"/>
                </a:solidFill>
              </a:rPr>
              <a:t> Economic Commission for Europe</a:t>
            </a:r>
            <a:endParaRPr lang="fr-FR" sz="1600" smtClean="0">
              <a:solidFill>
                <a:schemeClr val="bg1"/>
              </a:solidFill>
            </a:endParaRPr>
          </a:p>
          <a:p>
            <a:r>
              <a:rPr lang="fr-FR" sz="1400" smtClean="0">
                <a:solidFill>
                  <a:schemeClr val="bg1"/>
                </a:solidFill>
              </a:rPr>
              <a:t>UN/CEFACT – UN Centre for Trade</a:t>
            </a:r>
            <a:r>
              <a:rPr lang="fr-FR" sz="1400" baseline="0" smtClean="0">
                <a:solidFill>
                  <a:schemeClr val="bg1"/>
                </a:solidFill>
              </a:rPr>
              <a:t> Facilitation and e-Business</a:t>
            </a:r>
            <a:endParaRPr lang="fr-FR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95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086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364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097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6045692"/>
            <a:ext cx="9144000" cy="8123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0" y="-1"/>
            <a:ext cx="9144000" cy="22904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156" y="659843"/>
            <a:ext cx="6996194" cy="89916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5635"/>
            <a:ext cx="7886700" cy="448132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pic>
        <p:nvPicPr>
          <p:cNvPr id="1028" name="Picture 4" descr="http://www1.unece.org/stat/platform/download/attachments/71401485/wikis?version=1&amp;modificationDate=1355730024128&amp;api=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4" y="295040"/>
            <a:ext cx="1286188" cy="11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 userDrawn="1"/>
        </p:nvSpPr>
        <p:spPr>
          <a:xfrm>
            <a:off x="1519156" y="106536"/>
            <a:ext cx="50438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>
                <a:solidFill>
                  <a:schemeClr val="bg1"/>
                </a:solidFill>
              </a:rPr>
              <a:t>UNECE – United Nations</a:t>
            </a:r>
            <a:r>
              <a:rPr lang="fr-FR" sz="1600" baseline="0" smtClean="0">
                <a:solidFill>
                  <a:schemeClr val="bg1"/>
                </a:solidFill>
              </a:rPr>
              <a:t> Economic Commission for Europe</a:t>
            </a:r>
            <a:endParaRPr lang="fr-FR" sz="1600" smtClean="0">
              <a:solidFill>
                <a:schemeClr val="bg1"/>
              </a:solidFill>
            </a:endParaRPr>
          </a:p>
          <a:p>
            <a:r>
              <a:rPr lang="fr-FR" sz="1400" smtClean="0">
                <a:solidFill>
                  <a:schemeClr val="bg1"/>
                </a:solidFill>
              </a:rPr>
              <a:t>UN/CEFACT – UN Centre for Trade</a:t>
            </a:r>
            <a:r>
              <a:rPr lang="fr-FR" sz="1400" baseline="0" smtClean="0">
                <a:solidFill>
                  <a:schemeClr val="bg1"/>
                </a:solidFill>
              </a:rPr>
              <a:t> Facilitation and e-Business</a:t>
            </a:r>
            <a:endParaRPr lang="fr-FR" sz="1400">
              <a:solidFill>
                <a:schemeClr val="bg1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 userDrawn="1"/>
        </p:nvSpPr>
        <p:spPr>
          <a:xfrm>
            <a:off x="628650" y="6338035"/>
            <a:ext cx="7886700" cy="4589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 smtClean="0">
                <a:solidFill>
                  <a:schemeClr val="bg1"/>
                </a:solidFill>
              </a:rPr>
              <a:t>UN/CEFACT 27th Forum, 25-29 April 2016, Geneva,</a:t>
            </a:r>
            <a:r>
              <a:rPr lang="fr-FR" sz="1400" baseline="0" dirty="0" smtClean="0">
                <a:solidFill>
                  <a:schemeClr val="bg1"/>
                </a:solidFill>
              </a:rPr>
              <a:t> </a:t>
            </a:r>
            <a:r>
              <a:rPr lang="fr-FR" sz="1400" baseline="0" dirty="0" err="1" smtClean="0">
                <a:solidFill>
                  <a:schemeClr val="bg1"/>
                </a:solidFill>
              </a:rPr>
              <a:t>Switzerland</a:t>
            </a:r>
            <a:endParaRPr lang="fr-FR" sz="1400" baseline="0" dirty="0" smtClean="0">
              <a:solidFill>
                <a:schemeClr val="bg1"/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06C77B-0A6C-4C31-A695-A29AD89C7D7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6383045" y="156726"/>
            <a:ext cx="2132305" cy="45292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 baseline="0"/>
            </a:lvl1pPr>
          </a:lstStyle>
          <a:p>
            <a:pPr lvl="0"/>
            <a:r>
              <a:rPr lang="fr-FR" smtClean="0"/>
              <a:t>Section name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42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045692"/>
            <a:ext cx="9144000" cy="8123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628650" y="6338035"/>
            <a:ext cx="7886700" cy="4589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 smtClean="0">
                <a:solidFill>
                  <a:schemeClr val="bg1"/>
                </a:solidFill>
              </a:rPr>
              <a:t>UN/CEFACT 27th Forum, 25-29 April 2016, Geneva,</a:t>
            </a:r>
            <a:r>
              <a:rPr lang="fr-FR" sz="1400" baseline="0" dirty="0" smtClean="0">
                <a:solidFill>
                  <a:schemeClr val="bg1"/>
                </a:solidFill>
              </a:rPr>
              <a:t> </a:t>
            </a:r>
            <a:r>
              <a:rPr lang="fr-FR" sz="1400" baseline="0" dirty="0" err="1" smtClean="0">
                <a:solidFill>
                  <a:schemeClr val="bg1"/>
                </a:solidFill>
              </a:rPr>
              <a:t>Switzerland</a:t>
            </a:r>
            <a:endParaRPr lang="fr-FR" sz="1400" baseline="0" dirty="0" smtClean="0">
              <a:solidFill>
                <a:schemeClr val="bg1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06C77B-0A6C-4C31-A695-A29AD89C7D7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0" y="-1"/>
            <a:ext cx="9144000" cy="22904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156" y="659843"/>
            <a:ext cx="6996194" cy="89916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5635"/>
            <a:ext cx="7886700" cy="448132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pic>
        <p:nvPicPr>
          <p:cNvPr id="1028" name="Picture 4" descr="http://www1.unece.org/stat/platform/download/attachments/71401485/wikis?version=1&amp;modificationDate=1355730024128&amp;api=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4" y="295040"/>
            <a:ext cx="1286188" cy="11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 userDrawn="1"/>
        </p:nvSpPr>
        <p:spPr>
          <a:xfrm>
            <a:off x="1519156" y="106536"/>
            <a:ext cx="50438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>
                <a:solidFill>
                  <a:schemeClr val="bg1"/>
                </a:solidFill>
              </a:rPr>
              <a:t>UNECE – United Nations</a:t>
            </a:r>
            <a:r>
              <a:rPr lang="fr-FR" sz="1600" baseline="0" smtClean="0">
                <a:solidFill>
                  <a:schemeClr val="bg1"/>
                </a:solidFill>
              </a:rPr>
              <a:t> Economic Commission for Europe</a:t>
            </a:r>
            <a:endParaRPr lang="fr-FR" sz="1600" smtClean="0">
              <a:solidFill>
                <a:schemeClr val="bg1"/>
              </a:solidFill>
            </a:endParaRPr>
          </a:p>
          <a:p>
            <a:r>
              <a:rPr lang="fr-FR" sz="1400" smtClean="0">
                <a:solidFill>
                  <a:schemeClr val="bg1"/>
                </a:solidFill>
              </a:rPr>
              <a:t>UN/CEFACT – UN Centre for Trade</a:t>
            </a:r>
            <a:r>
              <a:rPr lang="fr-FR" sz="1400" baseline="0" smtClean="0">
                <a:solidFill>
                  <a:schemeClr val="bg1"/>
                </a:solidFill>
              </a:rPr>
              <a:t> Facilitation and e-Business</a:t>
            </a:r>
            <a:endParaRPr lang="fr-FR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691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45692"/>
            <a:ext cx="9144000" cy="8123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628650" y="6338035"/>
            <a:ext cx="7886700" cy="4589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 smtClean="0">
                <a:solidFill>
                  <a:schemeClr val="bg1"/>
                </a:solidFill>
              </a:rPr>
              <a:t>UN/CEFACT 27th Forum, 25-29 April 2016, Geneva,</a:t>
            </a:r>
            <a:r>
              <a:rPr lang="fr-FR" sz="1400" baseline="0" dirty="0" smtClean="0">
                <a:solidFill>
                  <a:schemeClr val="bg1"/>
                </a:solidFill>
              </a:rPr>
              <a:t> </a:t>
            </a:r>
            <a:r>
              <a:rPr lang="fr-FR" sz="1400" baseline="0" dirty="0" err="1" smtClean="0">
                <a:solidFill>
                  <a:schemeClr val="bg1"/>
                </a:solidFill>
              </a:rPr>
              <a:t>Switzerland</a:t>
            </a:r>
            <a:endParaRPr lang="fr-FR" sz="1400" baseline="0" dirty="0" smtClean="0">
              <a:solidFill>
                <a:schemeClr val="bg1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06C77B-0A6C-4C31-A695-A29AD89C7D7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9144000" cy="393280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8" name="Picture 4" descr="http://www1.unece.org/stat/platform/download/attachments/71401485/wikis?version=1&amp;modificationDate=1355730024128&amp;api=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4" y="295040"/>
            <a:ext cx="1286188" cy="11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418911"/>
            <a:ext cx="7886700" cy="1530611"/>
          </a:xfrm>
        </p:spPr>
        <p:txBody>
          <a:bodyPr anchor="ctr">
            <a:noAutofit/>
          </a:bodyPr>
          <a:lstStyle>
            <a:lvl1pPr algn="ctr">
              <a:defRPr sz="4800" baseline="0"/>
            </a:lvl1pPr>
          </a:lstStyle>
          <a:p>
            <a:r>
              <a:rPr lang="fr-FR" smtClean="0"/>
              <a:t>&lt;PDA name&gt;</a:t>
            </a:r>
            <a:br>
              <a:rPr lang="fr-FR" smtClean="0"/>
            </a:br>
            <a:r>
              <a:rPr lang="fr-FR" smtClean="0"/>
              <a:t> Programme Development Area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071674"/>
            <a:ext cx="7886700" cy="301797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ZoneTexte 9"/>
          <p:cNvSpPr txBox="1"/>
          <p:nvPr userDrawn="1"/>
        </p:nvSpPr>
        <p:spPr>
          <a:xfrm>
            <a:off x="1519156" y="106536"/>
            <a:ext cx="50438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>
                <a:solidFill>
                  <a:schemeClr val="bg1"/>
                </a:solidFill>
              </a:rPr>
              <a:t>UNECE – United Nations</a:t>
            </a:r>
            <a:r>
              <a:rPr lang="fr-FR" sz="1600" baseline="0" smtClean="0">
                <a:solidFill>
                  <a:schemeClr val="bg1"/>
                </a:solidFill>
              </a:rPr>
              <a:t> Economic Commission for Europe</a:t>
            </a:r>
            <a:endParaRPr lang="fr-FR" sz="1600" smtClean="0">
              <a:solidFill>
                <a:schemeClr val="bg1"/>
              </a:solidFill>
            </a:endParaRPr>
          </a:p>
          <a:p>
            <a:r>
              <a:rPr lang="fr-FR" sz="1400" smtClean="0">
                <a:solidFill>
                  <a:schemeClr val="bg1"/>
                </a:solidFill>
              </a:rPr>
              <a:t>UN/CEFACT – UN Centre for Trade</a:t>
            </a:r>
            <a:r>
              <a:rPr lang="fr-FR" sz="1400" baseline="0" smtClean="0">
                <a:solidFill>
                  <a:schemeClr val="bg1"/>
                </a:solidFill>
              </a:rPr>
              <a:t> Facilitation and e-Business</a:t>
            </a:r>
            <a:endParaRPr lang="fr-FR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56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97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1747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464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56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59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6C77B-0A6C-4C31-A695-A29AD89C7D7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59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27001"/>
            <a:ext cx="7886700" cy="1211400"/>
          </a:xfrm>
        </p:spPr>
        <p:txBody>
          <a:bodyPr/>
          <a:lstStyle/>
          <a:p>
            <a:r>
              <a:rPr lang="en-US" b="1" dirty="0" smtClean="0"/>
              <a:t>Transport &amp; Logistics Domain </a:t>
            </a:r>
            <a:br>
              <a:rPr lang="en-US" b="1" dirty="0" smtClean="0"/>
            </a:br>
            <a:r>
              <a:rPr lang="en-US" b="1" dirty="0" smtClean="0"/>
              <a:t>Supply Chain PDA</a:t>
            </a:r>
            <a:endParaRPr lang="en-US" sz="3200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2799643"/>
            <a:ext cx="7900988" cy="3488267"/>
          </a:xfrm>
        </p:spPr>
        <p:txBody>
          <a:bodyPr/>
          <a:lstStyle/>
          <a:p>
            <a:r>
              <a:rPr lang="en-US" u="sng" dirty="0" smtClean="0"/>
              <a:t>Domain Coordinators: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Sue Probert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Rudi Bauer</a:t>
            </a:r>
          </a:p>
          <a:p>
            <a:endParaRPr lang="en-US" dirty="0" smtClean="0"/>
          </a:p>
          <a:p>
            <a:r>
              <a:rPr lang="en-US" u="sng" dirty="0" smtClean="0"/>
              <a:t>Project Leaders: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MMT - David Hesketh, Anne Sandretto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VERMAS - </a:t>
            </a:r>
            <a:r>
              <a:rPr lang="en-US" dirty="0" smtClean="0"/>
              <a:t>Michael Schroeder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31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Programme for the week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Plan for the week:</a:t>
            </a:r>
          </a:p>
          <a:p>
            <a:pPr marL="0" indent="0">
              <a:buNone/>
            </a:pPr>
            <a:endParaRPr lang="en-US" dirty="0" smtClean="0"/>
          </a:p>
          <a:p>
            <a:pPr marL="342900" indent="-342900"/>
            <a:r>
              <a:rPr lang="fr-FR" dirty="0" smtClean="0"/>
              <a:t>VERMAS - new EDIFACT UNSM message </a:t>
            </a:r>
            <a:r>
              <a:rPr lang="fr-FR" dirty="0" err="1" smtClean="0"/>
              <a:t>approval</a:t>
            </a:r>
            <a:endParaRPr lang="fr-FR" dirty="0" smtClean="0"/>
          </a:p>
          <a:p>
            <a:pPr marL="342900" indent="-342900"/>
            <a:r>
              <a:rPr lang="fr-FR" dirty="0" smtClean="0"/>
              <a:t>MMT </a:t>
            </a:r>
            <a:r>
              <a:rPr lang="fr-FR" dirty="0" err="1" smtClean="0"/>
              <a:t>project</a:t>
            </a:r>
            <a:r>
              <a:rPr lang="fr-FR" dirty="0" smtClean="0"/>
              <a:t> meeting</a:t>
            </a:r>
          </a:p>
          <a:p>
            <a:pPr marL="342900" indent="-342900"/>
            <a:r>
              <a:rPr lang="fr-FR" dirty="0" smtClean="0"/>
              <a:t>Joint meeting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Regulatory</a:t>
            </a:r>
            <a:r>
              <a:rPr lang="fr-FR" dirty="0" smtClean="0"/>
              <a:t> </a:t>
            </a:r>
            <a:r>
              <a:rPr lang="fr-FR" dirty="0" err="1" smtClean="0"/>
              <a:t>PDA’s</a:t>
            </a:r>
            <a:r>
              <a:rPr lang="fr-FR" dirty="0" smtClean="0"/>
              <a:t> </a:t>
            </a:r>
            <a:r>
              <a:rPr lang="fr-FR" dirty="0" err="1" smtClean="0"/>
              <a:t>Environment</a:t>
            </a:r>
            <a:r>
              <a:rPr lang="fr-FR" smtClean="0"/>
              <a:t> Domain </a:t>
            </a:r>
            <a:endParaRPr lang="fr-FR" dirty="0" smtClean="0"/>
          </a:p>
          <a:p>
            <a:pPr marL="342900" indent="-342900"/>
            <a:r>
              <a:rPr lang="fr-FR" dirty="0" smtClean="0"/>
              <a:t>Joint meeting </a:t>
            </a:r>
            <a:r>
              <a:rPr lang="fr-FR" dirty="0" err="1" smtClean="0"/>
              <a:t>with</a:t>
            </a:r>
            <a:r>
              <a:rPr lang="fr-FR" dirty="0" smtClean="0"/>
              <a:t> Supply Chain Management Domain </a:t>
            </a:r>
            <a:r>
              <a:rPr lang="fr-FR" dirty="0" err="1" smtClean="0"/>
              <a:t>including</a:t>
            </a:r>
            <a:r>
              <a:rPr lang="fr-FR" dirty="0" smtClean="0"/>
              <a:t> SCRDM (</a:t>
            </a:r>
            <a:r>
              <a:rPr lang="fr-FR" dirty="0" err="1" smtClean="0"/>
              <a:t>sister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to MMT)</a:t>
            </a:r>
          </a:p>
          <a:p>
            <a:pPr marL="342900" indent="-342900"/>
            <a:r>
              <a:rPr lang="fr-FR" dirty="0" smtClean="0"/>
              <a:t>Joint meeting </a:t>
            </a:r>
            <a:r>
              <a:rPr lang="fr-FR" dirty="0" err="1" smtClean="0"/>
              <a:t>with</a:t>
            </a:r>
            <a:r>
              <a:rPr lang="fr-FR" dirty="0" smtClean="0"/>
              <a:t> WCO </a:t>
            </a:r>
            <a:r>
              <a:rPr lang="fr-FR" dirty="0" err="1" smtClean="0"/>
              <a:t>regarding</a:t>
            </a:r>
            <a:r>
              <a:rPr lang="fr-FR" dirty="0"/>
              <a:t> </a:t>
            </a:r>
            <a:r>
              <a:rPr lang="fr-FR" dirty="0" smtClean="0"/>
              <a:t>T&amp;L Domain input to IMO FAL Compendium maintenance plan</a:t>
            </a:r>
          </a:p>
          <a:p>
            <a:pPr marL="342900" indent="-342900"/>
            <a:endParaRPr lang="fr-FR" dirty="0" smtClean="0"/>
          </a:p>
          <a:p>
            <a:pPr marL="342900" indent="-34290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Espace réservé du texte 6"/>
          <p:cNvSpPr txBox="1">
            <a:spLocks/>
          </p:cNvSpPr>
          <p:nvPr/>
        </p:nvSpPr>
        <p:spPr>
          <a:xfrm>
            <a:off x="6867139" y="206915"/>
            <a:ext cx="2048261" cy="45292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smtClean="0"/>
              <a:t>Transport &amp; Logistics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351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 of the </a:t>
            </a:r>
            <a:r>
              <a:rPr lang="en-US" dirty="0" smtClean="0"/>
              <a:t>week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342900" indent="-342900"/>
            <a:r>
              <a:rPr lang="fr-FR" sz="3600" dirty="0" smtClean="0"/>
              <a:t>Broad </a:t>
            </a:r>
            <a:r>
              <a:rPr lang="fr-FR" sz="3600" dirty="0" err="1" smtClean="0"/>
              <a:t>spectrum</a:t>
            </a:r>
            <a:r>
              <a:rPr lang="fr-FR" sz="3600" dirty="0" smtClean="0"/>
              <a:t> of </a:t>
            </a:r>
            <a:r>
              <a:rPr lang="fr-FR" sz="3600" dirty="0" err="1" smtClean="0"/>
              <a:t>representatives</a:t>
            </a:r>
            <a:r>
              <a:rPr lang="fr-FR" sz="3600" dirty="0" smtClean="0"/>
              <a:t> and experts </a:t>
            </a:r>
            <a:r>
              <a:rPr lang="fr-FR" sz="3600" dirty="0" err="1" smtClean="0"/>
              <a:t>demonstrating</a:t>
            </a:r>
            <a:r>
              <a:rPr lang="fr-FR" sz="3600" dirty="0" smtClean="0"/>
              <a:t> the importance of UN standards in the transport </a:t>
            </a:r>
            <a:r>
              <a:rPr lang="fr-FR" sz="3600" dirty="0" err="1" smtClean="0"/>
              <a:t>industry</a:t>
            </a:r>
            <a:endParaRPr lang="fr-FR" sz="3600" dirty="0" smtClean="0"/>
          </a:p>
          <a:p>
            <a:pPr lvl="1"/>
            <a:r>
              <a:rPr lang="fr-FR" sz="2900" dirty="0"/>
              <a:t>shipping </a:t>
            </a:r>
            <a:r>
              <a:rPr lang="fr-FR" sz="2900" dirty="0" err="1"/>
              <a:t>lines</a:t>
            </a:r>
            <a:r>
              <a:rPr lang="fr-FR" sz="2900" dirty="0"/>
              <a:t>, ports, </a:t>
            </a:r>
            <a:r>
              <a:rPr lang="fr-FR" sz="2900" dirty="0" err="1"/>
              <a:t>industry</a:t>
            </a:r>
            <a:r>
              <a:rPr lang="fr-FR" sz="2900" dirty="0"/>
              <a:t>, </a:t>
            </a:r>
            <a:r>
              <a:rPr lang="fr-FR" sz="2900" dirty="0" err="1"/>
              <a:t>intl</a:t>
            </a:r>
            <a:r>
              <a:rPr lang="fr-FR" sz="2900" dirty="0"/>
              <a:t>. organisations (IRU, BIC), …</a:t>
            </a:r>
          </a:p>
          <a:p>
            <a:pPr lvl="1"/>
            <a:r>
              <a:rPr lang="fr-FR" sz="2900" dirty="0" err="1"/>
              <a:t>Several</a:t>
            </a:r>
            <a:r>
              <a:rPr lang="fr-FR" sz="2900" dirty="0"/>
              <a:t> </a:t>
            </a:r>
            <a:r>
              <a:rPr lang="fr-FR" sz="2900" dirty="0" err="1"/>
              <a:t>geographies</a:t>
            </a:r>
            <a:r>
              <a:rPr lang="fr-FR" sz="2900" dirty="0"/>
              <a:t> – SEA, </a:t>
            </a:r>
            <a:r>
              <a:rPr lang="fr-FR" sz="2900" dirty="0" err="1"/>
              <a:t>Africa</a:t>
            </a:r>
            <a:r>
              <a:rPr lang="fr-FR" sz="2900" dirty="0"/>
              <a:t>, NA, Europe, 	</a:t>
            </a:r>
          </a:p>
          <a:p>
            <a:pPr marL="457200" lvl="1" indent="0">
              <a:buNone/>
            </a:pPr>
            <a:endParaRPr lang="fr-FR" sz="2900" dirty="0" smtClean="0"/>
          </a:p>
          <a:p>
            <a:pPr marL="342900" indent="-342900"/>
            <a:r>
              <a:rPr lang="fr-FR" sz="3600" dirty="0" smtClean="0"/>
              <a:t>Mini </a:t>
            </a:r>
            <a:r>
              <a:rPr lang="fr-FR" sz="3600" dirty="0" err="1" smtClean="0"/>
              <a:t>Conference</a:t>
            </a:r>
            <a:r>
              <a:rPr lang="fr-FR" sz="3600" dirty="0" smtClean="0"/>
              <a:t> on </a:t>
            </a:r>
            <a:r>
              <a:rPr lang="fr-FR" sz="3600" dirty="0" err="1" smtClean="0"/>
              <a:t>Ship</a:t>
            </a:r>
            <a:r>
              <a:rPr lang="fr-FR" sz="3600" dirty="0" smtClean="0"/>
              <a:t> </a:t>
            </a:r>
            <a:r>
              <a:rPr lang="fr-FR" sz="3600" dirty="0" err="1" smtClean="0"/>
              <a:t>Safety</a:t>
            </a:r>
            <a:r>
              <a:rPr lang="fr-FR" sz="3600" dirty="0" smtClean="0"/>
              <a:t> and Security </a:t>
            </a:r>
            <a:r>
              <a:rPr lang="fr-FR" sz="3600" dirty="0" err="1" smtClean="0"/>
              <a:t>Regulations</a:t>
            </a:r>
            <a:r>
              <a:rPr lang="fr-FR" sz="3600" dirty="0" smtClean="0"/>
              <a:t> </a:t>
            </a:r>
            <a:r>
              <a:rPr lang="fr-FR" sz="3600" dirty="0" err="1" smtClean="0"/>
              <a:t>with</a:t>
            </a:r>
            <a:r>
              <a:rPr lang="fr-FR" sz="3600" dirty="0" smtClean="0"/>
              <a:t> </a:t>
            </a:r>
            <a:r>
              <a:rPr lang="fr-FR" sz="3600" dirty="0" err="1" smtClean="0"/>
              <a:t>inspiring</a:t>
            </a:r>
            <a:r>
              <a:rPr lang="fr-FR" sz="3600" dirty="0" smtClean="0"/>
              <a:t> </a:t>
            </a:r>
            <a:r>
              <a:rPr lang="fr-FR" sz="3600" dirty="0" err="1" smtClean="0"/>
              <a:t>presentations</a:t>
            </a:r>
            <a:r>
              <a:rPr lang="fr-FR" sz="3600" dirty="0" smtClean="0"/>
              <a:t> and good </a:t>
            </a:r>
            <a:r>
              <a:rPr lang="fr-FR" sz="3600" dirty="0" err="1" smtClean="0"/>
              <a:t>díscussions</a:t>
            </a:r>
            <a:r>
              <a:rPr lang="fr-FR" sz="3600" dirty="0" smtClean="0"/>
              <a:t>, i.e.</a:t>
            </a:r>
          </a:p>
          <a:p>
            <a:pPr lvl="1"/>
            <a:r>
              <a:rPr lang="fr-FR" sz="2900" dirty="0" smtClean="0"/>
              <a:t>IMO FAL 40 compendium and </a:t>
            </a:r>
            <a:r>
              <a:rPr lang="fr-FR" sz="2900" dirty="0" err="1" smtClean="0"/>
              <a:t>WCO’s</a:t>
            </a:r>
            <a:r>
              <a:rPr lang="fr-FR" sz="2900" dirty="0" smtClean="0"/>
              <a:t> maintenance plans</a:t>
            </a:r>
          </a:p>
          <a:p>
            <a:pPr lvl="1"/>
            <a:r>
              <a:rPr lang="fr-FR" sz="2900" dirty="0" smtClean="0"/>
              <a:t>An </a:t>
            </a:r>
            <a:r>
              <a:rPr lang="fr-FR" sz="2900" dirty="0" err="1" smtClean="0"/>
              <a:t>overview</a:t>
            </a:r>
            <a:r>
              <a:rPr lang="fr-FR" sz="2900" dirty="0" smtClean="0"/>
              <a:t> of </a:t>
            </a:r>
            <a:r>
              <a:rPr lang="fr-FR" sz="2900" dirty="0" err="1" smtClean="0"/>
              <a:t>various</a:t>
            </a:r>
            <a:r>
              <a:rPr lang="fr-FR" sz="2900" dirty="0" smtClean="0"/>
              <a:t> </a:t>
            </a:r>
            <a:r>
              <a:rPr lang="fr-FR" sz="2900" dirty="0" err="1" smtClean="0"/>
              <a:t>approaches</a:t>
            </a:r>
            <a:r>
              <a:rPr lang="fr-FR" sz="2900" dirty="0" smtClean="0"/>
              <a:t> </a:t>
            </a:r>
            <a:r>
              <a:rPr lang="fr-FR" sz="2900" dirty="0" err="1" smtClean="0"/>
              <a:t>implementing</a:t>
            </a:r>
            <a:r>
              <a:rPr lang="fr-FR" sz="2900" dirty="0" smtClean="0"/>
              <a:t>  </a:t>
            </a:r>
            <a:r>
              <a:rPr lang="fr-FR" sz="2900" dirty="0" err="1" smtClean="0"/>
              <a:t>martime</a:t>
            </a:r>
            <a:r>
              <a:rPr lang="fr-FR" sz="2900" dirty="0" smtClean="0"/>
              <a:t> single </a:t>
            </a:r>
            <a:r>
              <a:rPr lang="fr-FR" sz="2900" dirty="0" err="1" smtClean="0"/>
              <a:t>windows</a:t>
            </a:r>
            <a:r>
              <a:rPr lang="fr-FR" sz="2900" dirty="0" smtClean="0"/>
              <a:t> (</a:t>
            </a:r>
            <a:r>
              <a:rPr lang="fr-FR" sz="2900" dirty="0" err="1" smtClean="0"/>
              <a:t>Swede</a:t>
            </a:r>
            <a:r>
              <a:rPr lang="fr-FR" sz="2900" dirty="0" err="1" smtClean="0"/>
              <a:t>n</a:t>
            </a:r>
            <a:r>
              <a:rPr lang="fr-FR" sz="2900" dirty="0" smtClean="0"/>
              <a:t>, </a:t>
            </a:r>
            <a:r>
              <a:rPr lang="fr-FR" sz="2900" dirty="0" err="1" smtClean="0"/>
              <a:t>Belgium</a:t>
            </a:r>
            <a:r>
              <a:rPr lang="fr-FR" sz="2900" dirty="0" smtClean="0"/>
              <a:t>, </a:t>
            </a:r>
            <a:r>
              <a:rPr lang="fr-FR" sz="2900" dirty="0" err="1" smtClean="0"/>
              <a:t>Morocco</a:t>
            </a:r>
            <a:r>
              <a:rPr lang="fr-FR" sz="2900" dirty="0" smtClean="0"/>
              <a:t>, Canada, ..)</a:t>
            </a:r>
          </a:p>
          <a:p>
            <a:pPr lvl="1"/>
            <a:r>
              <a:rPr lang="fr-FR" sz="2900" dirty="0" smtClean="0"/>
              <a:t>The state of </a:t>
            </a:r>
            <a:r>
              <a:rPr lang="fr-FR" sz="2900" dirty="0" err="1" smtClean="0"/>
              <a:t>play</a:t>
            </a:r>
            <a:r>
              <a:rPr lang="fr-FR" sz="2900" dirty="0" smtClean="0"/>
              <a:t> in  </a:t>
            </a:r>
            <a:r>
              <a:rPr lang="fr-FR" sz="2900" dirty="0" err="1" smtClean="0"/>
              <a:t>implementing</a:t>
            </a:r>
            <a:r>
              <a:rPr lang="fr-FR" sz="2900" dirty="0" smtClean="0"/>
              <a:t> IMO’S </a:t>
            </a:r>
            <a:r>
              <a:rPr lang="fr-FR" sz="2900" dirty="0" err="1" smtClean="0"/>
              <a:t>verified</a:t>
            </a:r>
            <a:r>
              <a:rPr lang="fr-FR" sz="2900" dirty="0" smtClean="0"/>
              <a:t> </a:t>
            </a:r>
            <a:r>
              <a:rPr lang="fr-FR" sz="2900" dirty="0" err="1" smtClean="0"/>
              <a:t>gross</a:t>
            </a:r>
            <a:r>
              <a:rPr lang="fr-FR" sz="2900" dirty="0" smtClean="0"/>
              <a:t> mass </a:t>
            </a:r>
            <a:r>
              <a:rPr lang="fr-FR" sz="2900" dirty="0" err="1" smtClean="0"/>
              <a:t>regulation</a:t>
            </a:r>
            <a:r>
              <a:rPr lang="fr-FR" sz="2900" dirty="0" smtClean="0"/>
              <a:t> </a:t>
            </a:r>
          </a:p>
          <a:p>
            <a:pPr marL="457200" lvl="1" indent="0">
              <a:buNone/>
            </a:pPr>
            <a:endParaRPr lang="fr-FR" sz="2900" dirty="0" smtClean="0"/>
          </a:p>
          <a:p>
            <a:r>
              <a:rPr lang="fr-FR" sz="3600" dirty="0"/>
              <a:t>VERMAS - new EDIFACT UNSM message </a:t>
            </a:r>
            <a:r>
              <a:rPr lang="fr-FR" sz="3600" dirty="0" err="1"/>
              <a:t>approved</a:t>
            </a:r>
            <a:r>
              <a:rPr lang="fr-FR" sz="3600" dirty="0"/>
              <a:t>: </a:t>
            </a:r>
            <a:r>
              <a:rPr lang="fr-FR" sz="3600" dirty="0" err="1"/>
              <a:t>will</a:t>
            </a:r>
            <a:r>
              <a:rPr lang="fr-FR" sz="3600" dirty="0"/>
              <a:t> </a:t>
            </a:r>
            <a:r>
              <a:rPr lang="fr-FR" sz="3600" dirty="0" err="1"/>
              <a:t>be</a:t>
            </a:r>
            <a:r>
              <a:rPr lang="fr-FR" sz="3600" dirty="0"/>
              <a:t> </a:t>
            </a:r>
            <a:r>
              <a:rPr lang="fr-FR" sz="3600" dirty="0" err="1"/>
              <a:t>published</a:t>
            </a:r>
            <a:r>
              <a:rPr lang="fr-FR" sz="3600" dirty="0"/>
              <a:t> as part </a:t>
            </a:r>
            <a:r>
              <a:rPr lang="fr-FR" sz="3600" dirty="0" smtClean="0"/>
              <a:t>of ….</a:t>
            </a:r>
            <a:endParaRPr lang="fr-FR" sz="3600" dirty="0" smtClean="0"/>
          </a:p>
          <a:p>
            <a:r>
              <a:rPr lang="fr-FR" sz="3600" dirty="0" smtClean="0"/>
              <a:t>Joint meetings and information exchanges </a:t>
            </a:r>
            <a:r>
              <a:rPr lang="fr-FR" sz="3600" dirty="0" err="1" smtClean="0"/>
              <a:t>with</a:t>
            </a:r>
            <a:r>
              <a:rPr lang="fr-FR" sz="3600" dirty="0" smtClean="0"/>
              <a:t> </a:t>
            </a:r>
            <a:r>
              <a:rPr lang="fr-FR" sz="3600" dirty="0" err="1" smtClean="0"/>
              <a:t>other</a:t>
            </a:r>
            <a:r>
              <a:rPr lang="fr-FR" sz="3600" dirty="0" smtClean="0"/>
              <a:t> </a:t>
            </a:r>
            <a:r>
              <a:rPr lang="fr-FR" sz="3600" dirty="0" err="1" smtClean="0"/>
              <a:t>domains</a:t>
            </a:r>
            <a:endParaRPr lang="fr-FR" sz="3600" dirty="0" smtClean="0"/>
          </a:p>
          <a:p>
            <a:pPr lvl="1"/>
            <a:r>
              <a:rPr lang="fr-FR" sz="2900" dirty="0" err="1"/>
              <a:t>Identified</a:t>
            </a:r>
            <a:r>
              <a:rPr lang="fr-FR" sz="2900" dirty="0"/>
              <a:t> areas of </a:t>
            </a:r>
            <a:r>
              <a:rPr lang="fr-FR" sz="2900" dirty="0" err="1"/>
              <a:t>cooperation</a:t>
            </a:r>
            <a:r>
              <a:rPr lang="fr-FR" sz="2900" dirty="0"/>
              <a:t> </a:t>
            </a:r>
            <a:r>
              <a:rPr lang="fr-FR" sz="2900" dirty="0" err="1"/>
              <a:t>with</a:t>
            </a:r>
            <a:r>
              <a:rPr lang="fr-FR" sz="2900" dirty="0"/>
              <a:t> the </a:t>
            </a:r>
            <a:r>
              <a:rPr lang="fr-FR" sz="2900" dirty="0" err="1"/>
              <a:t>regulatory</a:t>
            </a:r>
            <a:r>
              <a:rPr lang="fr-FR" sz="2900" dirty="0"/>
              <a:t> </a:t>
            </a:r>
            <a:r>
              <a:rPr lang="fr-FR" sz="2900" dirty="0" err="1"/>
              <a:t>PDA’s</a:t>
            </a:r>
            <a:r>
              <a:rPr lang="fr-FR" sz="2900" dirty="0"/>
              <a:t> </a:t>
            </a:r>
            <a:r>
              <a:rPr lang="fr-FR" sz="2900" dirty="0" err="1"/>
              <a:t>Environment</a:t>
            </a:r>
            <a:r>
              <a:rPr lang="fr-FR" sz="2900" dirty="0"/>
              <a:t> </a:t>
            </a:r>
            <a:r>
              <a:rPr lang="fr-FR" sz="2900" dirty="0" smtClean="0"/>
              <a:t>Domain: </a:t>
            </a:r>
            <a:endParaRPr lang="fr-FR" sz="2900" dirty="0"/>
          </a:p>
          <a:p>
            <a:pPr lvl="1"/>
            <a:r>
              <a:rPr lang="fr-FR" sz="2900" dirty="0" err="1"/>
              <a:t>Exchanged</a:t>
            </a:r>
            <a:r>
              <a:rPr lang="fr-FR" sz="2900" dirty="0"/>
              <a:t> information </a:t>
            </a:r>
            <a:r>
              <a:rPr lang="fr-FR" sz="2900" dirty="0" err="1"/>
              <a:t>ane</a:t>
            </a:r>
            <a:r>
              <a:rPr lang="fr-FR" sz="2900" dirty="0"/>
              <a:t> </a:t>
            </a:r>
            <a:r>
              <a:rPr lang="fr-FR" sz="2900" dirty="0" err="1"/>
              <a:t>experience</a:t>
            </a:r>
            <a:r>
              <a:rPr lang="fr-FR" sz="2900" dirty="0"/>
              <a:t> </a:t>
            </a:r>
            <a:r>
              <a:rPr lang="fr-FR" sz="2900" dirty="0" err="1"/>
              <a:t>between</a:t>
            </a:r>
            <a:r>
              <a:rPr lang="fr-FR" sz="2900" dirty="0"/>
              <a:t> </a:t>
            </a:r>
            <a:r>
              <a:rPr lang="fr-FR" sz="2900" dirty="0" err="1"/>
              <a:t>Supply</a:t>
            </a:r>
            <a:r>
              <a:rPr lang="fr-FR" sz="2900" dirty="0"/>
              <a:t> </a:t>
            </a:r>
            <a:r>
              <a:rPr lang="fr-FR" sz="2900" dirty="0" err="1"/>
              <a:t>Chain’s</a:t>
            </a:r>
            <a:r>
              <a:rPr lang="fr-FR" sz="2900" dirty="0"/>
              <a:t> </a:t>
            </a:r>
            <a:r>
              <a:rPr lang="fr-FR" sz="2900" dirty="0"/>
              <a:t>Data Reference Model and the T&amp;L </a:t>
            </a:r>
            <a:r>
              <a:rPr lang="fr-FR" sz="2900" dirty="0" err="1"/>
              <a:t>domains</a:t>
            </a:r>
            <a:r>
              <a:rPr lang="fr-FR" sz="2900" dirty="0"/>
              <a:t> multi modal transport data model </a:t>
            </a:r>
            <a:r>
              <a:rPr lang="fr-FR" sz="2900" dirty="0" err="1"/>
              <a:t>project</a:t>
            </a:r>
            <a:r>
              <a:rPr lang="fr-FR" sz="2900" dirty="0"/>
              <a:t> </a:t>
            </a:r>
            <a:endParaRPr lang="fr-FR" sz="2900" dirty="0"/>
          </a:p>
          <a:p>
            <a:pPr marL="0" indent="0">
              <a:buNone/>
            </a:pPr>
            <a:endParaRPr lang="fr-FR" dirty="0" smtClean="0"/>
          </a:p>
          <a:p>
            <a:pPr marL="342900" indent="-34290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Espace réservé du texte 6"/>
          <p:cNvSpPr txBox="1">
            <a:spLocks/>
          </p:cNvSpPr>
          <p:nvPr/>
        </p:nvSpPr>
        <p:spPr>
          <a:xfrm>
            <a:off x="6867139" y="206915"/>
            <a:ext cx="2048261" cy="45292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smtClean="0"/>
              <a:t>Transport &amp; Logistics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8152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 of the </a:t>
            </a:r>
            <a:r>
              <a:rPr lang="en-US" dirty="0" smtClean="0"/>
              <a:t>week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fr-FR" dirty="0" smtClean="0"/>
              <a:t>Live </a:t>
            </a:r>
            <a:r>
              <a:rPr lang="fr-FR" dirty="0" err="1" smtClean="0"/>
              <a:t>demonstration</a:t>
            </a:r>
            <a:r>
              <a:rPr lang="fr-FR" dirty="0" smtClean="0"/>
              <a:t> </a:t>
            </a:r>
            <a:r>
              <a:rPr lang="fr-FR" dirty="0"/>
              <a:t>of </a:t>
            </a:r>
            <a:r>
              <a:rPr lang="fr-FR" dirty="0" err="1"/>
              <a:t>existing</a:t>
            </a:r>
            <a:r>
              <a:rPr lang="fr-FR" dirty="0"/>
              <a:t> MMT document </a:t>
            </a:r>
            <a:r>
              <a:rPr lang="fr-FR" dirty="0" smtClean="0"/>
              <a:t>structure and </a:t>
            </a:r>
            <a:r>
              <a:rPr lang="fr-FR" dirty="0" err="1" smtClean="0"/>
              <a:t>some</a:t>
            </a:r>
            <a:r>
              <a:rPr lang="fr-FR" dirty="0" smtClean="0"/>
              <a:t> of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intended</a:t>
            </a:r>
            <a:r>
              <a:rPr lang="fr-FR" dirty="0" smtClean="0"/>
              <a:t> uses</a:t>
            </a:r>
          </a:p>
          <a:p>
            <a:pPr lvl="1"/>
            <a:r>
              <a:rPr lang="fr-FR" dirty="0" err="1" smtClean="0"/>
              <a:t>developing</a:t>
            </a:r>
            <a:r>
              <a:rPr lang="fr-FR" dirty="0" smtClean="0"/>
              <a:t> new messages </a:t>
            </a:r>
            <a:r>
              <a:rPr lang="fr-FR" dirty="0" err="1" smtClean="0"/>
              <a:t>from</a:t>
            </a:r>
            <a:r>
              <a:rPr lang="fr-FR" dirty="0" smtClean="0"/>
              <a:t> business </a:t>
            </a:r>
            <a:r>
              <a:rPr lang="fr-FR" dirty="0" err="1" smtClean="0"/>
              <a:t>requirements</a:t>
            </a:r>
            <a:r>
              <a:rPr lang="fr-FR" dirty="0" smtClean="0"/>
              <a:t> </a:t>
            </a:r>
            <a:r>
              <a:rPr lang="fr-FR" dirty="0" err="1" smtClean="0"/>
              <a:t>specifcations</a:t>
            </a:r>
            <a:endParaRPr lang="fr-FR" dirty="0" smtClean="0"/>
          </a:p>
          <a:p>
            <a:pPr lvl="1"/>
            <a:r>
              <a:rPr lang="fr-FR" dirty="0" err="1" smtClean="0"/>
              <a:t>Implementing</a:t>
            </a:r>
            <a:r>
              <a:rPr lang="fr-FR" dirty="0" smtClean="0"/>
              <a:t> new business </a:t>
            </a:r>
            <a:r>
              <a:rPr lang="fr-FR" dirty="0" err="1" smtClean="0"/>
              <a:t>processes</a:t>
            </a:r>
            <a:r>
              <a:rPr lang="fr-FR" dirty="0" smtClean="0"/>
              <a:t>, i.e. data pipelines in support of cross border </a:t>
            </a:r>
            <a:r>
              <a:rPr lang="fr-FR" dirty="0" err="1" smtClean="0"/>
              <a:t>shipments</a:t>
            </a:r>
            <a:r>
              <a:rPr lang="fr-FR" dirty="0" smtClean="0"/>
              <a:t> of </a:t>
            </a:r>
            <a:r>
              <a:rPr lang="fr-FR" dirty="0" err="1" smtClean="0"/>
              <a:t>goods</a:t>
            </a:r>
            <a:r>
              <a:rPr lang="fr-FR" dirty="0" smtClean="0"/>
              <a:t> (CORE WP10)</a:t>
            </a:r>
            <a:endParaRPr lang="fr-FR" dirty="0" smtClean="0"/>
          </a:p>
          <a:p>
            <a:r>
              <a:rPr lang="fr-FR" dirty="0" err="1" smtClean="0"/>
              <a:t>Decisions</a:t>
            </a:r>
            <a:r>
              <a:rPr lang="fr-FR" dirty="0" smtClean="0"/>
              <a:t> to </a:t>
            </a:r>
            <a:r>
              <a:rPr lang="fr-FR" dirty="0" err="1" smtClean="0"/>
              <a:t>spawn</a:t>
            </a:r>
            <a:r>
              <a:rPr lang="fr-FR" dirty="0" smtClean="0"/>
              <a:t> </a:t>
            </a:r>
            <a:r>
              <a:rPr lang="fr-FR" dirty="0" err="1" smtClean="0"/>
              <a:t>three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MMT:</a:t>
            </a:r>
          </a:p>
          <a:p>
            <a:pPr marL="800100" lvl="1" indent="-342900"/>
            <a:r>
              <a:rPr lang="fr-FR" dirty="0" err="1" smtClean="0"/>
              <a:t>Korea’s</a:t>
            </a:r>
            <a:r>
              <a:rPr lang="fr-FR" dirty="0" smtClean="0"/>
              <a:t> </a:t>
            </a:r>
            <a:r>
              <a:rPr lang="fr-FR" dirty="0" err="1" smtClean="0"/>
              <a:t>electronic</a:t>
            </a:r>
            <a:r>
              <a:rPr lang="fr-FR" dirty="0" smtClean="0"/>
              <a:t> Bill-of-Delivery </a:t>
            </a:r>
            <a:r>
              <a:rPr lang="fr-FR" dirty="0" err="1" smtClean="0"/>
              <a:t>considering</a:t>
            </a:r>
            <a:r>
              <a:rPr lang="fr-FR" dirty="0" smtClean="0"/>
              <a:t> mobile </a:t>
            </a:r>
            <a:r>
              <a:rPr lang="fr-FR" dirty="0" err="1" smtClean="0"/>
              <a:t>devices</a:t>
            </a:r>
            <a:r>
              <a:rPr lang="fr-FR" dirty="0" smtClean="0"/>
              <a:t> (</a:t>
            </a:r>
            <a:r>
              <a:rPr lang="fr-FR" dirty="0" err="1" smtClean="0"/>
              <a:t>combined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container </a:t>
            </a:r>
            <a:r>
              <a:rPr lang="fr-FR" dirty="0" err="1" smtClean="0"/>
              <a:t>shipments</a:t>
            </a:r>
            <a:r>
              <a:rPr lang="fr-FR" dirty="0" smtClean="0"/>
              <a:t> </a:t>
            </a:r>
            <a:r>
              <a:rPr lang="fr-FR" dirty="0" err="1" smtClean="0"/>
              <a:t>remote</a:t>
            </a:r>
            <a:r>
              <a:rPr lang="fr-FR" dirty="0" smtClean="0"/>
              <a:t> monitoring )</a:t>
            </a:r>
          </a:p>
          <a:p>
            <a:pPr marL="800100" lvl="1" indent="-342900"/>
            <a:r>
              <a:rPr lang="fr-FR" dirty="0" err="1" smtClean="0"/>
              <a:t>Development</a:t>
            </a:r>
            <a:r>
              <a:rPr lang="fr-FR" dirty="0" smtClean="0"/>
              <a:t> of </a:t>
            </a:r>
            <a:r>
              <a:rPr lang="fr-FR" dirty="0" err="1" smtClean="0"/>
              <a:t>eCMR</a:t>
            </a:r>
            <a:r>
              <a:rPr lang="fr-FR" dirty="0" smtClean="0"/>
              <a:t> in </a:t>
            </a:r>
            <a:r>
              <a:rPr lang="fr-FR" dirty="0" err="1" smtClean="0"/>
              <a:t>cooperation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IRU and </a:t>
            </a:r>
            <a:r>
              <a:rPr lang="fr-FR" dirty="0" err="1" smtClean="0"/>
              <a:t>interested</a:t>
            </a:r>
            <a:r>
              <a:rPr lang="fr-FR" dirty="0" smtClean="0"/>
              <a:t> IRU </a:t>
            </a:r>
            <a:r>
              <a:rPr lang="fr-FR" dirty="0" err="1" smtClean="0"/>
              <a:t>members</a:t>
            </a:r>
            <a:endParaRPr lang="fr-FR" dirty="0" smtClean="0"/>
          </a:p>
          <a:p>
            <a:pPr marL="800100" lvl="1" indent="-342900"/>
            <a:r>
              <a:rPr lang="fr-FR" dirty="0" smtClean="0"/>
              <a:t>Trial to use MMT and the Information Pipeline concept of CORE in the </a:t>
            </a:r>
            <a:r>
              <a:rPr lang="fr-FR" dirty="0" err="1" smtClean="0"/>
              <a:t>context</a:t>
            </a:r>
            <a:r>
              <a:rPr lang="fr-FR" dirty="0" smtClean="0"/>
              <a:t> of air-cargo / </a:t>
            </a:r>
            <a:r>
              <a:rPr lang="fr-FR" dirty="0" err="1" smtClean="0"/>
              <a:t>trucking</a:t>
            </a:r>
            <a:r>
              <a:rPr lang="fr-FR" dirty="0" smtClean="0"/>
              <a:t> (to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followed</a:t>
            </a:r>
            <a:r>
              <a:rPr lang="fr-FR" dirty="0" smtClean="0"/>
              <a:t> up in </a:t>
            </a:r>
            <a:r>
              <a:rPr lang="fr-FR" dirty="0" err="1" smtClean="0"/>
              <a:t>Bangkog</a:t>
            </a:r>
            <a:r>
              <a:rPr lang="fr-FR" dirty="0" smtClean="0"/>
              <a:t>) </a:t>
            </a:r>
          </a:p>
          <a:p>
            <a:pPr marL="342900" indent="-342900"/>
            <a:r>
              <a:rPr lang="fr-FR" dirty="0" err="1" smtClean="0"/>
              <a:t>Between</a:t>
            </a:r>
            <a:r>
              <a:rPr lang="fr-FR" dirty="0" smtClean="0"/>
              <a:t> 10 – 15 experts express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interest</a:t>
            </a:r>
            <a:r>
              <a:rPr lang="fr-FR" dirty="0" smtClean="0"/>
              <a:t> to come to </a:t>
            </a:r>
            <a:r>
              <a:rPr lang="fr-FR" dirty="0" err="1" smtClean="0"/>
              <a:t>Bangkog</a:t>
            </a:r>
            <a:r>
              <a:rPr lang="fr-FR" dirty="0" smtClean="0"/>
              <a:t> in </a:t>
            </a:r>
            <a:r>
              <a:rPr lang="fr-FR" dirty="0" err="1" smtClean="0"/>
              <a:t>September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r>
              <a:rPr lang="fr-FR" dirty="0" smtClean="0"/>
              <a:t>. Agenda items to </a:t>
            </a:r>
            <a:r>
              <a:rPr lang="fr-FR" dirty="0" err="1" smtClean="0"/>
              <a:t>include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proposals</a:t>
            </a:r>
            <a:endParaRPr lang="fr-FR" dirty="0" smtClean="0"/>
          </a:p>
          <a:p>
            <a:pPr marL="800100" lvl="1" indent="-342900"/>
            <a:r>
              <a:rPr lang="fr-FR" dirty="0" smtClean="0"/>
              <a:t>for the use of MMT in </a:t>
            </a:r>
            <a:r>
              <a:rPr lang="fr-FR" dirty="0" err="1" smtClean="0"/>
              <a:t>inland</a:t>
            </a:r>
            <a:r>
              <a:rPr lang="fr-FR" dirty="0" smtClean="0"/>
              <a:t> </a:t>
            </a:r>
            <a:r>
              <a:rPr lang="fr-FR" dirty="0" err="1" smtClean="0"/>
              <a:t>waterway</a:t>
            </a:r>
            <a:r>
              <a:rPr lang="fr-FR" dirty="0" smtClean="0"/>
              <a:t> transports;</a:t>
            </a:r>
          </a:p>
          <a:p>
            <a:pPr marL="800100" lvl="1" indent="-342900"/>
            <a:r>
              <a:rPr lang="fr-FR" dirty="0" smtClean="0"/>
              <a:t>The use of MMT in </a:t>
            </a:r>
            <a:r>
              <a:rPr lang="fr-FR" dirty="0" err="1" smtClean="0"/>
              <a:t>combined</a:t>
            </a:r>
            <a:r>
              <a:rPr lang="fr-FR" dirty="0" smtClean="0"/>
              <a:t> air-cargo &amp; road transport</a:t>
            </a:r>
          </a:p>
          <a:p>
            <a:pPr marL="342900" indent="-342900"/>
            <a:endParaRPr lang="fr-FR" dirty="0" smtClean="0"/>
          </a:p>
          <a:p>
            <a:pPr marL="342900" indent="-34290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C77B-0A6C-4C31-A695-A29AD89C7D7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Espace réservé du texte 6"/>
          <p:cNvSpPr txBox="1">
            <a:spLocks/>
          </p:cNvSpPr>
          <p:nvPr/>
        </p:nvSpPr>
        <p:spPr>
          <a:xfrm>
            <a:off x="6867139" y="206915"/>
            <a:ext cx="2048261" cy="45292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smtClean="0"/>
              <a:t>Transport &amp; Logistics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8567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</TotalTime>
  <Words>288</Words>
  <Application>Microsoft Office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Transport &amp; Logistics Domain  Supply Chain PDA</vt:lpstr>
      <vt:lpstr>Programme for the week</vt:lpstr>
      <vt:lpstr>Accomplishments of the week</vt:lpstr>
      <vt:lpstr>Accomplishments of the week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Lance THOMPSON</dc:creator>
  <cp:lastModifiedBy>Rudolf</cp:lastModifiedBy>
  <cp:revision>53</cp:revision>
  <dcterms:created xsi:type="dcterms:W3CDTF">2015-04-10T07:46:23Z</dcterms:created>
  <dcterms:modified xsi:type="dcterms:W3CDTF">2016-04-28T07:33:57Z</dcterms:modified>
</cp:coreProperties>
</file>