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1" r:id="rId1"/>
    <p:sldMasterId id="2147484225" r:id="rId2"/>
  </p:sldMasterIdLst>
  <p:notesMasterIdLst>
    <p:notesMasterId r:id="rId23"/>
  </p:notesMasterIdLst>
  <p:handoutMasterIdLst>
    <p:handoutMasterId r:id="rId24"/>
  </p:handoutMasterIdLst>
  <p:sldIdLst>
    <p:sldId id="463" r:id="rId3"/>
    <p:sldId id="397" r:id="rId4"/>
    <p:sldId id="331" r:id="rId5"/>
    <p:sldId id="402" r:id="rId6"/>
    <p:sldId id="382" r:id="rId7"/>
    <p:sldId id="328" r:id="rId8"/>
    <p:sldId id="329" r:id="rId9"/>
    <p:sldId id="361" r:id="rId10"/>
    <p:sldId id="403" r:id="rId11"/>
    <p:sldId id="404" r:id="rId12"/>
    <p:sldId id="405" r:id="rId13"/>
    <p:sldId id="420" r:id="rId14"/>
    <p:sldId id="419" r:id="rId15"/>
    <p:sldId id="421" r:id="rId16"/>
    <p:sldId id="458" r:id="rId17"/>
    <p:sldId id="459" r:id="rId18"/>
    <p:sldId id="460" r:id="rId19"/>
    <p:sldId id="461" r:id="rId20"/>
    <p:sldId id="465" r:id="rId21"/>
    <p:sldId id="462" r:id="rId22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600" kern="1200">
        <a:solidFill>
          <a:srgbClr val="000000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600" kern="1200">
        <a:solidFill>
          <a:srgbClr val="000000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600" kern="1200">
        <a:solidFill>
          <a:srgbClr val="000000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600" kern="1200">
        <a:solidFill>
          <a:srgbClr val="000000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9933FF"/>
    <a:srgbClr val="0000FF"/>
    <a:srgbClr val="FF0000"/>
    <a:srgbClr val="529D26"/>
    <a:srgbClr val="2494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-157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Relationship Id="rId2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Verdana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BE75B0AF-D727-DD42-BCE5-1375C827E1D0}" type="datetime1">
              <a:rPr lang="en-US"/>
              <a:pPr>
                <a:defRPr/>
              </a:pPr>
              <a:t>26/04/16</a:t>
            </a:fld>
            <a:endParaRPr lang="en-US"/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Verdana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461CD20-7D81-3648-9B67-819C9094A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687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34FE1B33-A08B-5141-92D1-373D72BC1A8B}" type="datetime1">
              <a:rPr lang="nl-NL"/>
              <a:pPr>
                <a:defRPr/>
              </a:pPr>
              <a:t>26/04/16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13E1A42A-0F8E-E84B-95B3-30DC157506F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25941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Calibri" charset="0"/>
            </a:endParaRPr>
          </a:p>
        </p:txBody>
      </p:sp>
      <p:sp>
        <p:nvSpPr>
          <p:cNvPr id="17411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/>
            <a:fld id="{FA6C1A50-8036-B14F-96D2-26B7F97D0CEC}" type="slidenum">
              <a:rPr lang="nl-NL" sz="1200">
                <a:solidFill>
                  <a:schemeClr val="tx1"/>
                </a:solidFill>
                <a:latin typeface="Calibri" charset="0"/>
              </a:rPr>
              <a:pPr algn="r"/>
              <a:t>1</a:t>
            </a:fld>
            <a:endParaRPr lang="nl-NL" sz="1200">
              <a:solidFill>
                <a:schemeClr val="tx1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 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9ACCD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sz="180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3" name="Afbeelding 6" descr="RO_ELI_PZD_Logo_Powerpoint_pos_e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4755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1233488"/>
            <a:ext cx="8169275" cy="571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66713" y="1811338"/>
            <a:ext cx="4008437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7550" y="1811338"/>
            <a:ext cx="4008438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shpBeeldmerk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64FDF-21C3-0D4E-A73F-CE44BC35B91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6" name="shpDatum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1B44E-CF65-DF40-AD78-EFD3715DF07B}" type="datetime1">
              <a:rPr lang="nl-NL"/>
              <a:pPr>
                <a:defRPr/>
              </a:pPr>
              <a:t>26/04/16</a:t>
            </a:fld>
            <a:endParaRPr lang="nl-NL"/>
          </a:p>
        </p:txBody>
      </p:sp>
      <p:sp>
        <p:nvSpPr>
          <p:cNvPr id="7" name="shpVoettekst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Plant Protection Service, Min EL&amp;I, Electronic certification</a:t>
            </a:r>
          </a:p>
        </p:txBody>
      </p:sp>
    </p:spTree>
    <p:extLst>
      <p:ext uri="{BB962C8B-B14F-4D97-AF65-F5344CB8AC3E}">
        <p14:creationId xmlns:p14="http://schemas.microsoft.com/office/powerpoint/2010/main" val="220902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Verdana" pitchFamily="34" charset="0"/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latin typeface="Verdana" pitchFamily="34" charset="0"/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65BFF-D785-6E4A-B675-AB57486A15F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8473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 met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929188" y="2500313"/>
            <a:ext cx="3502025" cy="5715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Inhoud</a:t>
            </a:r>
            <a:endParaRPr lang="nl-NL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43475" y="3155950"/>
            <a:ext cx="3487738" cy="2738967"/>
          </a:xfrm>
          <a:prstGeom prst="rect">
            <a:avLst/>
          </a:prstGeom>
        </p:spPr>
        <p:txBody>
          <a:bodyPr/>
          <a:lstStyle>
            <a:lvl1pPr>
              <a:defRPr sz="1800" b="0" i="0">
                <a:latin typeface="Verdana"/>
                <a:cs typeface="Verdana"/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xfrm>
            <a:off x="4956175" y="6616700"/>
            <a:ext cx="4157663" cy="2032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fld id="{B5B0D09A-058C-4142-832B-347EAC726119}" type="datetime1">
              <a:rPr lang="nl-NL"/>
              <a:pPr>
                <a:defRPr/>
              </a:pPr>
              <a:t>26/04/16</a:t>
            </a:fld>
            <a:endParaRPr lang="nl-NL"/>
          </a:p>
        </p:txBody>
      </p:sp>
      <p:sp>
        <p:nvSpPr>
          <p:cNvPr id="5" name="shpVoettekst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951413" y="6383338"/>
            <a:ext cx="4165600" cy="2063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nl-NL"/>
              <a:t>Plant Protection Service, Min EL&amp;I, Electronic certification</a:t>
            </a:r>
          </a:p>
        </p:txBody>
      </p:sp>
    </p:spTree>
    <p:extLst>
      <p:ext uri="{BB962C8B-B14F-4D97-AF65-F5344CB8AC3E}">
        <p14:creationId xmlns:p14="http://schemas.microsoft.com/office/powerpoint/2010/main" val="198716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volgpag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3"/>
          </p:nvPr>
        </p:nvSpPr>
        <p:spPr>
          <a:xfrm>
            <a:off x="363538" y="1811408"/>
            <a:ext cx="8172450" cy="4351907"/>
          </a:xfrm>
        </p:spPr>
        <p:txBody>
          <a:bodyPr/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shpBeeldmerk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D1ACF-5BD7-8D44-B067-84402AFE900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35F8E-6C98-C749-BBCA-97484C7B32C7}" type="datetime1">
              <a:rPr lang="nl-NL"/>
              <a:pPr>
                <a:defRPr/>
              </a:pPr>
              <a:t>26/04/16</a:t>
            </a:fld>
            <a:endParaRPr lang="nl-NL"/>
          </a:p>
        </p:txBody>
      </p:sp>
      <p:sp>
        <p:nvSpPr>
          <p:cNvPr id="6" name="shpVoettekst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Plant Protection Service, Min EL&amp;I, Electronic certification</a:t>
            </a:r>
          </a:p>
        </p:txBody>
      </p:sp>
    </p:spTree>
    <p:extLst>
      <p:ext uri="{BB962C8B-B14F-4D97-AF65-F5344CB8AC3E}">
        <p14:creationId xmlns:p14="http://schemas.microsoft.com/office/powerpoint/2010/main" val="225838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volgpag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6713" y="1233488"/>
            <a:ext cx="8366237" cy="57150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3"/>
          </p:nvPr>
        </p:nvSpPr>
        <p:spPr>
          <a:xfrm>
            <a:off x="364283" y="1811409"/>
            <a:ext cx="3987424" cy="4390694"/>
          </a:xfrm>
        </p:spPr>
        <p:txBody>
          <a:bodyPr/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4"/>
          </p:nvPr>
        </p:nvSpPr>
        <p:spPr>
          <a:xfrm>
            <a:off x="4666762" y="1811408"/>
            <a:ext cx="4066189" cy="4381430"/>
          </a:xfrm>
        </p:spPr>
        <p:txBody>
          <a:bodyPr/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shpBeeldmerk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BD819-664F-6043-898A-D80916245D8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6" name="shpDatum"/>
          <p:cNvSpPr>
            <a:spLocks noGrp="1" noChangeArrowheads="1"/>
          </p:cNvSpPr>
          <p:nvPr>
            <p:ph type="dt" sz="half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D2AEB-B117-B14E-AB8A-D7D4A20E9E75}" type="datetime1">
              <a:rPr lang="nl-NL"/>
              <a:pPr>
                <a:defRPr/>
              </a:pPr>
              <a:t>26/04/16</a:t>
            </a:fld>
            <a:endParaRPr lang="nl-NL"/>
          </a:p>
        </p:txBody>
      </p:sp>
      <p:sp>
        <p:nvSpPr>
          <p:cNvPr id="8" name="shpVoettekst"/>
          <p:cNvSpPr>
            <a:spLocks noGrp="1" noChangeArrowheads="1"/>
          </p:cNvSpPr>
          <p:nvPr>
            <p:ph type="ftr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Plant Protection Service, Min EL&amp;I, Electronic certification</a:t>
            </a:r>
          </a:p>
        </p:txBody>
      </p:sp>
    </p:spTree>
    <p:extLst>
      <p:ext uri="{BB962C8B-B14F-4D97-AF65-F5344CB8AC3E}">
        <p14:creationId xmlns:p14="http://schemas.microsoft.com/office/powerpoint/2010/main" val="1866795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volgpagi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6713" y="1233488"/>
            <a:ext cx="8415465" cy="571500"/>
          </a:xfrm>
        </p:spPr>
        <p:txBody>
          <a:bodyPr/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6" name="Tijdelijke aanduiding voor tekst 6"/>
          <p:cNvSpPr>
            <a:spLocks noGrp="1"/>
          </p:cNvSpPr>
          <p:nvPr>
            <p:ph type="body" sz="quarter" idx="13"/>
          </p:nvPr>
        </p:nvSpPr>
        <p:spPr>
          <a:xfrm>
            <a:off x="364283" y="1811409"/>
            <a:ext cx="3987424" cy="4390694"/>
          </a:xfrm>
        </p:spPr>
        <p:txBody>
          <a:bodyPr/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5" name="Rectangle 5"/>
          <p:cNvSpPr>
            <a:spLocks noGrp="1" noChangeArrowheads="1"/>
          </p:cNvSpPr>
          <p:nvPr>
            <p:ph sz="half" idx="4294967295"/>
          </p:nvPr>
        </p:nvSpPr>
        <p:spPr>
          <a:xfrm>
            <a:off x="4584700" y="1811408"/>
            <a:ext cx="4183063" cy="43433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hpBeeldmerk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1DC7-4C53-7846-B75C-6992AE8CFAE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7" name="shpDatum"/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BC656-C40A-E546-9778-F8CCB5EB01F0}" type="datetime1">
              <a:rPr lang="nl-NL"/>
              <a:pPr>
                <a:defRPr/>
              </a:pPr>
              <a:t>26/04/16</a:t>
            </a:fld>
            <a:endParaRPr lang="nl-NL"/>
          </a:p>
        </p:txBody>
      </p:sp>
      <p:sp>
        <p:nvSpPr>
          <p:cNvPr id="8" name="shpVoettekst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Plant Protection Service, Min EL&amp;I, Electronic certification</a:t>
            </a:r>
          </a:p>
        </p:txBody>
      </p:sp>
    </p:spTree>
    <p:extLst>
      <p:ext uri="{BB962C8B-B14F-4D97-AF65-F5344CB8AC3E}">
        <p14:creationId xmlns:p14="http://schemas.microsoft.com/office/powerpoint/2010/main" val="3063734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volgpagin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6713" y="1233488"/>
            <a:ext cx="3984625" cy="9461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66713" y="2179638"/>
            <a:ext cx="4008437" cy="403066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20"/>
          <p:cNvSpPr>
            <a:spLocks noGrp="1" noChangeArrowheads="1"/>
          </p:cNvSpPr>
          <p:nvPr>
            <p:ph sz="half" idx="4294967295"/>
          </p:nvPr>
        </p:nvSpPr>
        <p:spPr>
          <a:xfrm>
            <a:off x="4573588" y="1065213"/>
            <a:ext cx="4573587" cy="52546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hpBeeldmerk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B8559-B18D-0F44-A237-A51F3C67FA0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6" name="shpDatum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AD925-118A-5248-950A-D255DBA70748}" type="datetime1">
              <a:rPr lang="nl-NL"/>
              <a:pPr>
                <a:defRPr/>
              </a:pPr>
              <a:t>26/04/16</a:t>
            </a:fld>
            <a:endParaRPr lang="nl-NL"/>
          </a:p>
        </p:txBody>
      </p:sp>
      <p:sp>
        <p:nvSpPr>
          <p:cNvPr id="10" name="shpVoettekst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Plant Protection Service, Min EL&amp;I, Electronic certification</a:t>
            </a:r>
          </a:p>
        </p:txBody>
      </p:sp>
    </p:spTree>
    <p:extLst>
      <p:ext uri="{BB962C8B-B14F-4D97-AF65-F5344CB8AC3E}">
        <p14:creationId xmlns:p14="http://schemas.microsoft.com/office/powerpoint/2010/main" val="3736742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Beeldmerk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8EF4A-60A7-8A4B-9CC5-335CD428237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3" name="shpDatum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C3D8A-AD65-CB4D-8BA8-966260EB8327}" type="datetime1">
              <a:rPr lang="nl-NL"/>
              <a:pPr>
                <a:defRPr/>
              </a:pPr>
              <a:t>26/04/16</a:t>
            </a:fld>
            <a:endParaRPr lang="nl-NL"/>
          </a:p>
        </p:txBody>
      </p:sp>
      <p:sp>
        <p:nvSpPr>
          <p:cNvPr id="4" name="shpVoettekst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Plant Protection Service, Min EL&amp;I, Electronic certification</a:t>
            </a:r>
          </a:p>
        </p:txBody>
      </p:sp>
    </p:spTree>
    <p:extLst>
      <p:ext uri="{BB962C8B-B14F-4D97-AF65-F5344CB8AC3E}">
        <p14:creationId xmlns:p14="http://schemas.microsoft.com/office/powerpoint/2010/main" val="3592374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1233488"/>
            <a:ext cx="8169275" cy="571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713" y="1811338"/>
            <a:ext cx="81692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shpBeeldmerk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CB10A-54B9-094D-8FCC-6D893993D8B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EC865-D194-F441-AED9-E986E69478B8}" type="datetime1">
              <a:rPr lang="nl-NL"/>
              <a:pPr>
                <a:defRPr/>
              </a:pPr>
              <a:t>26/04/16</a:t>
            </a:fld>
            <a:endParaRPr lang="nl-NL"/>
          </a:p>
        </p:txBody>
      </p:sp>
      <p:sp>
        <p:nvSpPr>
          <p:cNvPr id="6" name="shpVoettekst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Plant Protection Service, Min EL&amp;I, Electronic certification</a:t>
            </a:r>
          </a:p>
        </p:txBody>
      </p:sp>
    </p:spTree>
    <p:extLst>
      <p:ext uri="{BB962C8B-B14F-4D97-AF65-F5344CB8AC3E}">
        <p14:creationId xmlns:p14="http://schemas.microsoft.com/office/powerpoint/2010/main" val="2526628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1233488"/>
            <a:ext cx="8169275" cy="571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713" y="1811338"/>
            <a:ext cx="4008437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27550" y="1811338"/>
            <a:ext cx="4008438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shpBeeldmerk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1D15E-21AF-124B-9136-64BFB3123DC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6" name="shpDatum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F7CB8-3863-304D-9907-66CEE6CD0777}" type="datetime1">
              <a:rPr lang="nl-NL"/>
              <a:pPr>
                <a:defRPr/>
              </a:pPr>
              <a:t>26/04/16</a:t>
            </a:fld>
            <a:endParaRPr lang="nl-NL"/>
          </a:p>
        </p:txBody>
      </p:sp>
      <p:sp>
        <p:nvSpPr>
          <p:cNvPr id="7" name="shpVoettekst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Plant Protection Service, Min EL&amp;I, Electronic certification</a:t>
            </a:r>
          </a:p>
        </p:txBody>
      </p:sp>
    </p:spTree>
    <p:extLst>
      <p:ext uri="{BB962C8B-B14F-4D97-AF65-F5344CB8AC3E}">
        <p14:creationId xmlns:p14="http://schemas.microsoft.com/office/powerpoint/2010/main" val="2373545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2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<Relationship Id="rId1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9ACCD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sz="180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1027" name="Afbeelding 4" descr="RO_ELI_PZD_Logo_Powerpoint_pos_e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3" r:id="rId1"/>
    <p:sldLayoutId id="214748445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+mj-lt"/>
          <a:ea typeface="ＭＳ Ｐゴシック" charset="0"/>
          <a:cs typeface="Geneva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Verdana" pitchFamily="1" charset="0"/>
          <a:ea typeface="ＭＳ Ｐゴシック" charset="0"/>
          <a:cs typeface="Geneva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Verdana" pitchFamily="1" charset="0"/>
          <a:ea typeface="ＭＳ Ｐゴシック" charset="0"/>
          <a:cs typeface="Geneva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Verdana" pitchFamily="1" charset="0"/>
          <a:ea typeface="ＭＳ Ｐゴシック" charset="0"/>
          <a:cs typeface="Geneva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Verdana" pitchFamily="1" charset="0"/>
          <a:ea typeface="ＭＳ Ｐゴシック" charset="0"/>
          <a:cs typeface="Geneva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Verdana" pitchFamily="1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Verdana" pitchFamily="1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Verdana" pitchFamily="1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0000"/>
          </a:solidFill>
          <a:latin typeface="Verdana" pitchFamily="1" charset="0"/>
        </a:defRPr>
      </a:lvl9pPr>
    </p:titleStyle>
    <p:bodyStyle>
      <a:lvl1pPr marL="266700" indent="-266700" algn="l" rtl="0" eaLnBrk="0" fontAlgn="base" hangingPunct="0">
        <a:spcBef>
          <a:spcPct val="0"/>
        </a:spcBef>
        <a:spcAft>
          <a:spcPct val="0"/>
        </a:spcAft>
        <a:buSzPct val="80000"/>
        <a:buChar char="•"/>
        <a:defRPr sz="3200">
          <a:solidFill>
            <a:srgbClr val="000000"/>
          </a:solidFill>
          <a:latin typeface="+mn-lt"/>
          <a:ea typeface="ＭＳ Ｐゴシック" charset="0"/>
          <a:cs typeface="Geneva" charset="-128"/>
        </a:defRPr>
      </a:lvl1pPr>
      <a:lvl2pPr marL="884238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5"/>
        </a:buBlip>
        <a:defRPr sz="2800">
          <a:solidFill>
            <a:srgbClr val="000000"/>
          </a:solidFill>
          <a:latin typeface="+mn-lt"/>
          <a:ea typeface="Geneva" charset="-128"/>
          <a:cs typeface="Geneva" charset="0"/>
        </a:defRPr>
      </a:lvl2pPr>
      <a:lvl3pPr marL="1406525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6"/>
        </a:buBlip>
        <a:defRPr sz="2400">
          <a:solidFill>
            <a:srgbClr val="000000"/>
          </a:solidFill>
          <a:latin typeface="+mn-lt"/>
          <a:ea typeface="Geneva" charset="-128"/>
          <a:cs typeface="Geneva" charset="0"/>
        </a:defRPr>
      </a:lvl3pPr>
      <a:lvl4pPr marL="1928813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7"/>
        </a:buBlip>
        <a:defRPr sz="2000">
          <a:solidFill>
            <a:srgbClr val="000000"/>
          </a:solidFill>
          <a:latin typeface="+mn-lt"/>
          <a:ea typeface="Geneva" charset="-128"/>
          <a:cs typeface="Geneva" charset="0"/>
        </a:defRPr>
      </a:lvl4pPr>
      <a:lvl5pPr marL="24511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00"/>
          </a:solidFill>
          <a:latin typeface="+mn-lt"/>
          <a:ea typeface="Geneva" charset="-128"/>
          <a:cs typeface="Geneva" charset="0"/>
        </a:defRPr>
      </a:lvl5pPr>
      <a:lvl6pPr marL="29083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000000"/>
          </a:solidFill>
          <a:latin typeface="+mn-lt"/>
          <a:ea typeface="Geneva" charset="-128"/>
        </a:defRPr>
      </a:lvl6pPr>
      <a:lvl7pPr marL="33655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000000"/>
          </a:solidFill>
          <a:latin typeface="+mn-lt"/>
          <a:ea typeface="Geneva" charset="-128"/>
        </a:defRPr>
      </a:lvl7pPr>
      <a:lvl8pPr marL="38227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000000"/>
          </a:solidFill>
          <a:latin typeface="+mn-lt"/>
          <a:ea typeface="Geneva" charset="-128"/>
        </a:defRPr>
      </a:lvl8pPr>
      <a:lvl9pPr marL="4279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000000"/>
          </a:solidFill>
          <a:latin typeface="+mn-lt"/>
          <a:ea typeface="Geneva" charset="-128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hpVoettekst"/>
          <p:cNvSpPr>
            <a:spLocks noGrp="1" noChangeArrowheads="1"/>
          </p:cNvSpPr>
          <p:nvPr>
            <p:ph type="title"/>
          </p:nvPr>
        </p:nvSpPr>
        <p:spPr bwMode="auto">
          <a:xfrm>
            <a:off x="366713" y="1233488"/>
            <a:ext cx="81692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Titelstijl van model bewerken</a:t>
            </a:r>
          </a:p>
        </p:txBody>
      </p:sp>
      <p:sp>
        <p:nvSpPr>
          <p:cNvPr id="4099" name="shpPagina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6713" y="1811338"/>
            <a:ext cx="81692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100" name="shpKleurvlakOnder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rgbClr val="9ACCD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sz="18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101" name="shpTekst"/>
          <p:cNvSpPr>
            <a:spLocks noChangeArrowheads="1"/>
          </p:cNvSpPr>
          <p:nvPr/>
        </p:nvSpPr>
        <p:spPr bwMode="auto">
          <a:xfrm>
            <a:off x="0" y="0"/>
            <a:ext cx="9144000" cy="1071563"/>
          </a:xfrm>
          <a:prstGeom prst="rect">
            <a:avLst/>
          </a:prstGeom>
          <a:solidFill>
            <a:srgbClr val="9ACCD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sz="180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4102" name="shpDatum" descr="RO__vervolgpagina~LPPT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hpBeeldmerk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7350" y="6362700"/>
            <a:ext cx="712788" cy="363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pPr>
              <a:defRPr/>
            </a:pPr>
            <a:fld id="{2D073249-43E9-0C4F-887C-60123E7B396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11" name="shpDatum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02163" y="6619875"/>
            <a:ext cx="4157662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cs typeface="Arial" charset="0"/>
              </a:defRPr>
            </a:lvl1pPr>
          </a:lstStyle>
          <a:p>
            <a:pPr>
              <a:defRPr/>
            </a:pPr>
            <a:fld id="{4E0D528E-9CD5-EB49-AA2B-F2B3EE6B4033}" type="datetime1">
              <a:rPr lang="nl-NL"/>
              <a:pPr>
                <a:defRPr/>
              </a:pPr>
              <a:t>26/04/16</a:t>
            </a:fld>
            <a:endParaRPr lang="nl-NL"/>
          </a:p>
        </p:txBody>
      </p:sp>
      <p:sp>
        <p:nvSpPr>
          <p:cNvPr id="12" name="shpVoettekst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97400" y="6386513"/>
            <a:ext cx="4165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nl-NL"/>
              <a:t>Plant Protection Service, Min EL&amp;I, Electronic certification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5" r:id="rId1"/>
    <p:sldLayoutId id="2147484446" r:id="rId2"/>
    <p:sldLayoutId id="2147484447" r:id="rId3"/>
    <p:sldLayoutId id="2147484448" r:id="rId4"/>
    <p:sldLayoutId id="2147484449" r:id="rId5"/>
    <p:sldLayoutId id="2147484450" r:id="rId6"/>
    <p:sldLayoutId id="2147484451" r:id="rId7"/>
    <p:sldLayoutId id="2147484452" r:id="rId8"/>
    <p:sldLayoutId id="2147484455" r:id="rId9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kern="1200">
          <a:solidFill>
            <a:srgbClr val="900079"/>
          </a:solidFill>
          <a:latin typeface="Verdana"/>
          <a:ea typeface="ＭＳ Ｐゴシック" charset="0"/>
          <a:cs typeface="Geneva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Verdana" charset="0"/>
          <a:ea typeface="ＭＳ Ｐゴシック" charset="0"/>
          <a:cs typeface="Geneva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Verdana" charset="0"/>
          <a:ea typeface="ＭＳ Ｐゴシック" charset="0"/>
          <a:cs typeface="Geneva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Verdana" charset="0"/>
          <a:ea typeface="ＭＳ Ｐゴシック" charset="0"/>
          <a:cs typeface="Geneva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00079"/>
          </a:solidFill>
          <a:latin typeface="Verdana" charset="0"/>
          <a:ea typeface="ＭＳ Ｐゴシック" charset="0"/>
          <a:cs typeface="Geneva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00"/>
          </a:solidFill>
          <a:latin typeface="Verdana"/>
          <a:ea typeface="Geneva" charset="-128"/>
          <a:cs typeface="Geneva" charset="-128"/>
        </a:defRPr>
      </a:lvl1pPr>
      <a:lvl2pPr marL="152400" indent="-150813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12"/>
        </a:buBlip>
        <a:defRPr sz="2800" kern="1200">
          <a:solidFill>
            <a:srgbClr val="000000"/>
          </a:solidFill>
          <a:latin typeface="Verdana"/>
          <a:ea typeface="ＭＳ Ｐゴシック" charset="0"/>
          <a:cs typeface="Verdana"/>
        </a:defRPr>
      </a:lvl2pPr>
      <a:lvl3pPr marL="406400" indent="-252413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13"/>
        </a:buBlip>
        <a:defRPr sz="2400" kern="1200">
          <a:solidFill>
            <a:srgbClr val="000000"/>
          </a:solidFill>
          <a:latin typeface="Verdana"/>
          <a:ea typeface="Verdana" charset="0"/>
          <a:cs typeface="Verdana"/>
        </a:defRPr>
      </a:lvl3pPr>
      <a:lvl4pPr marL="633413" indent="-225425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14"/>
        </a:buBlip>
        <a:defRPr sz="2000" kern="1200">
          <a:solidFill>
            <a:srgbClr val="000000"/>
          </a:solidFill>
          <a:latin typeface="Verdana"/>
          <a:ea typeface="Verdana" charset="0"/>
          <a:cs typeface="Verdana"/>
        </a:defRPr>
      </a:lvl4pPr>
      <a:lvl5pPr marL="8112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Verdana"/>
          <a:ea typeface="Verdana" charset="0"/>
          <a:cs typeface="Verdan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2.wmf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oleObject4.bin"/><Relationship Id="rId7" Type="http://schemas.openxmlformats.org/officeDocument/2006/relationships/image" Target="../media/image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ctrTitle" idx="4294967295"/>
          </p:nvPr>
        </p:nvSpPr>
        <p:spPr>
          <a:xfrm>
            <a:off x="4594225" y="1687513"/>
            <a:ext cx="4549775" cy="1470025"/>
          </a:xfrm>
        </p:spPr>
        <p:txBody>
          <a:bodyPr/>
          <a:lstStyle/>
          <a:p>
            <a:r>
              <a:rPr lang="en-GB" altLang="zh-CN" sz="2400" b="1">
                <a:latin typeface="Verdana" charset="0"/>
                <a:ea typeface="宋体" charset="0"/>
                <a:cs typeface="宋体" charset="0"/>
              </a:rPr>
              <a:t>Netherlands Food and Consumer Product Safety Authority </a:t>
            </a:r>
            <a:br>
              <a:rPr lang="en-GB" altLang="zh-CN" sz="2400" b="1">
                <a:latin typeface="Verdana" charset="0"/>
                <a:ea typeface="宋体" charset="0"/>
                <a:cs typeface="宋体" charset="0"/>
              </a:rPr>
            </a:br>
            <a:r>
              <a:rPr lang="en-GB" altLang="zh-CN" sz="2400" b="1">
                <a:latin typeface="Verdana" charset="0"/>
                <a:ea typeface="宋体" charset="0"/>
                <a:cs typeface="宋体" charset="0"/>
              </a:rPr>
              <a:t/>
            </a:r>
            <a:br>
              <a:rPr lang="en-GB" altLang="zh-CN" sz="2400" b="1">
                <a:latin typeface="Verdana" charset="0"/>
                <a:ea typeface="宋体" charset="0"/>
                <a:cs typeface="宋体" charset="0"/>
              </a:rPr>
            </a:br>
            <a:r>
              <a:rPr lang="en-GB" altLang="zh-CN" sz="2400" b="1">
                <a:latin typeface="Verdana" charset="0"/>
                <a:ea typeface="宋体" charset="0"/>
                <a:cs typeface="宋体" charset="0"/>
              </a:rPr>
              <a:t>(NVWA)</a:t>
            </a:r>
            <a:endParaRPr lang="en-GB" sz="2400" b="1">
              <a:latin typeface="Verdana" charset="0"/>
              <a:cs typeface="Geneva" charset="0"/>
            </a:endParaRPr>
          </a:p>
        </p:txBody>
      </p:sp>
      <p:sp>
        <p:nvSpPr>
          <p:cNvPr id="16386" name="Rectangle 8"/>
          <p:cNvSpPr>
            <a:spLocks noGrp="1" noChangeArrowheads="1"/>
          </p:cNvSpPr>
          <p:nvPr>
            <p:ph type="subTitle" idx="4294967295"/>
          </p:nvPr>
        </p:nvSpPr>
        <p:spPr>
          <a:xfrm>
            <a:off x="4605338" y="3943350"/>
            <a:ext cx="4538662" cy="103505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GB" sz="2000" dirty="0">
                <a:latin typeface="Verdana" charset="0"/>
                <a:ea typeface="Geneva" charset="0"/>
                <a:cs typeface="Verdana" charset="0"/>
              </a:rPr>
              <a:t>Alexander Moret</a:t>
            </a:r>
          </a:p>
          <a:p>
            <a:pPr marL="0" indent="0" algn="ctr">
              <a:buFont typeface="Arial" charset="0"/>
              <a:buNone/>
            </a:pPr>
            <a:r>
              <a:rPr lang="en-GB" sz="2000" dirty="0">
                <a:latin typeface="Verdana" charset="0"/>
                <a:ea typeface="Geneva" charset="0"/>
                <a:cs typeface="Verdana" charset="0"/>
              </a:rPr>
              <a:t>E-Certification Specialist</a:t>
            </a:r>
          </a:p>
          <a:p>
            <a:pPr marL="0" indent="0" algn="ctr">
              <a:buFont typeface="Arial" charset="0"/>
              <a:buNone/>
            </a:pPr>
            <a:endParaRPr lang="en-GB" sz="2000" dirty="0">
              <a:latin typeface="Verdana" charset="0"/>
              <a:ea typeface="Geneva" charset="0"/>
              <a:cs typeface="Verdana" charset="0"/>
            </a:endParaRPr>
          </a:p>
          <a:p>
            <a:pPr marL="0" indent="0" algn="ctr">
              <a:buFont typeface="Arial" charset="0"/>
              <a:buNone/>
            </a:pPr>
            <a:r>
              <a:rPr lang="en-GB" sz="2000" b="1" smtClean="0">
                <a:latin typeface="Verdana" charset="0"/>
                <a:ea typeface="Geneva" charset="0"/>
                <a:cs typeface="Geneva" charset="0"/>
              </a:rPr>
              <a:t>UNCEFACT April 2016</a:t>
            </a:r>
            <a:endParaRPr lang="en-GB" sz="2000" b="1" dirty="0">
              <a:latin typeface="Verdana" charset="0"/>
              <a:ea typeface="Geneva" charset="0"/>
              <a:cs typeface="Geneva" charset="0"/>
            </a:endParaRPr>
          </a:p>
        </p:txBody>
      </p:sp>
      <p:pic>
        <p:nvPicPr>
          <p:cNvPr id="16387" name="Picture 9" descr="P06-02-12_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1665288"/>
            <a:ext cx="4030662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>
                <a:latin typeface="Verdana" charset="0"/>
                <a:cs typeface="Geneva" charset="0"/>
              </a:rPr>
              <a:t> 4. How does it work?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713" y="2179638"/>
            <a:ext cx="8169275" cy="3975100"/>
          </a:xfrm>
        </p:spPr>
        <p:txBody>
          <a:bodyPr/>
          <a:lstStyle/>
          <a:p>
            <a:r>
              <a:rPr lang="nl-NL">
                <a:latin typeface="Verdana" charset="0"/>
                <a:ea typeface="Geneva" charset="0"/>
                <a:cs typeface="Geneva" charset="0"/>
              </a:rPr>
              <a:t>XML language, communication between computer systems</a:t>
            </a:r>
          </a:p>
          <a:p>
            <a:r>
              <a:rPr lang="nl-NL">
                <a:latin typeface="Verdana" charset="0"/>
                <a:ea typeface="Geneva" charset="0"/>
                <a:cs typeface="Geneva" charset="0"/>
              </a:rPr>
              <a:t>All certificate elements in the XML message</a:t>
            </a:r>
          </a:p>
          <a:p>
            <a:r>
              <a:rPr lang="nl-NL">
                <a:latin typeface="Verdana" charset="0"/>
                <a:ea typeface="Geneva" charset="0"/>
                <a:cs typeface="Geneva" charset="0"/>
              </a:rPr>
              <a:t>Secure transmission between NPPOs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Verdana" charset="0"/>
              <a:cs typeface="Geneva" charset="0"/>
            </a:endParaRP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Verdana" charset="0"/>
              <a:ea typeface="Geneva" charset="0"/>
              <a:cs typeface="Geneva" charset="0"/>
            </a:endParaRPr>
          </a:p>
        </p:txBody>
      </p:sp>
      <p:sp>
        <p:nvSpPr>
          <p:cNvPr id="125956" name="Rectangle 4"/>
          <p:cNvSpPr>
            <a:spLocks noChangeArrowheads="1"/>
          </p:cNvSpPr>
          <p:nvPr/>
        </p:nvSpPr>
        <p:spPr bwMode="auto">
          <a:xfrm>
            <a:off x="263525" y="1177925"/>
            <a:ext cx="9251950" cy="521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&lt;SPSExchangedDocument&gt;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&lt;Name&gt;</a:t>
            </a:r>
            <a:r>
              <a:rPr lang="en-GB" sz="1400">
                <a:cs typeface="Geneva" charset="0"/>
              </a:rPr>
              <a:t>Phytosanitary Certificate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 Name&gt;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&lt;ID&gt;</a:t>
            </a:r>
            <a:r>
              <a:rPr lang="en-GB" sz="1400">
                <a:cs typeface="Geneva" charset="0"/>
              </a:rPr>
              <a:t>KEPHIS/677636/2010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&lt;/ID&gt;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&lt;IssuerSPSParty&gt;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 &lt;Name&gt;</a:t>
            </a:r>
            <a:r>
              <a:rPr lang="en-GB" sz="1400">
                <a:cs typeface="Geneva" charset="0"/>
              </a:rPr>
              <a:t>Kenya Plant Health Inspectorate Service (KEPHIS)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&lt;/Name&gt;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 &lt;TypeCode&gt;</a:t>
            </a:r>
            <a:r>
              <a:rPr lang="en-GB" sz="1400">
                <a:cs typeface="Geneva" charset="0"/>
              </a:rPr>
              <a:t>National Plant Protection Organisation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&lt;/TypeCode&gt;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&lt;/IssuerSPSParty&gt;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&lt;RecipientSPSParty&gt;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&lt;Name&gt;</a:t>
            </a:r>
            <a:r>
              <a:rPr lang="en-GB" sz="1400">
                <a:cs typeface="Geneva" charset="0"/>
              </a:rPr>
              <a:t>Ministry of Economic Affairs, Agriculture and Innovation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&lt;/Name&gt;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&lt;TypeCode&gt;</a:t>
            </a:r>
            <a:r>
              <a:rPr lang="en-GB" sz="1400">
                <a:cs typeface="Geneva" charset="0"/>
              </a:rPr>
              <a:t>Ministry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&lt;/TypeCode&gt;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&lt;/RecipientSPSParty&gt;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&lt;RecipientSPSParty&gt;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&lt;Name&gt;</a:t>
            </a:r>
            <a:r>
              <a:rPr lang="en-GB" sz="1400">
                <a:cs typeface="Geneva" charset="0"/>
              </a:rPr>
              <a:t>Food and Consumer Product Safety Authority (VWA)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&lt;/Name&gt;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&lt;TypeCode&gt;</a:t>
            </a:r>
            <a:r>
              <a:rPr lang="en-GB" sz="1400">
                <a:cs typeface="Geneva" charset="0"/>
              </a:rPr>
              <a:t>National Plant Protection Organisation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&lt;/TypeCode&gt;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&lt;/RecipientSPSParty&gt;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&lt;Description&gt;</a:t>
            </a:r>
            <a:r>
              <a:rPr lang="en-GB" sz="1400">
                <a:cs typeface="Geneva" charset="0"/>
              </a:rPr>
              <a:t>Cut flowers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&lt;/Description&gt;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&lt;CommonName&gt;</a:t>
            </a:r>
            <a:r>
              <a:rPr lang="en-GB" sz="1400">
                <a:cs typeface="Geneva" charset="0"/>
              </a:rPr>
              <a:t>Rose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&lt;/CommonName&gt;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&lt;ScientificName&gt;</a:t>
            </a:r>
            <a:r>
              <a:rPr lang="en-GB" sz="1400">
                <a:cs typeface="Geneva" charset="0"/>
              </a:rPr>
              <a:t>Rosa spp.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&lt;/ScientificName&gt;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&lt;NetWeightMeasure unitCode="NA"&gt;</a:t>
            </a:r>
            <a:r>
              <a:rPr lang="en-GB" sz="1400">
                <a:cs typeface="Geneva" charset="0"/>
              </a:rPr>
              <a:t>109,460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&lt;/NetWeightMeasure&gt;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&lt;ApplicableSPSClassification&gt;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     &lt;SystemName&gt;Commodity Class of the product&lt;/SystemName&gt;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     &lt;ClassName&gt;</a:t>
            </a:r>
            <a:r>
              <a:rPr lang="en-GB" sz="1400">
                <a:cs typeface="Geneva" charset="0"/>
              </a:rPr>
              <a:t>120: Other living plants: Cutflower and branches with foliage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&lt;/ClassName&gt;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&lt;/ApplicableSPSClassification&gt;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&lt;ApplicableSPSClassification&gt;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     &lt;SystemName&gt;Intended end use of the product&lt;/SystemName&gt;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GB" sz="1400">
                <a:solidFill>
                  <a:srgbClr val="FF0000"/>
                </a:solidFill>
                <a:cs typeface="Geneva" charset="0"/>
              </a:rPr>
              <a:t>               &lt;ClassName&gt;</a:t>
            </a:r>
            <a:r>
              <a:rPr lang="en-GB" sz="1400">
                <a:cs typeface="Geneva" charset="0"/>
              </a:rPr>
              <a:t>Consumption</a:t>
            </a:r>
            <a:r>
              <a:rPr lang="en-GB" sz="1400">
                <a:solidFill>
                  <a:srgbClr val="FF0000"/>
                </a:solidFill>
                <a:cs typeface="Geneva" charset="0"/>
              </a:rPr>
              <a:t>&lt;/ClassName&gt;</a:t>
            </a:r>
            <a:endParaRPr lang="nl-NL" sz="1400">
              <a:solidFill>
                <a:srgbClr val="FF0000"/>
              </a:solidFill>
              <a:cs typeface="Geneva" charset="0"/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404813" y="263525"/>
            <a:ext cx="81692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nl-NL" sz="3600">
                <a:solidFill>
                  <a:srgbClr val="900079"/>
                </a:solidFill>
              </a:rPr>
              <a:t> XML message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Verdana" charset="0"/>
              <a:cs typeface="Geneva" charset="0"/>
            </a:endParaRP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499100" y="3416300"/>
            <a:ext cx="4038600" cy="452596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&lt;Name&gt;</a:t>
            </a:r>
            <a:r>
              <a:rPr lang="en-GB" sz="1400">
                <a:latin typeface="Verdana" charset="0"/>
                <a:ea typeface="Geneva" charset="0"/>
                <a:cs typeface="Geneva" charset="0"/>
              </a:rPr>
              <a:t>Phytosanitary certificate</a:t>
            </a: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&lt;Name&gt;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&lt;ID&gt;</a:t>
            </a:r>
            <a:r>
              <a:rPr lang="en-GB" sz="1400">
                <a:latin typeface="Verdana" charset="0"/>
                <a:ea typeface="Geneva" charset="0"/>
                <a:cs typeface="Geneva" charset="0"/>
              </a:rPr>
              <a:t>EC/NL/04026805</a:t>
            </a: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&lt;ID&gt;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&lt;IssueDateTime&gt;</a:t>
            </a:r>
            <a:r>
              <a:rPr lang="en-GB" sz="1400">
                <a:latin typeface="Verdana" charset="0"/>
                <a:ea typeface="Geneva" charset="0"/>
                <a:cs typeface="Geneva" charset="0"/>
              </a:rPr>
              <a:t>2011-07-20</a:t>
            </a: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&lt;IssueDate Time&gt;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&lt;IssuerSPSparty&gt;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400">
                <a:latin typeface="Verdana" charset="0"/>
                <a:ea typeface="Geneva" charset="0"/>
                <a:cs typeface="Geneva" charset="0"/>
              </a:rPr>
              <a:t>&lt;Name&gt;Plant Protection Organization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400">
                <a:latin typeface="Verdana" charset="0"/>
                <a:ea typeface="Geneva" charset="0"/>
                <a:cs typeface="Geneva" charset="0"/>
              </a:rPr>
              <a:t>of the Netherlands&lt;Name</a:t>
            </a: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&gt;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&lt;RecipientSPSparty&gt;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&lt;Name&gt;</a:t>
            </a:r>
            <a:r>
              <a:rPr lang="en-GB" sz="1400">
                <a:latin typeface="Verdana" charset="0"/>
                <a:ea typeface="Geneva" charset="0"/>
                <a:cs typeface="Geneva" charset="0"/>
              </a:rPr>
              <a:t>APHIS</a:t>
            </a: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&lt;Name&gt;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&lt;Description&gt;</a:t>
            </a:r>
            <a:r>
              <a:rPr lang="en-GB" sz="1400">
                <a:latin typeface="Verdana" charset="0"/>
                <a:ea typeface="Geneva" charset="0"/>
                <a:cs typeface="Geneva" charset="0"/>
              </a:rPr>
              <a:t>Cut flowers</a:t>
            </a: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&lt;Description&gt;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&lt;ScientificName&gt;</a:t>
            </a:r>
            <a:r>
              <a:rPr lang="en-GB" sz="1400">
                <a:latin typeface="Verdana" charset="0"/>
                <a:ea typeface="Geneva" charset="0"/>
                <a:cs typeface="Geneva" charset="0"/>
              </a:rPr>
              <a:t>Rosa spp.</a:t>
            </a:r>
            <a:r>
              <a:rPr lang="en-GB" sz="1400" b="1">
                <a:latin typeface="Verdana" charset="0"/>
                <a:ea typeface="Geneva" charset="0"/>
                <a:cs typeface="Geneva" charset="0"/>
              </a:rPr>
              <a:t>&lt;ScientificName&gt;</a:t>
            </a:r>
            <a:endParaRPr lang="nl-NL" sz="1400" b="1">
              <a:latin typeface="Verdana" charset="0"/>
              <a:ea typeface="Geneva" charset="0"/>
              <a:cs typeface="Geneva" charset="0"/>
            </a:endParaRPr>
          </a:p>
        </p:txBody>
      </p:sp>
      <p:graphicFrame>
        <p:nvGraphicFramePr>
          <p:cNvPr id="30723" name="Object 4"/>
          <p:cNvGraphicFramePr>
            <a:graphicFrameLocks noGrp="1" noChangeAspect="1"/>
          </p:cNvGraphicFramePr>
          <p:nvPr/>
        </p:nvGraphicFramePr>
        <p:xfrm>
          <a:off x="407988" y="287338"/>
          <a:ext cx="48514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0" name="Acrobat Document" r:id="rId3" imgW="5668165" imgH="8011396" progId="AcroExch.Document.7">
                  <p:embed/>
                </p:oleObj>
              </mc:Choice>
              <mc:Fallback>
                <p:oleObj name="Acrobat Document" r:id="rId3" imgW="5668165" imgH="8011396" progId="AcroExch.Document.7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8" y="287338"/>
                        <a:ext cx="48514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4" name="Object 5"/>
          <p:cNvGraphicFramePr>
            <a:graphicFrameLocks noGrp="1" noChangeAspect="1"/>
          </p:cNvGraphicFramePr>
          <p:nvPr/>
        </p:nvGraphicFramePr>
        <p:xfrm>
          <a:off x="6378575" y="4670425"/>
          <a:ext cx="4851400" cy="561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1" name="Acrobat Document" r:id="rId5" imgW="5668165" imgH="8011396" progId="AcroExch.Document.7">
                  <p:embed/>
                </p:oleObj>
              </mc:Choice>
              <mc:Fallback>
                <p:oleObj name="Acrobat Document" r:id="rId5" imgW="5668165" imgH="8011396" progId="AcroExch.Document.7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8575" y="4670425"/>
                        <a:ext cx="4851400" cy="561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1154113" y="1120775"/>
            <a:ext cx="1795462" cy="696913"/>
          </a:xfrm>
          <a:prstGeom prst="ellipse">
            <a:avLst/>
          </a:prstGeom>
          <a:solidFill>
            <a:srgbClr val="FFFFFF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Geneva" charset="0"/>
            </a:endParaRP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2776538" y="1665288"/>
            <a:ext cx="1524000" cy="23399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endParaRPr lang="en-GB">
              <a:cs typeface="Geneva" charset="0"/>
            </a:endParaRPr>
          </a:p>
        </p:txBody>
      </p:sp>
      <p:graphicFrame>
        <p:nvGraphicFramePr>
          <p:cNvPr id="30727" name="Object 8"/>
          <p:cNvGraphicFramePr>
            <a:graphicFrameLocks noGrp="1" noChangeAspect="1"/>
          </p:cNvGraphicFramePr>
          <p:nvPr>
            <p:ph sz="half" idx="2"/>
          </p:nvPr>
        </p:nvGraphicFramePr>
        <p:xfrm>
          <a:off x="381000" y="280988"/>
          <a:ext cx="4976813" cy="703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2" name="Acrobat Document" r:id="rId6" imgW="5668166" imgH="8009524" progId="AcroExch.Document.7">
                  <p:embed/>
                </p:oleObj>
              </mc:Choice>
              <mc:Fallback>
                <p:oleObj name="Acrobat Document" r:id="rId6" imgW="5668166" imgH="8009524" progId="AcroExch.Document.7">
                  <p:embed/>
                  <p:pic>
                    <p:nvPicPr>
                      <p:cNvPr id="0" name="Object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80988"/>
                        <a:ext cx="4976813" cy="7034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7465" name="Oval 9"/>
          <p:cNvSpPr>
            <a:spLocks noChangeArrowheads="1"/>
          </p:cNvSpPr>
          <p:nvPr/>
        </p:nvSpPr>
        <p:spPr bwMode="auto">
          <a:xfrm>
            <a:off x="2936875" y="300038"/>
            <a:ext cx="2195513" cy="4699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Geneva" charset="0"/>
            </a:endParaRPr>
          </a:p>
        </p:txBody>
      </p:sp>
      <p:sp>
        <p:nvSpPr>
          <p:cNvPr id="147466" name="Oval 10"/>
          <p:cNvSpPr>
            <a:spLocks noChangeArrowheads="1"/>
          </p:cNvSpPr>
          <p:nvPr/>
        </p:nvSpPr>
        <p:spPr bwMode="auto">
          <a:xfrm>
            <a:off x="5621338" y="3363913"/>
            <a:ext cx="2195512" cy="4699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Geneva" charset="0"/>
            </a:endParaRPr>
          </a:p>
        </p:txBody>
      </p:sp>
      <p:sp>
        <p:nvSpPr>
          <p:cNvPr id="147467" name="Line 11"/>
          <p:cNvSpPr>
            <a:spLocks noChangeShapeType="1"/>
          </p:cNvSpPr>
          <p:nvPr/>
        </p:nvSpPr>
        <p:spPr bwMode="auto">
          <a:xfrm>
            <a:off x="5068888" y="627063"/>
            <a:ext cx="1541462" cy="2743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Geneva" charset="0"/>
            </a:endParaRPr>
          </a:p>
        </p:txBody>
      </p:sp>
      <p:sp>
        <p:nvSpPr>
          <p:cNvPr id="147468" name="Oval 12"/>
          <p:cNvSpPr>
            <a:spLocks noChangeArrowheads="1"/>
          </p:cNvSpPr>
          <p:nvPr/>
        </p:nvSpPr>
        <p:spPr bwMode="auto">
          <a:xfrm>
            <a:off x="2651125" y="939800"/>
            <a:ext cx="2365375" cy="404813"/>
          </a:xfrm>
          <a:prstGeom prst="ellips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Geneva" charset="0"/>
            </a:endParaRPr>
          </a:p>
        </p:txBody>
      </p:sp>
      <p:sp>
        <p:nvSpPr>
          <p:cNvPr id="147469" name="Oval 13"/>
          <p:cNvSpPr>
            <a:spLocks noChangeArrowheads="1"/>
          </p:cNvSpPr>
          <p:nvPr/>
        </p:nvSpPr>
        <p:spPr bwMode="auto">
          <a:xfrm>
            <a:off x="5067300" y="4381500"/>
            <a:ext cx="4076700" cy="496888"/>
          </a:xfrm>
          <a:prstGeom prst="ellips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Geneva" charset="0"/>
            </a:endParaRPr>
          </a:p>
        </p:txBody>
      </p:sp>
      <p:sp>
        <p:nvSpPr>
          <p:cNvPr id="147470" name="Line 14"/>
          <p:cNvSpPr>
            <a:spLocks noChangeShapeType="1"/>
          </p:cNvSpPr>
          <p:nvPr/>
        </p:nvSpPr>
        <p:spPr bwMode="auto">
          <a:xfrm>
            <a:off x="4454525" y="1293813"/>
            <a:ext cx="914400" cy="3186112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Geneva" charset="0"/>
            </a:endParaRPr>
          </a:p>
        </p:txBody>
      </p:sp>
      <p:sp>
        <p:nvSpPr>
          <p:cNvPr id="147471" name="Oval 15"/>
          <p:cNvSpPr>
            <a:spLocks noChangeArrowheads="1"/>
          </p:cNvSpPr>
          <p:nvPr/>
        </p:nvSpPr>
        <p:spPr bwMode="auto">
          <a:xfrm>
            <a:off x="522288" y="2690813"/>
            <a:ext cx="2887662" cy="509587"/>
          </a:xfrm>
          <a:prstGeom prst="ellipse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Geneva" charset="0"/>
            </a:endParaRPr>
          </a:p>
        </p:txBody>
      </p:sp>
      <p:sp>
        <p:nvSpPr>
          <p:cNvPr id="147472" name="Oval 16"/>
          <p:cNvSpPr>
            <a:spLocks noChangeArrowheads="1"/>
          </p:cNvSpPr>
          <p:nvPr/>
        </p:nvSpPr>
        <p:spPr bwMode="auto">
          <a:xfrm>
            <a:off x="5453063" y="5113338"/>
            <a:ext cx="2887662" cy="849312"/>
          </a:xfrm>
          <a:prstGeom prst="ellipse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Geneva" charset="0"/>
            </a:endParaRPr>
          </a:p>
        </p:txBody>
      </p:sp>
      <p:sp>
        <p:nvSpPr>
          <p:cNvPr id="147473" name="Line 17"/>
          <p:cNvSpPr>
            <a:spLocks noChangeShapeType="1"/>
          </p:cNvSpPr>
          <p:nvPr/>
        </p:nvSpPr>
        <p:spPr bwMode="auto">
          <a:xfrm>
            <a:off x="2430463" y="3187700"/>
            <a:ext cx="3160712" cy="2141538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cs typeface="Genev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7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7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7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7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4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4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4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4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4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4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/>
      <p:bldP spid="147465" grpId="0" animBg="1"/>
      <p:bldP spid="147466" grpId="0" animBg="1"/>
      <p:bldP spid="147468" grpId="0" animBg="1"/>
      <p:bldP spid="147469" grpId="0" animBg="1"/>
      <p:bldP spid="147471" grpId="0" animBg="1"/>
      <p:bldP spid="1474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jdelijke aanduiding voor dianummer 2"/>
          <p:cNvSpPr txBox="1">
            <a:spLocks noGrp="1"/>
          </p:cNvSpPr>
          <p:nvPr/>
        </p:nvSpPr>
        <p:spPr bwMode="auto">
          <a:xfrm>
            <a:off x="387350" y="6362700"/>
            <a:ext cx="712788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fld id="{330DC10E-7FDA-4A48-9E12-6FFCE96E80DB}" type="slidenum">
              <a:rPr lang="nl-NL" sz="1000">
                <a:cs typeface="Arial" charset="0"/>
              </a:rPr>
              <a:pPr/>
              <a:t>13</a:t>
            </a:fld>
            <a:endParaRPr lang="nl-NL" sz="1000">
              <a:cs typeface="Arial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81000" y="5289550"/>
            <a:ext cx="84026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Geneva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nl-NL" smtClean="0">
                <a:cs typeface="Arial" charset="0"/>
              </a:rPr>
              <a:t>Electronic certificates issued in Exporting country</a:t>
            </a: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2022475"/>
            <a:ext cx="14287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738" y="2078038"/>
            <a:ext cx="143827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563" y="2124075"/>
            <a:ext cx="14478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488" y="2089150"/>
            <a:ext cx="155257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3" y="2132013"/>
            <a:ext cx="6572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2963863"/>
            <a:ext cx="11334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513" y="2181225"/>
            <a:ext cx="8350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0" y="434975"/>
            <a:ext cx="42354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Geneva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nl-NL" smtClean="0">
                <a:solidFill>
                  <a:srgbClr val="900079"/>
                </a:solidFill>
              </a:rPr>
              <a:t>   Exchange mechanism</a:t>
            </a:r>
            <a:endParaRPr lang="nl-NL" smtClean="0">
              <a:solidFill>
                <a:srgbClr val="99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4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4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443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3" dur="2000" fill="hold"/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144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4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50" dur="2000" fill="hold"/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Verdana" charset="0"/>
              <a:cs typeface="Geneva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4300" y="5573713"/>
            <a:ext cx="89185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Geneva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Geneva" charset="0"/>
                <a:cs typeface="Geneva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nl-NL" smtClean="0">
                <a:cs typeface="Arial" charset="0"/>
              </a:rPr>
              <a:t>Electronic certificates received in Importing country</a:t>
            </a:r>
          </a:p>
        </p:txBody>
      </p:sp>
      <p:pic>
        <p:nvPicPr>
          <p:cNvPr id="32771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5913" y="2428875"/>
            <a:ext cx="1552575" cy="2352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84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2492375"/>
            <a:ext cx="143827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563" y="2506663"/>
            <a:ext cx="14097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00" y="2492375"/>
            <a:ext cx="142875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2865438"/>
            <a:ext cx="11334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5" y="2668588"/>
            <a:ext cx="8350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90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863" y="4410075"/>
            <a:ext cx="685800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22924E-6 L 0.2276 3.22924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8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48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0081 L 0.23107 -0.008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484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8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08 -0.00809 L 0.46736 -0.0055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484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fld id="{B1BE3414-DC8D-A841-921A-DF5E3CDEBD26}" type="slidenum">
              <a:rPr lang="nl-NL" sz="1000">
                <a:cs typeface="Arial" charset="0"/>
              </a:rPr>
              <a:pPr/>
              <a:t>15</a:t>
            </a:fld>
            <a:endParaRPr lang="nl-NL" sz="1000">
              <a:cs typeface="Arial" charset="0"/>
            </a:endParaRPr>
          </a:p>
        </p:txBody>
      </p:sp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333375" y="1290638"/>
            <a:ext cx="84312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nl-NL" sz="2800"/>
              <a:t>Scenario</a:t>
            </a:r>
            <a:r>
              <a:rPr lang="ja-JP" altLang="nl-NL" sz="2800"/>
              <a:t>’</a:t>
            </a:r>
            <a:r>
              <a:rPr lang="nl-NL" altLang="ja-JP" sz="2800"/>
              <a:t>s : what can you do with e-cert data</a:t>
            </a:r>
            <a:endParaRPr lang="nl-NL"/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561975" y="3194050"/>
            <a:ext cx="5826125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buFontTx/>
              <a:buChar char="-"/>
            </a:pPr>
            <a:r>
              <a:rPr lang="nl-NL" sz="2800"/>
              <a:t>Minimal Change to IT &amp; Procedures</a:t>
            </a:r>
          </a:p>
          <a:p>
            <a:pPr marL="457200" indent="-457200">
              <a:buFontTx/>
              <a:buChar char="-"/>
            </a:pPr>
            <a:r>
              <a:rPr lang="nl-NL" sz="2800"/>
              <a:t>Reduction to fraude</a:t>
            </a:r>
          </a:p>
          <a:p>
            <a:pPr marL="457200" indent="-457200">
              <a:buFontTx/>
              <a:buChar char="-"/>
            </a:pPr>
            <a:r>
              <a:rPr lang="nl-NL" sz="2800"/>
              <a:t>Extra work</a:t>
            </a:r>
            <a:endParaRPr lang="nl-NL"/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714375" y="1982788"/>
            <a:ext cx="76438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NL" sz="2800"/>
              <a:t>1. Print the E-cert data and compare with the data in the Paper certificate</a:t>
            </a:r>
            <a:endParaRPr lang="nl-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fld id="{E6B57926-1423-8447-B20A-97594C4F48C5}" type="slidenum">
              <a:rPr lang="nl-NL" sz="1000">
                <a:cs typeface="Arial" charset="0"/>
              </a:rPr>
              <a:pPr/>
              <a:t>16</a:t>
            </a:fld>
            <a:endParaRPr lang="nl-NL" sz="1000">
              <a:cs typeface="Arial" charset="0"/>
            </a:endParaRPr>
          </a:p>
        </p:txBody>
      </p:sp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33375" y="1290638"/>
            <a:ext cx="84312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nl-NL" sz="2800"/>
              <a:t>Scenario</a:t>
            </a:r>
            <a:r>
              <a:rPr lang="ja-JP" altLang="nl-NL" sz="2800"/>
              <a:t>’</a:t>
            </a:r>
            <a:r>
              <a:rPr lang="nl-NL" altLang="ja-JP" sz="2800"/>
              <a:t>s : what can you do with e-cert data</a:t>
            </a:r>
            <a:endParaRPr lang="nl-NL"/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561975" y="3194050"/>
            <a:ext cx="582612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buFontTx/>
              <a:buChar char="-"/>
            </a:pPr>
            <a:r>
              <a:rPr lang="nl-NL" sz="2800"/>
              <a:t>Medior Change to IT &amp; Procedures</a:t>
            </a:r>
          </a:p>
          <a:p>
            <a:pPr marL="457200" indent="-457200">
              <a:buFontTx/>
              <a:buChar char="-"/>
            </a:pPr>
            <a:r>
              <a:rPr lang="nl-NL" sz="2800"/>
              <a:t>Reduction to fraude</a:t>
            </a:r>
          </a:p>
          <a:p>
            <a:pPr marL="457200" indent="-457200">
              <a:buFontTx/>
              <a:buChar char="-"/>
            </a:pPr>
            <a:r>
              <a:rPr lang="nl-NL" sz="2800"/>
              <a:t>More efficient (all data is available to all inspectors and earlier in the proces)</a:t>
            </a:r>
          </a:p>
          <a:p>
            <a:pPr marL="457200" indent="-457200">
              <a:buFontTx/>
              <a:buChar char="-"/>
            </a:pPr>
            <a:r>
              <a:rPr lang="nl-NL" sz="2800"/>
              <a:t>Better risk analysis</a:t>
            </a:r>
            <a:endParaRPr lang="nl-NL"/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714375" y="1982788"/>
            <a:ext cx="76438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NL" sz="2800"/>
              <a:t>2. Use the E-cert data in the Import System to support the Import Process</a:t>
            </a:r>
            <a:endParaRPr lang="nl-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fld id="{D52F2A6A-5108-544C-A401-FE9C573F1F8D}" type="slidenum">
              <a:rPr lang="nl-NL" sz="1000">
                <a:cs typeface="Arial" charset="0"/>
              </a:rPr>
              <a:pPr/>
              <a:t>17</a:t>
            </a:fld>
            <a:endParaRPr lang="nl-NL" sz="1000">
              <a:cs typeface="Arial" charset="0"/>
            </a:endParaRP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33375" y="1290638"/>
            <a:ext cx="84312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nl-NL" sz="2800"/>
              <a:t>Scenario</a:t>
            </a:r>
            <a:r>
              <a:rPr lang="ja-JP" altLang="nl-NL" sz="2800"/>
              <a:t>’</a:t>
            </a:r>
            <a:r>
              <a:rPr lang="nl-NL" altLang="ja-JP" sz="2800"/>
              <a:t>s : what can you do with e-cert data</a:t>
            </a:r>
            <a:endParaRPr lang="nl-NL"/>
          </a:p>
        </p:txBody>
      </p:sp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714375" y="3384550"/>
            <a:ext cx="582612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buFontTx/>
              <a:buChar char="-"/>
            </a:pPr>
            <a:r>
              <a:rPr lang="nl-NL" sz="2800"/>
              <a:t>Maximum Change to IT &amp; Procedures</a:t>
            </a:r>
          </a:p>
          <a:p>
            <a:pPr marL="457200" indent="-457200">
              <a:buFontTx/>
              <a:buChar char="-"/>
            </a:pPr>
            <a:r>
              <a:rPr lang="nl-NL" sz="2800"/>
              <a:t>Reduction to fraude</a:t>
            </a:r>
          </a:p>
          <a:p>
            <a:pPr marL="457200" indent="-457200">
              <a:buFontTx/>
              <a:buChar char="-"/>
            </a:pPr>
            <a:r>
              <a:rPr lang="nl-NL" sz="2800"/>
              <a:t>More efficient (Inspections can be partly done automatically )</a:t>
            </a:r>
          </a:p>
          <a:p>
            <a:pPr marL="457200" indent="-457200">
              <a:buFontTx/>
              <a:buChar char="-"/>
            </a:pPr>
            <a:r>
              <a:rPr lang="nl-NL" sz="2800"/>
              <a:t>Better risk analysis</a:t>
            </a:r>
            <a:endParaRPr lang="nl-NL"/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714375" y="1982788"/>
            <a:ext cx="76438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NL" sz="2800"/>
              <a:t>3. Process the E-cert data in the Import System to perform automatic checks and risk analysis</a:t>
            </a:r>
            <a:endParaRPr lang="nl-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fld id="{061A6CAA-4B08-7443-81F5-D22D65E660FC}" type="slidenum">
              <a:rPr lang="nl-NL" sz="1000">
                <a:cs typeface="Arial" charset="0"/>
              </a:rPr>
              <a:pPr/>
              <a:t>18</a:t>
            </a:fld>
            <a:endParaRPr lang="nl-NL" sz="1000">
              <a:cs typeface="Arial" charset="0"/>
            </a:endParaRPr>
          </a:p>
        </p:txBody>
      </p:sp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33375" y="1290638"/>
            <a:ext cx="84312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nl-NL" sz="2800"/>
              <a:t>Scenario</a:t>
            </a:r>
            <a:r>
              <a:rPr lang="ja-JP" altLang="nl-NL" sz="2800"/>
              <a:t>’</a:t>
            </a:r>
            <a:r>
              <a:rPr lang="nl-NL" altLang="ja-JP" sz="2800"/>
              <a:t>s : what can you do with e-cert data</a:t>
            </a:r>
            <a:endParaRPr lang="nl-NL"/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714375" y="3367088"/>
            <a:ext cx="58261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buFontTx/>
              <a:buChar char="-"/>
            </a:pPr>
            <a:r>
              <a:rPr lang="nl-NL" sz="2000"/>
              <a:t>Maximum Change to IT &amp; Procedures, additional change of law</a:t>
            </a:r>
          </a:p>
          <a:p>
            <a:pPr marL="457200" indent="-457200">
              <a:buFontTx/>
              <a:buChar char="-"/>
            </a:pPr>
            <a:r>
              <a:rPr lang="nl-NL" sz="2000"/>
              <a:t>Best protection against fraude</a:t>
            </a:r>
          </a:p>
          <a:p>
            <a:pPr marL="457200" indent="-457200">
              <a:buFontTx/>
              <a:buChar char="-"/>
            </a:pPr>
            <a:r>
              <a:rPr lang="nl-NL" sz="2000"/>
              <a:t>Most efficient (Authenticity check automatically, Inspections can be partly done automatically )</a:t>
            </a:r>
          </a:p>
          <a:p>
            <a:pPr marL="457200" indent="-457200">
              <a:buFontTx/>
              <a:buChar char="-"/>
            </a:pPr>
            <a:r>
              <a:rPr lang="nl-NL" sz="2000"/>
              <a:t>Additional security required (Digital Evidence</a:t>
            </a:r>
            <a:r>
              <a:rPr lang="nl-NL" sz="1600"/>
              <a:t>) </a:t>
            </a: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714375" y="1982788"/>
            <a:ext cx="76438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nl-NL" sz="2800"/>
              <a:t>4. Use the E-cert data in the Import System as an legal alternative for paper (paperless)</a:t>
            </a:r>
            <a:endParaRPr lang="nl-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4"/>
          <p:cNvSpPr>
            <a:spLocks noChangeArrowheads="1"/>
          </p:cNvSpPr>
          <p:nvPr/>
        </p:nvSpPr>
        <p:spPr bwMode="auto">
          <a:xfrm>
            <a:off x="611188" y="504825"/>
            <a:ext cx="813752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3200">
                <a:latin typeface="맑은 고딕" charset="0"/>
                <a:ea typeface="맑은 고딕" charset="0"/>
                <a:cs typeface="맑은 고딕" charset="0"/>
              </a:rPr>
              <a:t>Ⅱ. Business Process</a:t>
            </a:r>
          </a:p>
          <a:p>
            <a:pPr>
              <a:lnSpc>
                <a:spcPct val="80000"/>
              </a:lnSpc>
            </a:pPr>
            <a:endParaRPr lang="en-US" altLang="ko-KR" sz="3200">
              <a:latin typeface="맑은 고딕" charset="0"/>
              <a:ea typeface="맑은 고딕" charset="0"/>
              <a:cs typeface="맑은 고딕" charset="0"/>
            </a:endParaRPr>
          </a:p>
        </p:txBody>
      </p:sp>
      <p:grpSp>
        <p:nvGrpSpPr>
          <p:cNvPr id="37890" name="그룹 44"/>
          <p:cNvGrpSpPr>
            <a:grpSpLocks/>
          </p:cNvGrpSpPr>
          <p:nvPr/>
        </p:nvGrpSpPr>
        <p:grpSpPr bwMode="auto">
          <a:xfrm>
            <a:off x="285750" y="1000125"/>
            <a:ext cx="4178300" cy="461963"/>
            <a:chOff x="285724" y="1000108"/>
            <a:chExt cx="4178327" cy="461665"/>
          </a:xfrm>
        </p:grpSpPr>
        <p:sp>
          <p:nvSpPr>
            <p:cNvPr id="9" name="직사각형 7"/>
            <p:cNvSpPr>
              <a:spLocks/>
            </p:cNvSpPr>
            <p:nvPr/>
          </p:nvSpPr>
          <p:spPr bwMode="auto">
            <a:xfrm>
              <a:off x="285724" y="1214080"/>
              <a:ext cx="118347" cy="116553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algn="r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algn="r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algn="r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algn="r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 eaLnBrk="1" hangingPunct="1">
                <a:defRPr/>
              </a:pPr>
              <a:endParaRPr lang="ko-KR" altLang="en-US" sz="240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" name="직사각형 8"/>
            <p:cNvSpPr/>
            <p:nvPr/>
          </p:nvSpPr>
          <p:spPr bwMode="auto">
            <a:xfrm>
              <a:off x="428600" y="1000108"/>
              <a:ext cx="4035451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ko-KR" sz="2400" b="1" dirty="0">
                  <a:solidFill>
                    <a:schemeClr val="accent2">
                      <a:lumMod val="7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Status Transition</a:t>
              </a:r>
            </a:p>
          </p:txBody>
        </p:sp>
      </p:grpSp>
      <p:sp>
        <p:nvSpPr>
          <p:cNvPr id="11" name="타원 10"/>
          <p:cNvSpPr/>
          <p:nvPr/>
        </p:nvSpPr>
        <p:spPr>
          <a:xfrm>
            <a:off x="857250" y="2071688"/>
            <a:ext cx="214313" cy="21431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37892" name="TextBox 11"/>
          <p:cNvSpPr txBox="1">
            <a:spLocks noChangeArrowheads="1"/>
          </p:cNvSpPr>
          <p:nvPr/>
        </p:nvSpPr>
        <p:spPr bwMode="auto">
          <a:xfrm>
            <a:off x="717550" y="1809750"/>
            <a:ext cx="52546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ko-KR" sz="1100">
                <a:solidFill>
                  <a:schemeClr val="tx1"/>
                </a:solidFill>
                <a:latin typeface="굴림" charset="0"/>
                <a:ea typeface="굴림" charset="0"/>
                <a:cs typeface="굴림" charset="0"/>
              </a:rPr>
              <a:t>Initial</a:t>
            </a:r>
            <a:endParaRPr kumimoji="1" lang="ko-KR" altLang="en-US" sz="1100">
              <a:solidFill>
                <a:schemeClr val="tx1"/>
              </a:solidFill>
              <a:latin typeface="굴림" charset="0"/>
              <a:ea typeface="굴림" charset="0"/>
              <a:cs typeface="굴림" charset="0"/>
            </a:endParaRPr>
          </a:p>
        </p:txBody>
      </p:sp>
      <p:sp>
        <p:nvSpPr>
          <p:cNvPr id="13" name="순서도: 대체 처리 12"/>
          <p:cNvSpPr/>
          <p:nvPr/>
        </p:nvSpPr>
        <p:spPr>
          <a:xfrm>
            <a:off x="428625" y="2714625"/>
            <a:ext cx="1071563" cy="428625"/>
          </a:xfrm>
          <a:prstGeom prst="flowChartAlternateProcess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>
                <a:solidFill>
                  <a:schemeClr val="tx1"/>
                </a:solidFill>
              </a:rPr>
              <a:t>Approved</a:t>
            </a:r>
            <a:endParaRPr lang="ko-KR" altLang="en-US" sz="1100">
              <a:solidFill>
                <a:schemeClr val="tx1"/>
              </a:solidFill>
            </a:endParaRPr>
          </a:p>
        </p:txBody>
      </p:sp>
      <p:cxnSp>
        <p:nvCxnSpPr>
          <p:cNvPr id="14" name="꺾인 연결선 14"/>
          <p:cNvCxnSpPr>
            <a:stCxn id="11" idx="4"/>
            <a:endCxn id="13" idx="0"/>
          </p:cNvCxnSpPr>
          <p:nvPr/>
        </p:nvCxnSpPr>
        <p:spPr>
          <a:xfrm rot="5400000">
            <a:off x="750094" y="2499519"/>
            <a:ext cx="428625" cy="1587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순서도: 대체 처리 15"/>
          <p:cNvSpPr/>
          <p:nvPr/>
        </p:nvSpPr>
        <p:spPr>
          <a:xfrm>
            <a:off x="2928938" y="2143125"/>
            <a:ext cx="1214437" cy="428625"/>
          </a:xfrm>
          <a:prstGeom prst="flowChartAlternateProcess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>
                <a:solidFill>
                  <a:schemeClr val="tx1"/>
                </a:solidFill>
              </a:rPr>
              <a:t>Acknowledged</a:t>
            </a:r>
            <a:endParaRPr lang="ko-KR" altLang="en-US" sz="1100">
              <a:solidFill>
                <a:schemeClr val="tx1"/>
              </a:solidFill>
            </a:endParaRPr>
          </a:p>
        </p:txBody>
      </p:sp>
      <p:sp>
        <p:nvSpPr>
          <p:cNvPr id="16" name="순서도: 대체 처리 16"/>
          <p:cNvSpPr/>
          <p:nvPr/>
        </p:nvSpPr>
        <p:spPr>
          <a:xfrm>
            <a:off x="2928938" y="2857500"/>
            <a:ext cx="1214437" cy="428625"/>
          </a:xfrm>
          <a:prstGeom prst="flowChartAlternateProcess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>
                <a:solidFill>
                  <a:schemeClr val="tx1"/>
                </a:solidFill>
              </a:rPr>
              <a:t>Accepted</a:t>
            </a:r>
            <a:endParaRPr lang="ko-KR" altLang="en-US" sz="1100">
              <a:solidFill>
                <a:schemeClr val="tx1"/>
              </a:solidFill>
            </a:endParaRPr>
          </a:p>
        </p:txBody>
      </p:sp>
      <p:sp>
        <p:nvSpPr>
          <p:cNvPr id="17" name="순서도: 대체 처리 17"/>
          <p:cNvSpPr/>
          <p:nvPr/>
        </p:nvSpPr>
        <p:spPr>
          <a:xfrm>
            <a:off x="2928938" y="3571875"/>
            <a:ext cx="1214437" cy="428625"/>
          </a:xfrm>
          <a:prstGeom prst="flowChartAlternateProcess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>
                <a:solidFill>
                  <a:schemeClr val="tx1"/>
                </a:solidFill>
              </a:rPr>
              <a:t>Rejected</a:t>
            </a:r>
            <a:endParaRPr lang="ko-KR" altLang="en-US" sz="1100">
              <a:solidFill>
                <a:schemeClr val="tx1"/>
              </a:solidFill>
            </a:endParaRPr>
          </a:p>
        </p:txBody>
      </p:sp>
      <p:sp>
        <p:nvSpPr>
          <p:cNvPr id="18" name="순서도: 대체 처리 18"/>
          <p:cNvSpPr/>
          <p:nvPr/>
        </p:nvSpPr>
        <p:spPr>
          <a:xfrm>
            <a:off x="2928938" y="4286250"/>
            <a:ext cx="1214437" cy="428625"/>
          </a:xfrm>
          <a:prstGeom prst="flowChartAlternateProcess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>
                <a:solidFill>
                  <a:schemeClr val="tx1"/>
                </a:solidFill>
              </a:rPr>
              <a:t>Detained</a:t>
            </a:r>
            <a:endParaRPr lang="ko-KR" altLang="en-US" sz="1100">
              <a:solidFill>
                <a:schemeClr val="tx1"/>
              </a:solidFill>
            </a:endParaRPr>
          </a:p>
        </p:txBody>
      </p:sp>
      <p:sp>
        <p:nvSpPr>
          <p:cNvPr id="19" name="순서도: 대체 처리 19"/>
          <p:cNvSpPr/>
          <p:nvPr/>
        </p:nvSpPr>
        <p:spPr>
          <a:xfrm>
            <a:off x="2928938" y="5000625"/>
            <a:ext cx="1214437" cy="428625"/>
          </a:xfrm>
          <a:prstGeom prst="flowChartAlternateProcess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>
                <a:solidFill>
                  <a:schemeClr val="tx1"/>
                </a:solidFill>
              </a:rPr>
              <a:t>Request Replacement</a:t>
            </a:r>
            <a:endParaRPr lang="ko-KR" altLang="en-US" sz="1100">
              <a:solidFill>
                <a:schemeClr val="tx1"/>
              </a:solidFill>
            </a:endParaRPr>
          </a:p>
        </p:txBody>
      </p:sp>
      <p:sp>
        <p:nvSpPr>
          <p:cNvPr id="20" name="순서도: 대체 처리 20"/>
          <p:cNvSpPr/>
          <p:nvPr/>
        </p:nvSpPr>
        <p:spPr>
          <a:xfrm>
            <a:off x="250825" y="4357688"/>
            <a:ext cx="1071563" cy="428625"/>
          </a:xfrm>
          <a:prstGeom prst="flowChartAlternateProcess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>
                <a:solidFill>
                  <a:schemeClr val="tx1"/>
                </a:solidFill>
              </a:rPr>
              <a:t>Withdrawn</a:t>
            </a:r>
            <a:endParaRPr lang="ko-KR" altLang="en-US" sz="1100">
              <a:solidFill>
                <a:schemeClr val="tx1"/>
              </a:solidFill>
            </a:endParaRPr>
          </a:p>
        </p:txBody>
      </p:sp>
      <p:sp>
        <p:nvSpPr>
          <p:cNvPr id="21" name="직사각형 21"/>
          <p:cNvSpPr/>
          <p:nvPr/>
        </p:nvSpPr>
        <p:spPr>
          <a:xfrm>
            <a:off x="2786063" y="1500188"/>
            <a:ext cx="1357312" cy="407193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Ctr="1"/>
          <a:lstStyle/>
          <a:p>
            <a:pPr algn="ctr">
              <a:defRPr/>
            </a:pPr>
            <a:r>
              <a:rPr lang="en-US" altLang="ko-KR" sz="1000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rPr>
              <a:t>Import Inspection – Permitted States for Transition</a:t>
            </a:r>
            <a:endParaRPr lang="ko-KR" altLang="en-US" sz="1000">
              <a:solidFill>
                <a:schemeClr val="tx1"/>
              </a:solidFill>
              <a:latin typeface="Verdana" charset="0"/>
              <a:ea typeface="ＭＳ Ｐゴシック" charset="0"/>
              <a:cs typeface="Arial" charset="0"/>
            </a:endParaRPr>
          </a:p>
        </p:txBody>
      </p:sp>
      <p:sp>
        <p:nvSpPr>
          <p:cNvPr id="22" name="순서도: 대체 처리 22"/>
          <p:cNvSpPr/>
          <p:nvPr/>
        </p:nvSpPr>
        <p:spPr>
          <a:xfrm>
            <a:off x="5214938" y="5000625"/>
            <a:ext cx="1214437" cy="428625"/>
          </a:xfrm>
          <a:prstGeom prst="flowChartAlternateProcess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>
                <a:solidFill>
                  <a:schemeClr val="tx1"/>
                </a:solidFill>
              </a:rPr>
              <a:t>Replacement</a:t>
            </a:r>
          </a:p>
          <a:p>
            <a:pPr algn="ctr">
              <a:defRPr/>
            </a:pPr>
            <a:r>
              <a:rPr lang="en-US" altLang="ko-KR" sz="1100">
                <a:solidFill>
                  <a:schemeClr val="tx1"/>
                </a:solidFill>
              </a:rPr>
              <a:t>Authorised</a:t>
            </a:r>
            <a:endParaRPr lang="ko-KR" altLang="en-US" sz="1100">
              <a:solidFill>
                <a:schemeClr val="tx1"/>
              </a:solidFill>
            </a:endParaRPr>
          </a:p>
        </p:txBody>
      </p:sp>
      <p:sp>
        <p:nvSpPr>
          <p:cNvPr id="23" name="순서도: 대체 처리 23"/>
          <p:cNvSpPr/>
          <p:nvPr/>
        </p:nvSpPr>
        <p:spPr>
          <a:xfrm>
            <a:off x="6500813" y="4214813"/>
            <a:ext cx="1214437" cy="428625"/>
          </a:xfrm>
          <a:prstGeom prst="flowChartAlternateProcess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>
                <a:solidFill>
                  <a:schemeClr val="tx1"/>
                </a:solidFill>
              </a:rPr>
              <a:t>ToBe Replaced</a:t>
            </a:r>
            <a:endParaRPr lang="ko-KR" altLang="en-US" sz="1100">
              <a:solidFill>
                <a:schemeClr val="tx1"/>
              </a:solidFill>
            </a:endParaRPr>
          </a:p>
        </p:txBody>
      </p:sp>
      <p:sp>
        <p:nvSpPr>
          <p:cNvPr id="24" name="순서도: 대체 처리 24"/>
          <p:cNvSpPr/>
          <p:nvPr/>
        </p:nvSpPr>
        <p:spPr>
          <a:xfrm>
            <a:off x="6500813" y="3429000"/>
            <a:ext cx="1214437" cy="428625"/>
          </a:xfrm>
          <a:prstGeom prst="flowChartAlternateProcess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>
                <a:solidFill>
                  <a:schemeClr val="tx1"/>
                </a:solidFill>
              </a:rPr>
              <a:t>Replaced</a:t>
            </a:r>
            <a:endParaRPr lang="ko-KR" altLang="en-US" sz="1100">
              <a:solidFill>
                <a:schemeClr val="tx1"/>
              </a:solidFill>
            </a:endParaRPr>
          </a:p>
        </p:txBody>
      </p:sp>
      <p:sp>
        <p:nvSpPr>
          <p:cNvPr id="25" name="순서도: 대체 처리 25"/>
          <p:cNvSpPr/>
          <p:nvPr/>
        </p:nvSpPr>
        <p:spPr>
          <a:xfrm>
            <a:off x="5214938" y="5786438"/>
            <a:ext cx="1214437" cy="428625"/>
          </a:xfrm>
          <a:prstGeom prst="flowChartAlternateProcess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>
                <a:solidFill>
                  <a:schemeClr val="tx1"/>
                </a:solidFill>
              </a:rPr>
              <a:t>Revoked</a:t>
            </a:r>
            <a:endParaRPr lang="ko-KR" altLang="en-US" sz="1100">
              <a:solidFill>
                <a:schemeClr val="tx1"/>
              </a:solidFill>
            </a:endParaRPr>
          </a:p>
        </p:txBody>
      </p:sp>
      <p:cxnSp>
        <p:nvCxnSpPr>
          <p:cNvPr id="37906" name="직선 화살표 연결선 30"/>
          <p:cNvCxnSpPr>
            <a:cxnSpLocks noChangeShapeType="1"/>
            <a:stCxn id="13" idx="2"/>
            <a:endCxn id="20" idx="0"/>
          </p:cNvCxnSpPr>
          <p:nvPr/>
        </p:nvCxnSpPr>
        <p:spPr bwMode="auto">
          <a:xfrm flipH="1">
            <a:off x="787400" y="3143250"/>
            <a:ext cx="177800" cy="1214438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직선 화살표 연결선 31"/>
          <p:cNvCxnSpPr>
            <a:endCxn id="15" idx="1"/>
          </p:cNvCxnSpPr>
          <p:nvPr/>
        </p:nvCxnSpPr>
        <p:spPr>
          <a:xfrm flipV="1">
            <a:off x="1500188" y="2357438"/>
            <a:ext cx="1428750" cy="42862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34"/>
          <p:cNvCxnSpPr/>
          <p:nvPr/>
        </p:nvCxnSpPr>
        <p:spPr>
          <a:xfrm rot="5400000">
            <a:off x="3286125" y="2714625"/>
            <a:ext cx="285750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38"/>
          <p:cNvCxnSpPr/>
          <p:nvPr/>
        </p:nvCxnSpPr>
        <p:spPr>
          <a:xfrm rot="5400000">
            <a:off x="3072606" y="3071019"/>
            <a:ext cx="1000125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46"/>
          <p:cNvCxnSpPr/>
          <p:nvPr/>
        </p:nvCxnSpPr>
        <p:spPr>
          <a:xfrm rot="5400000">
            <a:off x="2855913" y="3429000"/>
            <a:ext cx="1716088" cy="158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48"/>
          <p:cNvCxnSpPr/>
          <p:nvPr/>
        </p:nvCxnSpPr>
        <p:spPr>
          <a:xfrm rot="5400000">
            <a:off x="2643187" y="3786188"/>
            <a:ext cx="2428875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52"/>
          <p:cNvCxnSpPr/>
          <p:nvPr/>
        </p:nvCxnSpPr>
        <p:spPr>
          <a:xfrm>
            <a:off x="3357563" y="4037013"/>
            <a:ext cx="0" cy="25082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꺾인 연결선 54"/>
          <p:cNvCxnSpPr>
            <a:stCxn id="18" idx="3"/>
            <a:endCxn id="16" idx="3"/>
          </p:cNvCxnSpPr>
          <p:nvPr/>
        </p:nvCxnSpPr>
        <p:spPr>
          <a:xfrm flipV="1">
            <a:off x="4143375" y="3071813"/>
            <a:ext cx="1588" cy="1428750"/>
          </a:xfrm>
          <a:prstGeom prst="bentConnector3">
            <a:avLst>
              <a:gd name="adj1" fmla="val 19552021"/>
            </a:avLst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63"/>
          <p:cNvCxnSpPr>
            <a:endCxn id="17" idx="1"/>
          </p:cNvCxnSpPr>
          <p:nvPr/>
        </p:nvCxnSpPr>
        <p:spPr>
          <a:xfrm>
            <a:off x="1500188" y="2928938"/>
            <a:ext cx="1428750" cy="85725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화살표 연결선 70"/>
          <p:cNvCxnSpPr>
            <a:stCxn id="19" idx="3"/>
            <a:endCxn id="22" idx="1"/>
          </p:cNvCxnSpPr>
          <p:nvPr/>
        </p:nvCxnSpPr>
        <p:spPr>
          <a:xfrm>
            <a:off x="4143375" y="5214938"/>
            <a:ext cx="1071563" cy="158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73"/>
          <p:cNvCxnSpPr>
            <a:endCxn id="25" idx="1"/>
          </p:cNvCxnSpPr>
          <p:nvPr/>
        </p:nvCxnSpPr>
        <p:spPr>
          <a:xfrm>
            <a:off x="4143375" y="5357813"/>
            <a:ext cx="1071563" cy="64293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77"/>
          <p:cNvCxnSpPr>
            <a:stCxn id="22" idx="0"/>
            <a:endCxn id="23" idx="2"/>
          </p:cNvCxnSpPr>
          <p:nvPr/>
        </p:nvCxnSpPr>
        <p:spPr>
          <a:xfrm rot="5400000" flipH="1" flipV="1">
            <a:off x="6287294" y="4179094"/>
            <a:ext cx="357187" cy="128587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80"/>
          <p:cNvCxnSpPr>
            <a:stCxn id="23" idx="0"/>
            <a:endCxn id="24" idx="2"/>
          </p:cNvCxnSpPr>
          <p:nvPr/>
        </p:nvCxnSpPr>
        <p:spPr>
          <a:xfrm rot="5400000" flipH="1" flipV="1">
            <a:off x="6929438" y="4037013"/>
            <a:ext cx="357187" cy="158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설명선 2 85"/>
          <p:cNvSpPr/>
          <p:nvPr/>
        </p:nvSpPr>
        <p:spPr>
          <a:xfrm>
            <a:off x="5357813" y="2000250"/>
            <a:ext cx="2643187" cy="285750"/>
          </a:xfrm>
          <a:prstGeom prst="borderCallout2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>
                <a:solidFill>
                  <a:srgbClr val="C00000"/>
                </a:solidFill>
              </a:rPr>
              <a:t>By SOAP Client of Import Agency</a:t>
            </a:r>
            <a:endParaRPr lang="ko-KR" altLang="en-US" sz="1100">
              <a:solidFill>
                <a:srgbClr val="C00000"/>
              </a:solidFill>
            </a:endParaRPr>
          </a:p>
        </p:txBody>
      </p:sp>
      <p:sp>
        <p:nvSpPr>
          <p:cNvPr id="40" name="타원 87"/>
          <p:cNvSpPr/>
          <p:nvPr/>
        </p:nvSpPr>
        <p:spPr>
          <a:xfrm>
            <a:off x="2786063" y="2857500"/>
            <a:ext cx="214312" cy="357188"/>
          </a:xfrm>
          <a:prstGeom prst="ellipse">
            <a:avLst/>
          </a:prstGeom>
          <a:noFill/>
          <a:ln w="952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41" name="타원 88"/>
          <p:cNvSpPr/>
          <p:nvPr/>
        </p:nvSpPr>
        <p:spPr>
          <a:xfrm>
            <a:off x="2786063" y="3571875"/>
            <a:ext cx="214312" cy="357188"/>
          </a:xfrm>
          <a:prstGeom prst="ellipse">
            <a:avLst/>
          </a:prstGeom>
          <a:noFill/>
          <a:ln w="952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42" name="타원 89"/>
          <p:cNvSpPr/>
          <p:nvPr/>
        </p:nvSpPr>
        <p:spPr>
          <a:xfrm>
            <a:off x="2786063" y="4286250"/>
            <a:ext cx="214312" cy="357188"/>
          </a:xfrm>
          <a:prstGeom prst="ellipse">
            <a:avLst/>
          </a:prstGeom>
          <a:noFill/>
          <a:ln w="952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43" name="타원 90"/>
          <p:cNvSpPr/>
          <p:nvPr/>
        </p:nvSpPr>
        <p:spPr>
          <a:xfrm>
            <a:off x="2786063" y="5000625"/>
            <a:ext cx="214312" cy="357188"/>
          </a:xfrm>
          <a:prstGeom prst="ellipse">
            <a:avLst/>
          </a:prstGeom>
          <a:noFill/>
          <a:ln w="952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44" name="설명선 2 91"/>
          <p:cNvSpPr/>
          <p:nvPr/>
        </p:nvSpPr>
        <p:spPr>
          <a:xfrm>
            <a:off x="5357813" y="2714625"/>
            <a:ext cx="2643187" cy="285750"/>
          </a:xfrm>
          <a:prstGeom prst="borderCallout2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100" dirty="0">
                <a:solidFill>
                  <a:srgbClr val="C00000"/>
                </a:solidFill>
              </a:rPr>
              <a:t>By Import Inspector</a:t>
            </a:r>
            <a:endParaRPr lang="ko-KR" altLang="en-US" sz="1100" dirty="0">
              <a:solidFill>
                <a:srgbClr val="C00000"/>
              </a:solidFill>
            </a:endParaRPr>
          </a:p>
        </p:txBody>
      </p:sp>
      <p:cxnSp>
        <p:nvCxnSpPr>
          <p:cNvPr id="45" name="직선 연결선 93"/>
          <p:cNvCxnSpPr>
            <a:stCxn id="17" idx="3"/>
          </p:cNvCxnSpPr>
          <p:nvPr/>
        </p:nvCxnSpPr>
        <p:spPr>
          <a:xfrm flipV="1">
            <a:off x="4143375" y="2786063"/>
            <a:ext cx="785813" cy="100012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94"/>
          <p:cNvCxnSpPr/>
          <p:nvPr/>
        </p:nvCxnSpPr>
        <p:spPr>
          <a:xfrm rot="5400000" flipH="1" flipV="1">
            <a:off x="3714751" y="3214687"/>
            <a:ext cx="1643062" cy="78581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96"/>
          <p:cNvCxnSpPr>
            <a:stCxn id="19" idx="3"/>
          </p:cNvCxnSpPr>
          <p:nvPr/>
        </p:nvCxnSpPr>
        <p:spPr>
          <a:xfrm flipV="1">
            <a:off x="4143375" y="2786063"/>
            <a:ext cx="785813" cy="242887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타원 10"/>
          <p:cNvSpPr/>
          <p:nvPr/>
        </p:nvSpPr>
        <p:spPr>
          <a:xfrm>
            <a:off x="682625" y="5084763"/>
            <a:ext cx="214313" cy="21431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</a:endParaRPr>
          </a:p>
        </p:txBody>
      </p:sp>
      <p:cxnSp>
        <p:nvCxnSpPr>
          <p:cNvPr id="37929" name="꺾인 연결선 14"/>
          <p:cNvCxnSpPr>
            <a:cxnSpLocks noChangeShapeType="1"/>
          </p:cNvCxnSpPr>
          <p:nvPr/>
        </p:nvCxnSpPr>
        <p:spPr bwMode="auto">
          <a:xfrm rot="16200000" flipH="1">
            <a:off x="639763" y="4933950"/>
            <a:ext cx="298450" cy="31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7F7F7F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타원 10"/>
          <p:cNvSpPr/>
          <p:nvPr/>
        </p:nvSpPr>
        <p:spPr>
          <a:xfrm>
            <a:off x="6659563" y="5951538"/>
            <a:ext cx="214312" cy="21431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</a:endParaRPr>
          </a:p>
        </p:txBody>
      </p:sp>
      <p:cxnSp>
        <p:nvCxnSpPr>
          <p:cNvPr id="37931" name="꺾인 연결선 14"/>
          <p:cNvCxnSpPr>
            <a:cxnSpLocks noChangeShapeType="1"/>
          </p:cNvCxnSpPr>
          <p:nvPr/>
        </p:nvCxnSpPr>
        <p:spPr bwMode="auto">
          <a:xfrm>
            <a:off x="6429375" y="6000750"/>
            <a:ext cx="230188" cy="58738"/>
          </a:xfrm>
          <a:prstGeom prst="bentConnector3">
            <a:avLst>
              <a:gd name="adj1" fmla="val 49657"/>
            </a:avLst>
          </a:prstGeom>
          <a:noFill/>
          <a:ln w="9525">
            <a:solidFill>
              <a:srgbClr val="7F7F7F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" name="타원 10"/>
          <p:cNvSpPr/>
          <p:nvPr/>
        </p:nvSpPr>
        <p:spPr>
          <a:xfrm>
            <a:off x="7956550" y="3573463"/>
            <a:ext cx="214313" cy="21431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rgbClr val="FFFFFF"/>
              </a:solidFill>
            </a:endParaRPr>
          </a:p>
        </p:txBody>
      </p:sp>
      <p:cxnSp>
        <p:nvCxnSpPr>
          <p:cNvPr id="37933" name="꺾인 연결선 14"/>
          <p:cNvCxnSpPr>
            <a:cxnSpLocks noChangeShapeType="1"/>
          </p:cNvCxnSpPr>
          <p:nvPr/>
        </p:nvCxnSpPr>
        <p:spPr bwMode="auto">
          <a:xfrm>
            <a:off x="7715250" y="3643313"/>
            <a:ext cx="241300" cy="38100"/>
          </a:xfrm>
          <a:prstGeom prst="bentConnector3">
            <a:avLst>
              <a:gd name="adj1" fmla="val 49343"/>
            </a:avLst>
          </a:prstGeom>
          <a:noFill/>
          <a:ln w="9525">
            <a:solidFill>
              <a:srgbClr val="7F7F7F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934" name="타원 10"/>
          <p:cNvSpPr>
            <a:spLocks noChangeArrowheads="1"/>
          </p:cNvSpPr>
          <p:nvPr/>
        </p:nvSpPr>
        <p:spPr bwMode="auto">
          <a:xfrm>
            <a:off x="741363" y="5141913"/>
            <a:ext cx="100012" cy="101600"/>
          </a:xfrm>
          <a:prstGeom prst="ellipse">
            <a:avLst/>
          </a:prstGeom>
          <a:solidFill>
            <a:schemeClr val="tx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맑은 고딕" charset="0"/>
              <a:ea typeface="맑은 고딕" charset="0"/>
              <a:cs typeface="맑은 고딕" charset="0"/>
            </a:endParaRPr>
          </a:p>
        </p:txBody>
      </p:sp>
      <p:sp>
        <p:nvSpPr>
          <p:cNvPr id="37935" name="타원 10"/>
          <p:cNvSpPr>
            <a:spLocks noChangeArrowheads="1"/>
          </p:cNvSpPr>
          <p:nvPr/>
        </p:nvSpPr>
        <p:spPr bwMode="auto">
          <a:xfrm>
            <a:off x="6718300" y="6005513"/>
            <a:ext cx="100013" cy="101600"/>
          </a:xfrm>
          <a:prstGeom prst="ellipse">
            <a:avLst/>
          </a:prstGeom>
          <a:solidFill>
            <a:schemeClr val="tx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맑은 고딕" charset="0"/>
              <a:ea typeface="맑은 고딕" charset="0"/>
              <a:cs typeface="맑은 고딕" charset="0"/>
            </a:endParaRPr>
          </a:p>
        </p:txBody>
      </p:sp>
      <p:sp>
        <p:nvSpPr>
          <p:cNvPr id="37936" name="타원 10"/>
          <p:cNvSpPr>
            <a:spLocks noChangeArrowheads="1"/>
          </p:cNvSpPr>
          <p:nvPr/>
        </p:nvSpPr>
        <p:spPr bwMode="auto">
          <a:xfrm>
            <a:off x="8013700" y="3630613"/>
            <a:ext cx="100013" cy="101600"/>
          </a:xfrm>
          <a:prstGeom prst="ellipse">
            <a:avLst/>
          </a:prstGeom>
          <a:solidFill>
            <a:schemeClr val="tx1"/>
          </a:solidFill>
          <a:ln w="12700">
            <a:solidFill>
              <a:srgbClr val="7F7F7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맑은 고딕" charset="0"/>
              <a:ea typeface="맑은 고딕" charset="0"/>
              <a:cs typeface="맑은 고딕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>
              <a:latin typeface="Verdana" charset="0"/>
              <a:cs typeface="Geneva" charset="0"/>
            </a:endParaRPr>
          </a:p>
        </p:txBody>
      </p:sp>
      <p:sp>
        <p:nvSpPr>
          <p:cNvPr id="1843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63538" y="1811338"/>
            <a:ext cx="8172450" cy="4351337"/>
          </a:xfrm>
        </p:spPr>
        <p:txBody>
          <a:bodyPr/>
          <a:lstStyle/>
          <a:p>
            <a:endParaRPr lang="en-GB">
              <a:latin typeface="Verdana" charset="0"/>
              <a:ea typeface="Geneva" charset="0"/>
              <a:cs typeface="Geneva" charset="0"/>
            </a:endParaRPr>
          </a:p>
        </p:txBody>
      </p:sp>
      <p:graphicFrame>
        <p:nvGraphicFramePr>
          <p:cNvPr id="114695" name="Object 7"/>
          <p:cNvGraphicFramePr>
            <a:graphicFrameLocks noGrp="1" noChangeAspect="1"/>
          </p:cNvGraphicFramePr>
          <p:nvPr>
            <p:ph idx="4294967295"/>
          </p:nvPr>
        </p:nvGraphicFramePr>
        <p:xfrm>
          <a:off x="0" y="438150"/>
          <a:ext cx="3886200" cy="549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name="Acrobat Document" r:id="rId3" imgW="5668166" imgH="8009524" progId="AcroExch.Document.7">
                  <p:embed/>
                </p:oleObj>
              </mc:Choice>
              <mc:Fallback>
                <p:oleObj name="Acrobat Document" r:id="rId3" imgW="5668166" imgH="8009524" progId="AcroExch.Document.7">
                  <p:embed/>
                  <p:pic>
                    <p:nvPicPr>
                      <p:cNvPr id="0" name="Objec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38150"/>
                        <a:ext cx="3886200" cy="549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36" name="Picture 5" descr="pic0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33375"/>
            <a:ext cx="6042025" cy="339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6" descr="tfgtpo-0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75" y="3940175"/>
            <a:ext cx="5334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>
              <a:latin typeface="Verdana" charset="0"/>
              <a:cs typeface="Geneva" charset="0"/>
            </a:endParaRP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Questions ?</a:t>
            </a:r>
          </a:p>
          <a:p>
            <a:pPr>
              <a:buFont typeface="Arial" charset="0"/>
              <a:buNone/>
            </a:pPr>
            <a:endParaRPr lang="nl-NL">
              <a:latin typeface="Verdana" charset="0"/>
              <a:ea typeface="Geneva" charset="0"/>
              <a:cs typeface="Geneva" charset="0"/>
            </a:endParaRPr>
          </a:p>
          <a:p>
            <a:pPr>
              <a:buFont typeface="Arial" charset="0"/>
              <a:buNone/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Lex Moret</a:t>
            </a:r>
          </a:p>
          <a:p>
            <a:pPr>
              <a:buFont typeface="Arial" charset="0"/>
              <a:buNone/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A.J.Moret@DICTU.nl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354013" y="384175"/>
            <a:ext cx="8169275" cy="571500"/>
          </a:xfrm>
        </p:spPr>
        <p:txBody>
          <a:bodyPr/>
          <a:lstStyle/>
          <a:p>
            <a:r>
              <a:rPr lang="nl-NL" sz="3600">
                <a:latin typeface="Verdana" charset="0"/>
                <a:cs typeface="Geneva" charset="0"/>
              </a:rPr>
              <a:t>Contents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What is electronic certification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What is not electronic certification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Benefits of electronic certificates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How does it work?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nl-NL">
              <a:latin typeface="Verdana" charset="0"/>
              <a:ea typeface="Geneva" charset="0"/>
              <a:cs typeface="Geneva" charset="0"/>
            </a:endParaRPr>
          </a:p>
          <a:p>
            <a:pPr marL="609600" indent="-609600">
              <a:lnSpc>
                <a:spcPct val="90000"/>
              </a:lnSpc>
            </a:pPr>
            <a:endParaRPr lang="nl-NL">
              <a:latin typeface="Verdana" charset="0"/>
              <a:ea typeface="Geneva" charset="0"/>
              <a:cs typeface="Geneva" charset="0"/>
            </a:endParaRPr>
          </a:p>
          <a:p>
            <a:pPr marL="609600" indent="-609600">
              <a:lnSpc>
                <a:spcPct val="90000"/>
              </a:lnSpc>
            </a:pPr>
            <a:endParaRPr lang="nl-NL">
              <a:latin typeface="Verdana" charset="0"/>
              <a:ea typeface="Geneva" charset="0"/>
              <a:cs typeface="Genev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nl-NL" sz="3600">
                <a:latin typeface="Verdana" charset="0"/>
                <a:cs typeface="Geneva" charset="0"/>
              </a:rPr>
              <a:t>Electronic certificate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6713" y="2289175"/>
            <a:ext cx="8169275" cy="3865563"/>
          </a:xfrm>
        </p:spPr>
        <p:txBody>
          <a:bodyPr/>
          <a:lstStyle/>
          <a:p>
            <a:pPr marL="266700" indent="-266700">
              <a:buFont typeface="Arial" charset="0"/>
              <a:buNone/>
            </a:pPr>
            <a:r>
              <a:rPr lang="en-GB" i="1">
                <a:latin typeface="Verdana" charset="0"/>
                <a:ea typeface="Geneva" charset="0"/>
                <a:cs typeface="Geneva" charset="0"/>
              </a:rPr>
              <a:t>An electronic SPS certificate is the electronic equivalent of a paper SPS certificate, containing the same information and giving the same guarantee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233363"/>
            <a:ext cx="1427163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6" descr="by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3" y="4997450"/>
            <a:ext cx="15779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7038" y="1241425"/>
            <a:ext cx="8321675" cy="1143000"/>
          </a:xfrm>
        </p:spPr>
        <p:txBody>
          <a:bodyPr/>
          <a:lstStyle/>
          <a:p>
            <a:r>
              <a:rPr lang="nl-NL" sz="3600">
                <a:latin typeface="Verdana" charset="0"/>
                <a:cs typeface="Geneva" charset="0"/>
              </a:rPr>
              <a:t>1. What is electronic certification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65200" y="2432050"/>
            <a:ext cx="7943850" cy="3990975"/>
          </a:xfrm>
        </p:spPr>
        <p:txBody>
          <a:bodyPr/>
          <a:lstStyle/>
          <a:p>
            <a:pPr>
              <a:buFontTx/>
              <a:buChar char="-"/>
            </a:pPr>
            <a:r>
              <a:rPr lang="en-GB" i="1">
                <a:latin typeface="Verdana" charset="0"/>
                <a:ea typeface="Geneva" charset="0"/>
                <a:cs typeface="Geneva" charset="0"/>
              </a:rPr>
              <a:t>Certification data</a:t>
            </a:r>
          </a:p>
          <a:p>
            <a:pPr>
              <a:buFontTx/>
              <a:buChar char="-"/>
            </a:pPr>
            <a:r>
              <a:rPr lang="en-GB" i="1">
                <a:latin typeface="Verdana" charset="0"/>
                <a:ea typeface="Geneva" charset="0"/>
                <a:cs typeface="Geneva" charset="0"/>
              </a:rPr>
              <a:t>Transmitted electronically</a:t>
            </a:r>
          </a:p>
          <a:p>
            <a:pPr>
              <a:buFontTx/>
              <a:buChar char="-"/>
            </a:pPr>
            <a:r>
              <a:rPr lang="en-GB" i="1">
                <a:latin typeface="Verdana" charset="0"/>
                <a:ea typeface="Geneva" charset="0"/>
                <a:cs typeface="Geneva" charset="0"/>
              </a:rPr>
              <a:t>Security</a:t>
            </a:r>
          </a:p>
          <a:p>
            <a:pPr>
              <a:buFontTx/>
              <a:buChar char="-"/>
            </a:pPr>
            <a:r>
              <a:rPr lang="en-GB" i="1">
                <a:latin typeface="Verdana" charset="0"/>
                <a:ea typeface="Geneva" charset="0"/>
                <a:cs typeface="Geneva" charset="0"/>
              </a:rPr>
              <a:t>Authenticity</a:t>
            </a:r>
          </a:p>
          <a:p>
            <a:pPr>
              <a:buFontTx/>
              <a:buChar char="-"/>
            </a:pPr>
            <a:r>
              <a:rPr lang="en-GB" i="1">
                <a:latin typeface="Verdana" charset="0"/>
                <a:ea typeface="Geneva" charset="0"/>
                <a:cs typeface="Geneva" charset="0"/>
              </a:rPr>
              <a:t>From government to government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>
                <a:solidFill>
                  <a:srgbClr val="311CCE"/>
                </a:solidFill>
                <a:latin typeface="Verdana" charset="0"/>
                <a:cs typeface="Geneva" charset="0"/>
              </a:rPr>
              <a:t>Health certificate</a:t>
            </a:r>
            <a:endParaRPr lang="nl-NL">
              <a:solidFill>
                <a:srgbClr val="311CCE"/>
              </a:solidFill>
              <a:latin typeface="Verdana" charset="0"/>
              <a:cs typeface="Geneva" charset="0"/>
            </a:endParaRPr>
          </a:p>
        </p:txBody>
      </p:sp>
      <p:sp>
        <p:nvSpPr>
          <p:cNvPr id="22530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63538" y="1811338"/>
            <a:ext cx="8172450" cy="4351337"/>
          </a:xfrm>
        </p:spPr>
        <p:txBody>
          <a:bodyPr/>
          <a:lstStyle/>
          <a:p>
            <a:endParaRPr lang="en-GB">
              <a:latin typeface="Verdana" charset="0"/>
              <a:ea typeface="Geneva" charset="0"/>
              <a:cs typeface="Geneva" charset="0"/>
            </a:endParaRPr>
          </a:p>
        </p:txBody>
      </p:sp>
      <p:sp>
        <p:nvSpPr>
          <p:cNvPr id="22531" name="Oval 3"/>
          <p:cNvSpPr>
            <a:spLocks noChangeArrowheads="1"/>
          </p:cNvSpPr>
          <p:nvPr/>
        </p:nvSpPr>
        <p:spPr bwMode="auto">
          <a:xfrm>
            <a:off x="5486400" y="2133600"/>
            <a:ext cx="2286000" cy="6096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914400" y="2209800"/>
            <a:ext cx="2209800" cy="3810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14400" y="2286000"/>
            <a:ext cx="2209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200" b="1">
                <a:solidFill>
                  <a:schemeClr val="bg1"/>
                </a:solidFill>
                <a:latin typeface="Agrofont" charset="0"/>
              </a:rPr>
              <a:t>Exporter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914400" y="3962400"/>
            <a:ext cx="2209800" cy="381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914400" y="4038600"/>
            <a:ext cx="2209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200" b="1">
                <a:solidFill>
                  <a:schemeClr val="bg1"/>
                </a:solidFill>
                <a:latin typeface="Agrofont" charset="0"/>
              </a:rPr>
              <a:t>Importer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5562600" y="2286000"/>
            <a:ext cx="2209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200" b="1">
                <a:solidFill>
                  <a:schemeClr val="bg1"/>
                </a:solidFill>
                <a:latin typeface="Agrofont" charset="0"/>
              </a:rPr>
              <a:t>Authority exporting country</a:t>
            </a:r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5486400" y="3886200"/>
            <a:ext cx="2286000" cy="6096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5562600" y="4038600"/>
            <a:ext cx="2209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200" b="1">
                <a:solidFill>
                  <a:schemeClr val="bg1"/>
                </a:solidFill>
                <a:latin typeface="Agrofont" charset="0"/>
              </a:rPr>
              <a:t>Authority importing country</a:t>
            </a: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 flipH="1" flipV="1">
            <a:off x="3200400" y="2514600"/>
            <a:ext cx="22098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3581400" y="2286000"/>
            <a:ext cx="1828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Certificate</a:t>
            </a:r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>
            <a:off x="1676400" y="26670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0" y="2667000"/>
            <a:ext cx="1676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Certificate</a:t>
            </a: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3200400" y="4265613"/>
            <a:ext cx="22098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3200400" y="3810000"/>
            <a:ext cx="1752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Pre arrival notice</a:t>
            </a:r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 flipV="1">
            <a:off x="6934200" y="2743200"/>
            <a:ext cx="1588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3200400" y="4038600"/>
            <a:ext cx="1828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Certificate</a:t>
            </a: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6934200" y="3429000"/>
            <a:ext cx="190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Notification of interception</a:t>
            </a:r>
          </a:p>
        </p:txBody>
      </p:sp>
      <p:grpSp>
        <p:nvGrpSpPr>
          <p:cNvPr id="22548" name="Group 20"/>
          <p:cNvGrpSpPr>
            <a:grpSpLocks/>
          </p:cNvGrpSpPr>
          <p:nvPr/>
        </p:nvGrpSpPr>
        <p:grpSpPr bwMode="auto">
          <a:xfrm>
            <a:off x="5638800" y="4784725"/>
            <a:ext cx="533400" cy="685800"/>
            <a:chOff x="3552" y="3014"/>
            <a:chExt cx="336" cy="432"/>
          </a:xfrm>
        </p:grpSpPr>
        <p:sp>
          <p:nvSpPr>
            <p:cNvPr id="22559" name="AutoShape 21"/>
            <p:cNvSpPr>
              <a:spLocks noChangeArrowheads="1"/>
            </p:cNvSpPr>
            <p:nvPr/>
          </p:nvSpPr>
          <p:spPr bwMode="auto">
            <a:xfrm>
              <a:off x="3552" y="3062"/>
              <a:ext cx="144" cy="384"/>
            </a:xfrm>
            <a:prstGeom prst="curvedRightArrow">
              <a:avLst>
                <a:gd name="adj1" fmla="val 53333"/>
                <a:gd name="adj2" fmla="val 106667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60" name="AutoShape 22"/>
            <p:cNvSpPr>
              <a:spLocks noChangeArrowheads="1"/>
            </p:cNvSpPr>
            <p:nvPr/>
          </p:nvSpPr>
          <p:spPr bwMode="auto">
            <a:xfrm flipH="1" flipV="1">
              <a:off x="3744" y="3014"/>
              <a:ext cx="144" cy="384"/>
            </a:xfrm>
            <a:prstGeom prst="curvedRightArrow">
              <a:avLst>
                <a:gd name="adj1" fmla="val 53333"/>
                <a:gd name="adj2" fmla="val 106667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549" name="Text Box 23"/>
          <p:cNvSpPr txBox="1">
            <a:spLocks noChangeArrowheads="1"/>
          </p:cNvSpPr>
          <p:nvPr/>
        </p:nvSpPr>
        <p:spPr bwMode="auto">
          <a:xfrm>
            <a:off x="2819400" y="4937125"/>
            <a:ext cx="274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Document control</a:t>
            </a:r>
          </a:p>
        </p:txBody>
      </p:sp>
      <p:sp>
        <p:nvSpPr>
          <p:cNvPr id="22550" name="AutoShape 24"/>
          <p:cNvSpPr>
            <a:spLocks noChangeArrowheads="1"/>
          </p:cNvSpPr>
          <p:nvPr/>
        </p:nvSpPr>
        <p:spPr bwMode="auto">
          <a:xfrm>
            <a:off x="6324600" y="5318125"/>
            <a:ext cx="609600" cy="45720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551" name="Text Box 25"/>
          <p:cNvSpPr txBox="1">
            <a:spLocks noChangeArrowheads="1"/>
          </p:cNvSpPr>
          <p:nvPr/>
        </p:nvSpPr>
        <p:spPr bwMode="auto">
          <a:xfrm>
            <a:off x="2590800" y="5318125"/>
            <a:ext cx="2895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Electronic </a:t>
            </a:r>
            <a:br>
              <a:rPr lang="en-GB" sz="1000">
                <a:solidFill>
                  <a:schemeClr val="tx1"/>
                </a:solidFill>
                <a:latin typeface="Agrofont" charset="0"/>
              </a:rPr>
            </a:br>
            <a:r>
              <a:rPr lang="en-GB" sz="1000">
                <a:solidFill>
                  <a:schemeClr val="tx1"/>
                </a:solidFill>
                <a:latin typeface="Agrofont" charset="0"/>
              </a:rPr>
              <a:t>Movement Document</a:t>
            </a:r>
          </a:p>
        </p:txBody>
      </p:sp>
      <p:sp>
        <p:nvSpPr>
          <p:cNvPr id="22552" name="AutoShape 26"/>
          <p:cNvSpPr>
            <a:spLocks noChangeArrowheads="1"/>
          </p:cNvSpPr>
          <p:nvPr/>
        </p:nvSpPr>
        <p:spPr bwMode="auto">
          <a:xfrm>
            <a:off x="7086600" y="5622925"/>
            <a:ext cx="609600" cy="457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553" name="Text Box 27"/>
          <p:cNvSpPr txBox="1">
            <a:spLocks noChangeArrowheads="1"/>
          </p:cNvSpPr>
          <p:nvPr/>
        </p:nvSpPr>
        <p:spPr bwMode="auto">
          <a:xfrm>
            <a:off x="2971800" y="5699125"/>
            <a:ext cx="2514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Identity check &amp; Health check</a:t>
            </a:r>
          </a:p>
        </p:txBody>
      </p:sp>
      <p:sp>
        <p:nvSpPr>
          <p:cNvPr id="22554" name="Line 28"/>
          <p:cNvSpPr>
            <a:spLocks noChangeShapeType="1"/>
          </p:cNvSpPr>
          <p:nvPr/>
        </p:nvSpPr>
        <p:spPr bwMode="auto">
          <a:xfrm flipH="1">
            <a:off x="7239000" y="4495800"/>
            <a:ext cx="3175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5" name="Line 29"/>
          <p:cNvSpPr>
            <a:spLocks noChangeShapeType="1"/>
          </p:cNvSpPr>
          <p:nvPr/>
        </p:nvSpPr>
        <p:spPr bwMode="auto">
          <a:xfrm flipV="1">
            <a:off x="7469188" y="4419600"/>
            <a:ext cx="1587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6" name="Line 30"/>
          <p:cNvSpPr>
            <a:spLocks noChangeShapeType="1"/>
          </p:cNvSpPr>
          <p:nvPr/>
        </p:nvSpPr>
        <p:spPr bwMode="auto">
          <a:xfrm flipH="1">
            <a:off x="6629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7" name="Line 31"/>
          <p:cNvSpPr>
            <a:spLocks noChangeShapeType="1"/>
          </p:cNvSpPr>
          <p:nvPr/>
        </p:nvSpPr>
        <p:spPr bwMode="auto">
          <a:xfrm flipH="1">
            <a:off x="5791200" y="4495800"/>
            <a:ext cx="317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58" name="Line 32"/>
          <p:cNvSpPr>
            <a:spLocks noChangeShapeType="1"/>
          </p:cNvSpPr>
          <p:nvPr/>
        </p:nvSpPr>
        <p:spPr bwMode="auto">
          <a:xfrm flipV="1">
            <a:off x="6019800" y="449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 animBg="1"/>
      <p:bldP spid="11277" grpId="0" animBg="1"/>
      <p:bldP spid="11279" grpId="0" animBg="1"/>
      <p:bldP spid="112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Oval 3"/>
          <p:cNvSpPr>
            <a:spLocks noChangeArrowheads="1"/>
          </p:cNvSpPr>
          <p:nvPr/>
        </p:nvSpPr>
        <p:spPr bwMode="auto">
          <a:xfrm>
            <a:off x="5486400" y="2133600"/>
            <a:ext cx="2286000" cy="6096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914400" y="2209800"/>
            <a:ext cx="2209800" cy="3810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914400" y="2286000"/>
            <a:ext cx="2209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200" b="1">
                <a:solidFill>
                  <a:schemeClr val="bg1"/>
                </a:solidFill>
                <a:latin typeface="Agrofont" charset="0"/>
              </a:rPr>
              <a:t>Exporter</a:t>
            </a: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914400" y="3962400"/>
            <a:ext cx="2209800" cy="3810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914400" y="4038600"/>
            <a:ext cx="2209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200" b="1">
                <a:solidFill>
                  <a:schemeClr val="bg1"/>
                </a:solidFill>
                <a:latin typeface="Agrofont" charset="0"/>
              </a:rPr>
              <a:t>Importer</a:t>
            </a: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5562600" y="2286000"/>
            <a:ext cx="2209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200" b="1">
                <a:solidFill>
                  <a:schemeClr val="bg1"/>
                </a:solidFill>
                <a:latin typeface="Agrofont" charset="0"/>
              </a:rPr>
              <a:t>Authority exporting country</a:t>
            </a:r>
          </a:p>
        </p:txBody>
      </p:sp>
      <p:sp>
        <p:nvSpPr>
          <p:cNvPr id="24583" name="Oval 9"/>
          <p:cNvSpPr>
            <a:spLocks noChangeArrowheads="1"/>
          </p:cNvSpPr>
          <p:nvPr/>
        </p:nvSpPr>
        <p:spPr bwMode="auto">
          <a:xfrm>
            <a:off x="5486400" y="3886200"/>
            <a:ext cx="2286000" cy="6096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584" name="Text Box 10"/>
          <p:cNvSpPr txBox="1">
            <a:spLocks noChangeArrowheads="1"/>
          </p:cNvSpPr>
          <p:nvPr/>
        </p:nvSpPr>
        <p:spPr bwMode="auto">
          <a:xfrm>
            <a:off x="5562600" y="4038600"/>
            <a:ext cx="2209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1200" b="1">
                <a:solidFill>
                  <a:schemeClr val="bg1"/>
                </a:solidFill>
                <a:latin typeface="Agrofont" charset="0"/>
              </a:rPr>
              <a:t>Authority importing country</a:t>
            </a:r>
          </a:p>
        </p:txBody>
      </p:sp>
      <p:sp>
        <p:nvSpPr>
          <p:cNvPr id="12298" name="Line 11"/>
          <p:cNvSpPr>
            <a:spLocks noChangeShapeType="1"/>
          </p:cNvSpPr>
          <p:nvPr/>
        </p:nvSpPr>
        <p:spPr bwMode="auto">
          <a:xfrm flipH="1" flipV="1">
            <a:off x="3200400" y="2514600"/>
            <a:ext cx="22098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86" name="Text Box 12"/>
          <p:cNvSpPr txBox="1">
            <a:spLocks noChangeArrowheads="1"/>
          </p:cNvSpPr>
          <p:nvPr/>
        </p:nvSpPr>
        <p:spPr bwMode="auto">
          <a:xfrm>
            <a:off x="3581400" y="2286000"/>
            <a:ext cx="1828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Certificate number</a:t>
            </a:r>
          </a:p>
        </p:txBody>
      </p:sp>
      <p:sp>
        <p:nvSpPr>
          <p:cNvPr id="12300" name="Line 13"/>
          <p:cNvSpPr>
            <a:spLocks noChangeShapeType="1"/>
          </p:cNvSpPr>
          <p:nvPr/>
        </p:nvSpPr>
        <p:spPr bwMode="auto">
          <a:xfrm>
            <a:off x="1676400" y="26670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88" name="Text Box 14"/>
          <p:cNvSpPr txBox="1">
            <a:spLocks noChangeArrowheads="1"/>
          </p:cNvSpPr>
          <p:nvPr/>
        </p:nvSpPr>
        <p:spPr bwMode="auto">
          <a:xfrm>
            <a:off x="304800" y="2667000"/>
            <a:ext cx="1371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Certificate number</a:t>
            </a:r>
          </a:p>
        </p:txBody>
      </p:sp>
      <p:sp>
        <p:nvSpPr>
          <p:cNvPr id="12302" name="Line 15"/>
          <p:cNvSpPr>
            <a:spLocks noChangeShapeType="1"/>
          </p:cNvSpPr>
          <p:nvPr/>
        </p:nvSpPr>
        <p:spPr bwMode="auto">
          <a:xfrm>
            <a:off x="3200400" y="4265613"/>
            <a:ext cx="22098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90" name="Text Box 16"/>
          <p:cNvSpPr txBox="1">
            <a:spLocks noChangeArrowheads="1"/>
          </p:cNvSpPr>
          <p:nvPr/>
        </p:nvSpPr>
        <p:spPr bwMode="auto">
          <a:xfrm>
            <a:off x="3200400" y="3810000"/>
            <a:ext cx="1752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Pre arrival notice</a:t>
            </a:r>
          </a:p>
        </p:txBody>
      </p:sp>
      <p:sp>
        <p:nvSpPr>
          <p:cNvPr id="12304" name="Line 17"/>
          <p:cNvSpPr>
            <a:spLocks noChangeShapeType="1"/>
          </p:cNvSpPr>
          <p:nvPr/>
        </p:nvSpPr>
        <p:spPr bwMode="auto">
          <a:xfrm>
            <a:off x="6324600" y="2819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305" name="Line 18"/>
          <p:cNvSpPr>
            <a:spLocks noChangeShapeType="1"/>
          </p:cNvSpPr>
          <p:nvPr/>
        </p:nvSpPr>
        <p:spPr bwMode="auto">
          <a:xfrm flipV="1">
            <a:off x="6934200" y="2743200"/>
            <a:ext cx="1588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93" name="Text Box 19"/>
          <p:cNvSpPr txBox="1">
            <a:spLocks noChangeArrowheads="1"/>
          </p:cNvSpPr>
          <p:nvPr/>
        </p:nvSpPr>
        <p:spPr bwMode="auto">
          <a:xfrm>
            <a:off x="3200400" y="4038600"/>
            <a:ext cx="1828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Certificate number</a:t>
            </a:r>
          </a:p>
        </p:txBody>
      </p:sp>
      <p:sp>
        <p:nvSpPr>
          <p:cNvPr id="24594" name="Text Box 20"/>
          <p:cNvSpPr txBox="1">
            <a:spLocks noChangeArrowheads="1"/>
          </p:cNvSpPr>
          <p:nvPr/>
        </p:nvSpPr>
        <p:spPr bwMode="auto">
          <a:xfrm>
            <a:off x="6934200" y="3429000"/>
            <a:ext cx="190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Result of import inspection</a:t>
            </a:r>
          </a:p>
        </p:txBody>
      </p:sp>
      <p:sp>
        <p:nvSpPr>
          <p:cNvPr id="24595" name="Text Box 21"/>
          <p:cNvSpPr txBox="1">
            <a:spLocks noChangeArrowheads="1"/>
          </p:cNvSpPr>
          <p:nvPr/>
        </p:nvSpPr>
        <p:spPr bwMode="auto">
          <a:xfrm>
            <a:off x="4953000" y="2819400"/>
            <a:ext cx="1371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Electronic certificate</a:t>
            </a:r>
          </a:p>
        </p:txBody>
      </p:sp>
      <p:grpSp>
        <p:nvGrpSpPr>
          <p:cNvPr id="24596" name="Group 22"/>
          <p:cNvGrpSpPr>
            <a:grpSpLocks/>
          </p:cNvGrpSpPr>
          <p:nvPr/>
        </p:nvGrpSpPr>
        <p:grpSpPr bwMode="auto">
          <a:xfrm>
            <a:off x="5638800" y="4784725"/>
            <a:ext cx="533400" cy="685800"/>
            <a:chOff x="3552" y="3014"/>
            <a:chExt cx="336" cy="432"/>
          </a:xfrm>
        </p:grpSpPr>
        <p:sp>
          <p:nvSpPr>
            <p:cNvPr id="24609" name="AutoShape 23"/>
            <p:cNvSpPr>
              <a:spLocks noChangeArrowheads="1"/>
            </p:cNvSpPr>
            <p:nvPr/>
          </p:nvSpPr>
          <p:spPr bwMode="auto">
            <a:xfrm>
              <a:off x="3552" y="3062"/>
              <a:ext cx="144" cy="384"/>
            </a:xfrm>
            <a:prstGeom prst="curvedRightArrow">
              <a:avLst>
                <a:gd name="adj1" fmla="val 53333"/>
                <a:gd name="adj2" fmla="val 106667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610" name="AutoShape 24"/>
            <p:cNvSpPr>
              <a:spLocks noChangeArrowheads="1"/>
            </p:cNvSpPr>
            <p:nvPr/>
          </p:nvSpPr>
          <p:spPr bwMode="auto">
            <a:xfrm flipH="1" flipV="1">
              <a:off x="3744" y="3014"/>
              <a:ext cx="144" cy="384"/>
            </a:xfrm>
            <a:prstGeom prst="curvedRightArrow">
              <a:avLst>
                <a:gd name="adj1" fmla="val 53333"/>
                <a:gd name="adj2" fmla="val 106667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4597" name="Text Box 25"/>
          <p:cNvSpPr txBox="1">
            <a:spLocks noChangeArrowheads="1"/>
          </p:cNvSpPr>
          <p:nvPr/>
        </p:nvSpPr>
        <p:spPr bwMode="auto">
          <a:xfrm>
            <a:off x="2819400" y="4937125"/>
            <a:ext cx="274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Document control</a:t>
            </a:r>
          </a:p>
        </p:txBody>
      </p:sp>
      <p:sp>
        <p:nvSpPr>
          <p:cNvPr id="24598" name="AutoShape 26"/>
          <p:cNvSpPr>
            <a:spLocks noChangeArrowheads="1"/>
          </p:cNvSpPr>
          <p:nvPr/>
        </p:nvSpPr>
        <p:spPr bwMode="auto">
          <a:xfrm>
            <a:off x="6324600" y="5318125"/>
            <a:ext cx="609600" cy="45720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599" name="Text Box 27"/>
          <p:cNvSpPr txBox="1">
            <a:spLocks noChangeArrowheads="1"/>
          </p:cNvSpPr>
          <p:nvPr/>
        </p:nvSpPr>
        <p:spPr bwMode="auto">
          <a:xfrm>
            <a:off x="2590800" y="5286375"/>
            <a:ext cx="2895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Electronic </a:t>
            </a:r>
            <a:br>
              <a:rPr lang="en-GB" sz="1000">
                <a:solidFill>
                  <a:schemeClr val="tx1"/>
                </a:solidFill>
                <a:latin typeface="Agrofont" charset="0"/>
              </a:rPr>
            </a:br>
            <a:r>
              <a:rPr lang="en-GB" sz="1000">
                <a:solidFill>
                  <a:schemeClr val="tx1"/>
                </a:solidFill>
                <a:latin typeface="Agrofont" charset="0"/>
              </a:rPr>
              <a:t>Health Movement Document</a:t>
            </a:r>
          </a:p>
        </p:txBody>
      </p:sp>
      <p:sp>
        <p:nvSpPr>
          <p:cNvPr id="24600" name="AutoShape 28"/>
          <p:cNvSpPr>
            <a:spLocks noChangeArrowheads="1"/>
          </p:cNvSpPr>
          <p:nvPr/>
        </p:nvSpPr>
        <p:spPr bwMode="auto">
          <a:xfrm>
            <a:off x="7086600" y="5622925"/>
            <a:ext cx="609600" cy="4572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601" name="Text Box 29"/>
          <p:cNvSpPr txBox="1">
            <a:spLocks noChangeArrowheads="1"/>
          </p:cNvSpPr>
          <p:nvPr/>
        </p:nvSpPr>
        <p:spPr bwMode="auto">
          <a:xfrm>
            <a:off x="2971800" y="5699125"/>
            <a:ext cx="2514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1000">
                <a:solidFill>
                  <a:schemeClr val="tx1"/>
                </a:solidFill>
                <a:latin typeface="Agrofont" charset="0"/>
              </a:rPr>
              <a:t>Identity check &amp; Health  check</a:t>
            </a:r>
          </a:p>
        </p:txBody>
      </p:sp>
      <p:sp>
        <p:nvSpPr>
          <p:cNvPr id="24602" name="Line 30"/>
          <p:cNvSpPr>
            <a:spLocks noChangeShapeType="1"/>
          </p:cNvSpPr>
          <p:nvPr/>
        </p:nvSpPr>
        <p:spPr bwMode="auto">
          <a:xfrm flipH="1">
            <a:off x="7239000" y="4495800"/>
            <a:ext cx="3175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603" name="Line 31"/>
          <p:cNvSpPr>
            <a:spLocks noChangeShapeType="1"/>
          </p:cNvSpPr>
          <p:nvPr/>
        </p:nvSpPr>
        <p:spPr bwMode="auto">
          <a:xfrm flipV="1">
            <a:off x="7469188" y="4419600"/>
            <a:ext cx="1587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604" name="Line 32"/>
          <p:cNvSpPr>
            <a:spLocks noChangeShapeType="1"/>
          </p:cNvSpPr>
          <p:nvPr/>
        </p:nvSpPr>
        <p:spPr bwMode="auto">
          <a:xfrm flipH="1">
            <a:off x="6629400" y="4572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605" name="Line 33"/>
          <p:cNvSpPr>
            <a:spLocks noChangeShapeType="1"/>
          </p:cNvSpPr>
          <p:nvPr/>
        </p:nvSpPr>
        <p:spPr bwMode="auto">
          <a:xfrm flipH="1">
            <a:off x="5791200" y="4495800"/>
            <a:ext cx="3175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606" name="Line 34"/>
          <p:cNvSpPr>
            <a:spLocks noChangeShapeType="1"/>
          </p:cNvSpPr>
          <p:nvPr/>
        </p:nvSpPr>
        <p:spPr bwMode="auto">
          <a:xfrm flipV="1">
            <a:off x="6019800" y="449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607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63538" y="1811338"/>
            <a:ext cx="8172450" cy="4351337"/>
          </a:xfrm>
        </p:spPr>
        <p:txBody>
          <a:bodyPr/>
          <a:lstStyle/>
          <a:p>
            <a:endParaRPr lang="en-GB">
              <a:latin typeface="Verdana" charset="0"/>
              <a:ea typeface="Geneva" charset="0"/>
              <a:cs typeface="Geneva" charset="0"/>
            </a:endParaRPr>
          </a:p>
        </p:txBody>
      </p:sp>
      <p:sp>
        <p:nvSpPr>
          <p:cNvPr id="24608" name="Rectangle 2"/>
          <p:cNvSpPr>
            <a:spLocks noGrp="1" noChangeArrowheads="1"/>
          </p:cNvSpPr>
          <p:nvPr>
            <p:ph type="title" idx="4294967295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>
                <a:latin typeface="Verdana" charset="0"/>
                <a:cs typeface="Geneva" charset="0"/>
              </a:rPr>
              <a:t>SPS certificate</a:t>
            </a:r>
            <a:endParaRPr lang="nl-NL">
              <a:latin typeface="Verdana" charset="0"/>
              <a:cs typeface="Genev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nimBg="1"/>
      <p:bldP spid="12300" grpId="0" animBg="1"/>
      <p:bldP spid="12302" grpId="0" animBg="1"/>
      <p:bldP spid="12304" grpId="0" animBg="1"/>
      <p:bldP spid="1230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ChangeArrowheads="1"/>
          </p:cNvSpPr>
          <p:nvPr/>
        </p:nvSpPr>
        <p:spPr bwMode="auto">
          <a:xfrm>
            <a:off x="230188" y="2462213"/>
            <a:ext cx="8435975" cy="424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6700" indent="-266700">
              <a:spcBef>
                <a:spcPct val="20000"/>
              </a:spcBef>
              <a:buFont typeface="Arial" charset="0"/>
              <a:buChar char="•"/>
            </a:pPr>
            <a:r>
              <a:rPr lang="nl-NL" sz="2800"/>
              <a:t>Text processing or other electronic generation of paper forms</a:t>
            </a:r>
          </a:p>
          <a:p>
            <a:pPr marL="266700" indent="-266700">
              <a:spcBef>
                <a:spcPct val="20000"/>
              </a:spcBef>
              <a:buFont typeface="Arial" charset="0"/>
              <a:buChar char="•"/>
            </a:pPr>
            <a:r>
              <a:rPr lang="nl-NL" sz="2800"/>
              <a:t>Transfer of electronic version of a paper certificate (e.g. pdf)</a:t>
            </a:r>
          </a:p>
          <a:p>
            <a:pPr marL="266700" indent="-266700">
              <a:spcBef>
                <a:spcPct val="20000"/>
              </a:spcBef>
              <a:buFont typeface="Arial" charset="0"/>
              <a:buChar char="•"/>
            </a:pPr>
            <a:r>
              <a:rPr lang="nl-NL" sz="2800"/>
              <a:t>National electronic system to facilitate certification </a:t>
            </a:r>
          </a:p>
          <a:p>
            <a:pPr marL="266700" indent="-266700">
              <a:spcBef>
                <a:spcPct val="20000"/>
              </a:spcBef>
              <a:buFont typeface="Arial" charset="0"/>
              <a:buChar char="•"/>
            </a:pPr>
            <a:endParaRPr lang="nl-NL" sz="320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55575" y="1169988"/>
            <a:ext cx="8229600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sz="3200">
                <a:solidFill>
                  <a:srgbClr val="900079"/>
                </a:solidFill>
              </a:rPr>
              <a:t>2. What is NOT considered electronic 		certification</a:t>
            </a:r>
            <a:endParaRPr lang="nl-NL" sz="320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1868488"/>
            <a:ext cx="7588250" cy="36449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Enter data only once</a:t>
            </a:r>
          </a:p>
          <a:p>
            <a:pPr>
              <a:lnSpc>
                <a:spcPct val="90000"/>
              </a:lnSpc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Re-use of data (single window)</a:t>
            </a:r>
          </a:p>
          <a:p>
            <a:pPr>
              <a:lnSpc>
                <a:spcPct val="90000"/>
              </a:lnSpc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(In the End) No paper anymore</a:t>
            </a:r>
          </a:p>
          <a:p>
            <a:pPr>
              <a:lnSpc>
                <a:spcPct val="90000"/>
              </a:lnSpc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Less fraude</a:t>
            </a:r>
          </a:p>
          <a:p>
            <a:pPr>
              <a:lnSpc>
                <a:spcPct val="90000"/>
              </a:lnSpc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Less mistakes</a:t>
            </a:r>
          </a:p>
          <a:p>
            <a:pPr>
              <a:lnSpc>
                <a:spcPct val="90000"/>
              </a:lnSpc>
            </a:pPr>
            <a:r>
              <a:rPr lang="nl-NL">
                <a:latin typeface="Verdana" charset="0"/>
                <a:ea typeface="Geneva" charset="0"/>
                <a:cs typeface="Geneva" charset="0"/>
              </a:rPr>
              <a:t>Easier and faster replacement</a:t>
            </a:r>
          </a:p>
          <a:p>
            <a:pPr>
              <a:lnSpc>
                <a:spcPct val="90000"/>
              </a:lnSpc>
            </a:pPr>
            <a:endParaRPr lang="nl-NL">
              <a:latin typeface="Verdana" charset="0"/>
              <a:ea typeface="Geneva" charset="0"/>
              <a:cs typeface="Geneva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nl-NL">
                <a:solidFill>
                  <a:srgbClr val="9933FF"/>
                </a:solidFill>
                <a:latin typeface="Verdana" charset="0"/>
                <a:ea typeface="Geneva" charset="0"/>
                <a:cs typeface="Geneva" charset="0"/>
              </a:rPr>
              <a:t>BUT: global harmonisation needed</a:t>
            </a:r>
          </a:p>
          <a:p>
            <a:pPr>
              <a:lnSpc>
                <a:spcPct val="90000"/>
              </a:lnSpc>
            </a:pPr>
            <a:endParaRPr lang="nl-NL">
              <a:solidFill>
                <a:srgbClr val="9933FF"/>
              </a:solidFill>
              <a:latin typeface="Verdana" charset="0"/>
              <a:ea typeface="Geneva" charset="0"/>
              <a:cs typeface="Geneva" charset="0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03288"/>
            <a:ext cx="9144000" cy="11430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nl-NL" sz="4000">
                <a:latin typeface="Verdana" charset="0"/>
                <a:cs typeface="Geneva" charset="0"/>
              </a:rPr>
              <a:t> </a:t>
            </a:r>
            <a:r>
              <a:rPr lang="nl-NL" sz="3600">
                <a:latin typeface="Verdana" charset="0"/>
                <a:cs typeface="Geneva" charset="0"/>
              </a:rPr>
              <a:t>3. Benefits of electronic certification</a:t>
            </a:r>
            <a:endParaRPr lang="nl-NL" sz="3600">
              <a:solidFill>
                <a:srgbClr val="9900FF"/>
              </a:solidFill>
              <a:latin typeface="Verdana" charset="0"/>
              <a:cs typeface="Genev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9ACCD4"/>
      </a:dk2>
      <a:lt2>
        <a:srgbClr val="EEECE1"/>
      </a:lt2>
      <a:accent1>
        <a:srgbClr val="9ACCD4"/>
      </a:accent1>
      <a:accent2>
        <a:srgbClr val="6ED9AD"/>
      </a:accent2>
      <a:accent3>
        <a:srgbClr val="FFFFFF"/>
      </a:accent3>
      <a:accent4>
        <a:srgbClr val="000000"/>
      </a:accent4>
      <a:accent5>
        <a:srgbClr val="CAE2E6"/>
      </a:accent5>
      <a:accent6>
        <a:srgbClr val="63C49C"/>
      </a:accent6>
      <a:hlink>
        <a:srgbClr val="4E9625"/>
      </a:hlink>
      <a:folHlink>
        <a:srgbClr val="60652A"/>
      </a:folHlink>
    </a:clrScheme>
    <a:fontScheme name="Lege presentati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Lege presentatie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ndaardontwerp">
  <a:themeElements>
    <a:clrScheme name="">
      <a:dk1>
        <a:srgbClr val="000000"/>
      </a:dk1>
      <a:lt1>
        <a:srgbClr val="FFFFFF"/>
      </a:lt1>
      <a:dk2>
        <a:srgbClr val="9ACCD4"/>
      </a:dk2>
      <a:lt2>
        <a:srgbClr val="EEECE1"/>
      </a:lt2>
      <a:accent1>
        <a:srgbClr val="9ACCD4"/>
      </a:accent1>
      <a:accent2>
        <a:srgbClr val="6ED9AD"/>
      </a:accent2>
      <a:accent3>
        <a:srgbClr val="FFFFFF"/>
      </a:accent3>
      <a:accent4>
        <a:srgbClr val="000000"/>
      </a:accent4>
      <a:accent5>
        <a:srgbClr val="CAE2E6"/>
      </a:accent5>
      <a:accent6>
        <a:srgbClr val="63C49C"/>
      </a:accent6>
      <a:hlink>
        <a:srgbClr val="4E9625"/>
      </a:hlink>
      <a:folHlink>
        <a:srgbClr val="60652A"/>
      </a:folHlink>
    </a:clrScheme>
    <a:fontScheme name="1_Lege presentati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 kolommen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kolommen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kolommen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4560</TotalTime>
  <Words>840</Words>
  <Application>Microsoft Macintosh PowerPoint</Application>
  <PresentationFormat>On-screen Show (4:3)</PresentationFormat>
  <Paragraphs>154</Paragraphs>
  <Slides>20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Verdana</vt:lpstr>
      <vt:lpstr>ＭＳ Ｐゴシック</vt:lpstr>
      <vt:lpstr>Arial</vt:lpstr>
      <vt:lpstr>Geneva</vt:lpstr>
      <vt:lpstr>Calibri</vt:lpstr>
      <vt:lpstr>宋体</vt:lpstr>
      <vt:lpstr>Agrofont</vt:lpstr>
      <vt:lpstr>맑은 고딕</vt:lpstr>
      <vt:lpstr>굴림</vt:lpstr>
      <vt:lpstr>blank</vt:lpstr>
      <vt:lpstr>Standaardontwerp</vt:lpstr>
      <vt:lpstr>Adobe Acrobat Document</vt:lpstr>
      <vt:lpstr>Netherlands Food and Consumer Product Safety Authority   (NVWA)</vt:lpstr>
      <vt:lpstr>PowerPoint Presentation</vt:lpstr>
      <vt:lpstr>Contents</vt:lpstr>
      <vt:lpstr>Electronic certificate</vt:lpstr>
      <vt:lpstr>1. What is electronic certification</vt:lpstr>
      <vt:lpstr>Health certificate</vt:lpstr>
      <vt:lpstr>SPS certificate</vt:lpstr>
      <vt:lpstr>PowerPoint Presentation</vt:lpstr>
      <vt:lpstr> 3. Benefits of electronic certification</vt:lpstr>
      <vt:lpstr> 4. How does it work?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Ministerie van LNV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BruinG</dc:creator>
  <cp:lastModifiedBy>Alexander Moret</cp:lastModifiedBy>
  <cp:revision>118</cp:revision>
  <dcterms:created xsi:type="dcterms:W3CDTF">2010-12-16T14:18:02Z</dcterms:created>
  <dcterms:modified xsi:type="dcterms:W3CDTF">2016-04-26T13:38:28Z</dcterms:modified>
</cp:coreProperties>
</file>