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72" r:id="rId3"/>
    <p:sldId id="259" r:id="rId4"/>
    <p:sldId id="260" r:id="rId5"/>
    <p:sldId id="572" r:id="rId6"/>
    <p:sldId id="279" r:id="rId7"/>
    <p:sldId id="584" r:id="rId8"/>
    <p:sldId id="573" r:id="rId9"/>
    <p:sldId id="575" r:id="rId10"/>
    <p:sldId id="576" r:id="rId11"/>
    <p:sldId id="574" r:id="rId12"/>
    <p:sldId id="577" r:id="rId13"/>
    <p:sldId id="578" r:id="rId14"/>
    <p:sldId id="579" r:id="rId15"/>
    <p:sldId id="585" r:id="rId16"/>
    <p:sldId id="280" r:id="rId17"/>
    <p:sldId id="580" r:id="rId18"/>
    <p:sldId id="583" r:id="rId19"/>
    <p:sldId id="264" r:id="rId20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882" autoAdjust="0"/>
    <p:restoredTop sz="86395"/>
  </p:normalViewPr>
  <p:slideViewPr>
    <p:cSldViewPr snapToGrid="0" snapToObjects="1">
      <p:cViewPr varScale="1">
        <p:scale>
          <a:sx n="99" d="100"/>
          <a:sy n="99" d="100"/>
        </p:scale>
        <p:origin x="83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49CAD-F68B-534A-8769-169428725911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4137D-27A1-DA4D-A751-2DBA4C3BC8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237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5268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6226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8048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40084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95036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32029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24819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32585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03458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1043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5172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4282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621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9552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>
            <a:extLst>
              <a:ext uri="{FF2B5EF4-FFF2-40B4-BE49-F238E27FC236}">
                <a16:creationId xmlns:a16="http://schemas.microsoft.com/office/drawing/2014/main" id="{5EF54CBD-B827-4F73-8EAA-2E539838D6D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>
            <a:extLst>
              <a:ext uri="{FF2B5EF4-FFF2-40B4-BE49-F238E27FC236}">
                <a16:creationId xmlns:a16="http://schemas.microsoft.com/office/drawing/2014/main" id="{D3695AE6-B1E3-4C4A-AF12-E15918AC05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1988" name="Slide Number Placeholder 3">
            <a:extLst>
              <a:ext uri="{FF2B5EF4-FFF2-40B4-BE49-F238E27FC236}">
                <a16:creationId xmlns:a16="http://schemas.microsoft.com/office/drawing/2014/main" id="{0C035833-682C-4C2C-9AE5-C8F48EF19A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E7A7F83-A627-459F-8C50-41773D59DAA6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171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5658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9503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4137D-27A1-DA4D-A751-2DBA4C3BC890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7100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9508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624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3410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8097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745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235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3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183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424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1853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4057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3DD9B-FCC1-924D-9184-E9BF08001869}" type="datetimeFigureOut">
              <a:rPr lang="fr-FR" smtClean="0"/>
              <a:pPr/>
              <a:t>20/07/2020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5405F-6630-A84E-A2D5-6CEA11A60D9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12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ppc.int/en/ephyto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s://www.ephytoexchange.org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facility.org/PG-609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Simon.Padilla@wto.org" TargetMode="External"/><Relationship Id="rId5" Type="http://schemas.openxmlformats.org/officeDocument/2006/relationships/hyperlink" Target="mailto:STDFSecretariat@wto.org" TargetMode="Externa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6.xml"/><Relationship Id="rId7" Type="http://schemas.openxmlformats.org/officeDocument/2006/relationships/hyperlink" Target="https://www.standardsfacility.org/PG-609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www.standardsfacility.org/PG-504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://www.standardsfacility.org/A4T_Review_2017" TargetMode="External"/><Relationship Id="rId10" Type="http://schemas.openxmlformats.org/officeDocument/2006/relationships/oleObject" Target="../embeddings/oleObject2.bin"/><Relationship Id="rId4" Type="http://schemas.openxmlformats.org/officeDocument/2006/relationships/hyperlink" Target="http://www.standardsfacility.org/SPS-eCert" TargetMode="External"/><Relationship Id="rId9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standardsfacility.org/PG-50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66C64091-BBF5-CA4B-915F-B3B307E86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509" y="1191598"/>
            <a:ext cx="712879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00A6A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 global partnership to facilitate 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00A6A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safe</a:t>
            </a:r>
            <a:r>
              <a:rPr kumimoji="0" lang="en-US" altLang="en-US" sz="2500" b="1" i="0" u="none" strike="noStrike" kern="1200" cap="none" spc="0" normalizeH="0" noProof="0" dirty="0">
                <a:ln>
                  <a:noFill/>
                </a:ln>
                <a:solidFill>
                  <a:srgbClr val="00A6A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trade</a:t>
            </a:r>
            <a:endParaRPr kumimoji="0" lang="en-US" altLang="en-US" sz="2500" b="1" i="0" u="none" strike="noStrike" kern="1200" cap="none" spc="0" normalizeH="0" baseline="0" noProof="0" dirty="0">
              <a:ln>
                <a:noFill/>
              </a:ln>
              <a:solidFill>
                <a:srgbClr val="00A6A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13C947D-6A1D-A549-9D4D-3A55FDCC5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509" y="2144449"/>
            <a:ext cx="4510524" cy="2569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fr-CH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Simon Padilla, STDF Secretariat</a:t>
            </a:r>
          </a:p>
          <a:p>
            <a:pPr>
              <a:lnSpc>
                <a:spcPct val="150000"/>
              </a:lnSpc>
              <a:buNone/>
            </a:pPr>
            <a:endParaRPr lang="fr-CH" sz="1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UNECE/UNESCAP Task Force and Electronic Exchange of CITES permits</a:t>
            </a:r>
            <a:endParaRPr lang="fr-CH" sz="1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fr-CH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July 2020</a:t>
            </a:r>
          </a:p>
          <a:p>
            <a:pPr>
              <a:lnSpc>
                <a:spcPct val="150000"/>
              </a:lnSpc>
              <a:buNone/>
            </a:pPr>
            <a:endParaRPr lang="fr-CH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686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06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ePhyto Solution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2CF3AA-3F3E-4845-8A5D-47C26C8B79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6863"/>
            <a:ext cx="9144000" cy="524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263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06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ePhyto Solution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18CEDAB9-344C-4064-85FE-0EC33412D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056" y="1772453"/>
            <a:ext cx="4683125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85A2564-3814-4FCB-96CF-40D86FCCDEDC}"/>
              </a:ext>
            </a:extLst>
          </p:cNvPr>
          <p:cNvSpPr txBox="1">
            <a:spLocks/>
          </p:cNvSpPr>
          <p:nvPr/>
        </p:nvSpPr>
        <p:spPr>
          <a:xfrm>
            <a:off x="179388" y="1336228"/>
            <a:ext cx="8229600" cy="685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800" b="1" dirty="0">
                <a:solidFill>
                  <a:srgbClr val="00A6A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is the ePhyto Solution 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B6AFDD70-CEAD-4B68-BBC1-23D740F2C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300" y="1950423"/>
            <a:ext cx="480060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/>
              <a:t>The ePhyto Solution </a:t>
            </a:r>
            <a:r>
              <a:rPr lang="en-US" altLang="en-US" sz="1800" dirty="0"/>
              <a:t>is a system managed by the International Plant Protection Convention (IPPC), and designed, developed and hosted by the United Nations International computing Centre (UNICC).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The ePhyto Solution is funded by the STDF and Donor Countries.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The system has </a:t>
            </a:r>
            <a:r>
              <a:rPr lang="en-US" altLang="en-US" sz="1800" b="1" dirty="0"/>
              <a:t>3</a:t>
            </a:r>
            <a:r>
              <a:rPr lang="en-US" altLang="en-US" sz="1800" dirty="0"/>
              <a:t> core components: </a:t>
            </a:r>
            <a:r>
              <a:rPr lang="en-US" altLang="en-US" sz="1800" b="1" dirty="0"/>
              <a:t>Harmonization, the Hub and the Generic ePhyto National System</a:t>
            </a:r>
            <a:r>
              <a:rPr lang="en-US" alt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0694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06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ePhyto Solution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FA0E37-D21D-4BA2-B505-FBA2A4288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97" y="1143896"/>
            <a:ext cx="7705817" cy="500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998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06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ePhyto Solution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B9DD7D-6783-4817-8D14-90ED79053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376" y="1113322"/>
            <a:ext cx="7892249" cy="520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51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06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ePhyto Solution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8D64C0-4D60-472C-8C52-B62DC912D7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98" y="1073329"/>
            <a:ext cx="7554897" cy="5158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913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06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ePhyto Solution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85A2564-3814-4FCB-96CF-40D86FCCDEDC}"/>
              </a:ext>
            </a:extLst>
          </p:cNvPr>
          <p:cNvSpPr txBox="1">
            <a:spLocks/>
          </p:cNvSpPr>
          <p:nvPr/>
        </p:nvSpPr>
        <p:spPr>
          <a:xfrm>
            <a:off x="179388" y="1336228"/>
            <a:ext cx="8229600" cy="685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800" b="1" dirty="0">
                <a:solidFill>
                  <a:srgbClr val="00A6A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Recent highlights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B6AFDD70-CEAD-4B68-BBC1-23D740F2C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299" y="1950423"/>
            <a:ext cx="497593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/>
              <a:t>The IPPC ePhyto Solution </a:t>
            </a:r>
            <a:r>
              <a:rPr lang="en-US" altLang="en-US" sz="1800" dirty="0"/>
              <a:t>website: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hlinkClick r:id="rId3"/>
              </a:rPr>
              <a:t>https://www.ippc.int/en/ephyto/</a:t>
            </a:r>
            <a:r>
              <a:rPr lang="en-US" altLang="en-US" sz="18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None/>
            </a:pPr>
            <a:r>
              <a:rPr lang="en-US" altLang="en-US" sz="1800" b="1" dirty="0"/>
              <a:t>The IPPC ePhyto Solution </a:t>
            </a:r>
            <a:r>
              <a:rPr lang="en-US" altLang="en-US" sz="1800" dirty="0"/>
              <a:t>training platform: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hlinkClick r:id="rId4"/>
              </a:rPr>
              <a:t>https://www.ephytoexchange.org</a:t>
            </a:r>
            <a:r>
              <a:rPr lang="en-US" altLang="en-US" sz="18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/>
              <a:t>ePhyto </a:t>
            </a:r>
            <a:r>
              <a:rPr lang="en-US" altLang="en-US" sz="1800" dirty="0"/>
              <a:t>numbers: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80+ countries connected to the ePhyto Hub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40+ countries exchanging ePhytos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11,000+ ePhytos exchanged per month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Connection with EU TRACES system established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Particularly relevant COVID-19 crisis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FB6438-B87C-4DCF-9947-3B6AE4EA3F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0378" y="4050164"/>
            <a:ext cx="3055753" cy="19375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7892A9-F4F9-467E-A2DD-1DEEA83F5D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0377" y="1448355"/>
            <a:ext cx="3055753" cy="22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29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21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GB" alt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SPS certification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D0C84A5F-50EC-4849-89FA-238602A42CB8}"/>
              </a:ext>
            </a:extLst>
          </p:cNvPr>
          <p:cNvSpPr txBox="1">
            <a:spLocks/>
          </p:cNvSpPr>
          <p:nvPr/>
        </p:nvSpPr>
        <p:spPr>
          <a:xfrm>
            <a:off x="660400" y="1630780"/>
            <a:ext cx="7493000" cy="18184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4572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alt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Facilitating eVet certification</a:t>
            </a:r>
            <a:r>
              <a:rPr lang="en-GB" sz="18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based on SWs</a:t>
            </a:r>
          </a:p>
          <a:p>
            <a:pPr marL="0" lvl="0" indent="0" algn="ctr" defTabSz="4572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 defTabSz="4572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Taking stock of how veterinary authorities are using e-certification </a:t>
            </a:r>
          </a:p>
          <a:p>
            <a:pPr marL="0" indent="0" algn="ctr" defTabSz="457200">
              <a:buNone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Learning from other relevant work and experiences </a:t>
            </a:r>
          </a:p>
          <a:p>
            <a:pPr marL="0" indent="0" algn="ctr" defTabSz="457200">
              <a:buNone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Developing recommendations and a plan to move forward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9EF93F37-D04A-4F33-9837-86223EA49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4488" y="5540097"/>
            <a:ext cx="54006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See more: </a:t>
            </a:r>
            <a:r>
              <a:rPr lang="en-GB" altLang="en-US" sz="1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standardsfacility.org/PG-609</a:t>
            </a:r>
            <a:r>
              <a:rPr lang="en-GB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116611-1B0A-4340-9A8E-19DBA53032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39" y="3527853"/>
            <a:ext cx="5996722" cy="200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243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4B3614-8137-49A5-B26A-4E0EE2290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731" y="1136337"/>
            <a:ext cx="6694148" cy="508935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4CFC83B-7B07-4F52-8691-7BA3D2B74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21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GB" alt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SPS certification</a:t>
            </a:r>
          </a:p>
        </p:txBody>
      </p:sp>
    </p:spTree>
    <p:extLst>
      <p:ext uri="{BB962C8B-B14F-4D97-AF65-F5344CB8AC3E}">
        <p14:creationId xmlns:p14="http://schemas.microsoft.com/office/powerpoint/2010/main" val="1883567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0135ABD-7450-4788-A1C3-5F66B181B9DE}"/>
              </a:ext>
            </a:extLst>
          </p:cNvPr>
          <p:cNvSpPr txBox="1">
            <a:spLocks/>
          </p:cNvSpPr>
          <p:nvPr/>
        </p:nvSpPr>
        <p:spPr bwMode="auto">
          <a:xfrm>
            <a:off x="486069" y="1291423"/>
            <a:ext cx="66865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400" b="1">
                <a:solidFill>
                  <a:srgbClr val="1F4E74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 b="1">
                <a:solidFill>
                  <a:srgbClr val="668FAF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 b="1">
                <a:solidFill>
                  <a:srgbClr val="668FAF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400" b="1">
                <a:solidFill>
                  <a:srgbClr val="668FAF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400" b="1">
                <a:solidFill>
                  <a:srgbClr val="668FAF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b="1">
                <a:solidFill>
                  <a:srgbClr val="668FAF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b="1">
                <a:solidFill>
                  <a:srgbClr val="668FAF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b="1">
                <a:solidFill>
                  <a:srgbClr val="668FAF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b="1">
                <a:solidFill>
                  <a:srgbClr val="668FAF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en-GB" altLang="en-US" sz="1800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Cherry on the cake?</a:t>
            </a:r>
          </a:p>
        </p:txBody>
      </p:sp>
      <p:pic>
        <p:nvPicPr>
          <p:cNvPr id="6" name="Picture 7" descr="Bildergebnis für picture cake with cherry">
            <a:extLst>
              <a:ext uri="{FF2B5EF4-FFF2-40B4-BE49-F238E27FC236}">
                <a16:creationId xmlns:a16="http://schemas.microsoft.com/office/drawing/2014/main" id="{B708D39C-A847-4F2C-9754-DEB8EE2308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635" y="1494674"/>
            <a:ext cx="1944688" cy="222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Bildergebnis für picture   cherry on a plate">
            <a:extLst>
              <a:ext uri="{FF2B5EF4-FFF2-40B4-BE49-F238E27FC236}">
                <a16:creationId xmlns:a16="http://schemas.microsoft.com/office/drawing/2014/main" id="{807040DF-165F-45D7-AD05-D6B659980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31" y="3955248"/>
            <a:ext cx="1951038" cy="196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662D46-4280-443A-96E1-E1A913BBEED9}"/>
              </a:ext>
            </a:extLst>
          </p:cNvPr>
          <p:cNvSpPr txBox="1">
            <a:spLocks/>
          </p:cNvSpPr>
          <p:nvPr/>
        </p:nvSpPr>
        <p:spPr bwMode="auto">
          <a:xfrm>
            <a:off x="392113" y="1989971"/>
            <a:ext cx="5980112" cy="3318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  <a:defRPr/>
            </a:pPr>
            <a:endParaRPr lang="ru-RU" altLang="en-US" sz="700" dirty="0">
              <a:latin typeface="HelveticaNeueLT Std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5000"/>
              <a:defRPr/>
            </a:pPr>
            <a:r>
              <a:rPr lang="en-US" altLang="en-US" sz="2000" dirty="0">
                <a:latin typeface="+mj-lt"/>
              </a:rPr>
              <a:t>e-Cert is effective when countries already have effective paper-based SPS certification systems, including functioning institutions and adequate legislation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5000"/>
              <a:defRPr/>
            </a:pPr>
            <a:r>
              <a:rPr lang="en-GB" altLang="en-US" sz="2000" dirty="0">
                <a:latin typeface="+mj-lt"/>
              </a:rPr>
              <a:t>e-Cert does not solve systematic failures in national SPS import / export control systems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5000"/>
              <a:defRPr/>
            </a:pPr>
            <a:r>
              <a:rPr lang="en-GB" altLang="en-US" sz="2000" dirty="0">
                <a:latin typeface="+mj-lt"/>
              </a:rPr>
              <a:t>Avoid risk that automation delivers the cherry, without the cake!</a:t>
            </a:r>
            <a:endParaRPr lang="en-US" altLang="en-US" sz="2000" dirty="0">
              <a:latin typeface="+mj-lt"/>
            </a:endParaRPr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id="{F2E50143-F391-46CA-BE5A-9799ADE5E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5601840"/>
            <a:ext cx="427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400" dirty="0">
                <a:solidFill>
                  <a:schemeClr val="bg2">
                    <a:lumMod val="10000"/>
                  </a:schemeClr>
                </a:solidFill>
              </a:rPr>
              <a:t>Source: M. Pikart, UNECE, STDF Seminar on e-cert, 2016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ABE7A8E-D2DD-4B0F-8552-8D52974F3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21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GB" alt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SPS certification</a:t>
            </a:r>
          </a:p>
        </p:txBody>
      </p:sp>
    </p:spTree>
    <p:extLst>
      <p:ext uri="{BB962C8B-B14F-4D97-AF65-F5344CB8AC3E}">
        <p14:creationId xmlns:p14="http://schemas.microsoft.com/office/powerpoint/2010/main" val="1239433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B7D70F-46DC-D54F-A3C0-8F3872A57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198" y="280374"/>
            <a:ext cx="79239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GB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know more about the STDF</a:t>
            </a:r>
            <a:endParaRPr lang="en" sz="2000" dirty="0">
              <a:solidFill>
                <a:srgbClr val="00A6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9D3CB179-34BA-4DCB-B877-47E8D976E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600" y="1186529"/>
            <a:ext cx="5256213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Find out more.jpg">
            <a:extLst>
              <a:ext uri="{FF2B5EF4-FFF2-40B4-BE49-F238E27FC236}">
                <a16:creationId xmlns:a16="http://schemas.microsoft.com/office/drawing/2014/main" id="{CC58C0CC-7225-410E-92F2-6A0272BFE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963186"/>
            <a:ext cx="3683000" cy="52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C7AB096-3047-4F29-A918-85107B74324C}"/>
              </a:ext>
            </a:extLst>
          </p:cNvPr>
          <p:cNvSpPr/>
          <p:nvPr/>
        </p:nvSpPr>
        <p:spPr>
          <a:xfrm>
            <a:off x="4751897" y="5324140"/>
            <a:ext cx="3095964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fr-CH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STDFSecretariat@wto.org</a:t>
            </a:r>
            <a:r>
              <a:rPr lang="fr-CH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50000"/>
              </a:lnSpc>
              <a:buNone/>
            </a:pPr>
            <a:r>
              <a:rPr lang="fr-CH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Simon.Padilla@wto.org</a:t>
            </a:r>
            <a:r>
              <a:rPr lang="fr-CH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1559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21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STDF Strategy, 2020-2024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ADCE511-CFAB-FD46-B4E4-C85507B42C9B}"/>
              </a:ext>
            </a:extLst>
          </p:cNvPr>
          <p:cNvSpPr txBox="1"/>
          <p:nvPr/>
        </p:nvSpPr>
        <p:spPr>
          <a:xfrm>
            <a:off x="4870450" y="1512697"/>
            <a:ext cx="372134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dirty="0"/>
              <a:t> </a:t>
            </a:r>
            <a:r>
              <a:rPr lang="en-GB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on STDF's track record </a:t>
            </a:r>
          </a:p>
          <a:p>
            <a:pPr algn="ctr"/>
            <a:endParaRPr lang="en-GB" dirty="0"/>
          </a:p>
          <a:p>
            <a:pPr algn="ctr"/>
            <a:r>
              <a:rPr lang="en-US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developing the partnership to expand reach and resources 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"The STDF is responding to the needs of developing countries in its focus on building SPS capacities to enable and unlock trade."</a:t>
            </a:r>
          </a:p>
          <a:p>
            <a:pPr algn="ctr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“The STDF and the STDF Secretariat have delivered outputs and results beyond what might be expected given their budget and resources." External Evaluation, 2019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64AC24-3660-4F44-A85E-2C581DAFA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10" y="1727066"/>
            <a:ext cx="4083290" cy="403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5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A0AE5F-E1CF-9D4A-A173-D7C10A299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21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fr-CH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STDF’s theory of change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BD1EA6E-72A4-DA47-B053-0E4341963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8200"/>
            <a:ext cx="9144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76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21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fr-CH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 work</a:t>
            </a:r>
            <a:endParaRPr lang="fr-CH" sz="2000" dirty="0">
              <a:solidFill>
                <a:srgbClr val="00A6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Une image contenant photo, posant, habits, personne&#10;&#10;&#10;&#10;Description générée automatiquement">
            <a:extLst>
              <a:ext uri="{FF2B5EF4-FFF2-40B4-BE49-F238E27FC236}">
                <a16:creationId xmlns:a16="http://schemas.microsoft.com/office/drawing/2014/main" id="{68DA1EA4-3200-DD48-B4EA-D8EE836A5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01" y="1802521"/>
            <a:ext cx="4178300" cy="38989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ADCE511-CFAB-FD46-B4E4-C85507B42C9B}"/>
              </a:ext>
            </a:extLst>
          </p:cNvPr>
          <p:cNvSpPr txBox="1"/>
          <p:nvPr/>
        </p:nvSpPr>
        <p:spPr>
          <a:xfrm>
            <a:off x="5510138" y="2032599"/>
            <a:ext cx="2813591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practice on latest </a:t>
            </a:r>
          </a:p>
          <a:p>
            <a:pPr algn="ctr"/>
            <a:r>
              <a:rPr lang="en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 solutions</a:t>
            </a:r>
            <a:endParaRPr lang="en" dirty="0">
              <a:solidFill>
                <a:srgbClr val="00A6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" sz="1600" dirty="0">
                <a:latin typeface="Arial" panose="020B0604020202020204" pitchFamily="34" charset="0"/>
                <a:cs typeface="Arial" panose="020B0604020202020204" pitchFamily="34" charset="0"/>
              </a:rPr>
              <a:t>Public-private partnerships</a:t>
            </a:r>
          </a:p>
          <a:p>
            <a:pPr algn="ctr"/>
            <a:endParaRPr lang="en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Facilitating safe trade</a:t>
            </a:r>
          </a:p>
          <a:p>
            <a:pPr algn="ctr"/>
            <a:endParaRPr lang="en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SPS certification</a:t>
            </a:r>
          </a:p>
          <a:p>
            <a:pPr algn="ctr"/>
            <a:endParaRPr lang="en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" sz="1600" dirty="0">
                <a:latin typeface="Arial" panose="020B0604020202020204" pitchFamily="34" charset="0"/>
                <a:cs typeface="Arial" panose="020B0604020202020204" pitchFamily="34" charset="0"/>
              </a:rPr>
              <a:t>Good regulatory practice</a:t>
            </a:r>
          </a:p>
          <a:p>
            <a:pPr algn="ctr"/>
            <a:endParaRPr lang="en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" sz="1600" dirty="0">
                <a:latin typeface="Arial" panose="020B0604020202020204" pitchFamily="34" charset="0"/>
                <a:cs typeface="Arial" panose="020B0604020202020204" pitchFamily="34" charset="0"/>
              </a:rPr>
              <a:t>Prioritizing SPS investments</a:t>
            </a:r>
          </a:p>
        </p:txBody>
      </p:sp>
    </p:spTree>
    <p:extLst>
      <p:ext uri="{BB962C8B-B14F-4D97-AF65-F5344CB8AC3E}">
        <p14:creationId xmlns:p14="http://schemas.microsoft.com/office/powerpoint/2010/main" val="458388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Slide Number Placeholder 4">
            <a:extLst>
              <a:ext uri="{FF2B5EF4-FFF2-40B4-BE49-F238E27FC236}">
                <a16:creationId xmlns:a16="http://schemas.microsoft.com/office/drawing/2014/main" id="{B0B951A1-17CF-44E8-BA43-F1805D1A9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20D2BD5-0CCB-4405-AFBB-AF7EDB34ABE6}" type="slidenum">
              <a:rPr lang="en-GB" altLang="en-US" sz="1200" smtClean="0">
                <a:solidFill>
                  <a:srgbClr val="B13F9A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200">
              <a:solidFill>
                <a:srgbClr val="B13F9A"/>
              </a:solidFill>
            </a:endParaRPr>
          </a:p>
        </p:txBody>
      </p:sp>
      <p:pic>
        <p:nvPicPr>
          <p:cNvPr id="40964" name="Picture 3">
            <a:extLst>
              <a:ext uri="{FF2B5EF4-FFF2-40B4-BE49-F238E27FC236}">
                <a16:creationId xmlns:a16="http://schemas.microsoft.com/office/drawing/2014/main" id="{04919468-FC14-4CC9-A4F0-7177252265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89" y="1230743"/>
            <a:ext cx="8282694" cy="495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5FF3B5-F951-4FCD-A959-A75B77E4C0E9}"/>
              </a:ext>
            </a:extLst>
          </p:cNvPr>
          <p:cNvSpPr txBox="1"/>
          <p:nvPr/>
        </p:nvSpPr>
        <p:spPr>
          <a:xfrm>
            <a:off x="1619250" y="4948238"/>
            <a:ext cx="6403975" cy="12001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GB" altLang="en-US" b="1" dirty="0">
                <a:solidFill>
                  <a:prstClr val="white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Entered into force on 22 February 2017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altLang="en-US" b="1" dirty="0">
              <a:solidFill>
                <a:prstClr val="white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b="1" dirty="0">
                <a:solidFill>
                  <a:prstClr val="white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Applies to all relevant border agencies (including SPS)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altLang="en-US" b="1" dirty="0">
              <a:solidFill>
                <a:prstClr val="white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b="1" dirty="0">
                <a:solidFill>
                  <a:prstClr val="white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Goal: Expedite movement, release &amp; clearance of goods </a:t>
            </a:r>
          </a:p>
        </p:txBody>
      </p:sp>
      <p:sp>
        <p:nvSpPr>
          <p:cNvPr id="40966" name="Title 5">
            <a:extLst>
              <a:ext uri="{FF2B5EF4-FFF2-40B4-BE49-F238E27FC236}">
                <a16:creationId xmlns:a16="http://schemas.microsoft.com/office/drawing/2014/main" id="{777D5761-03D2-4F55-B792-E094B8501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0363"/>
            <a:ext cx="7931150" cy="977900"/>
          </a:xfrm>
        </p:spPr>
        <p:txBody>
          <a:bodyPr>
            <a:normAutofit/>
          </a:bodyPr>
          <a:lstStyle/>
          <a:p>
            <a:pPr defTabSz="457200">
              <a:spcBef>
                <a:spcPct val="20000"/>
              </a:spcBef>
            </a:pPr>
            <a:r>
              <a:rPr lang="en-GB" altLang="en-US" sz="2000" b="1" dirty="0">
                <a:solidFill>
                  <a:srgbClr val="00A6A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Trade Facilitation Agreement (TFA)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06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SPS certification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595F270-6E7A-463A-8756-BDB24775BB83}"/>
              </a:ext>
            </a:extLst>
          </p:cNvPr>
          <p:cNvSpPr txBox="1">
            <a:spLocks/>
          </p:cNvSpPr>
          <p:nvPr/>
        </p:nvSpPr>
        <p:spPr>
          <a:xfrm>
            <a:off x="327025" y="1441969"/>
            <a:ext cx="5795963" cy="4390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000" dirty="0"/>
              <a:t>How electronic SPS certification can contribute significantly to facilitating safe trade</a:t>
            </a:r>
            <a:endParaRPr lang="en-GB" altLang="en-US" sz="2000" dirty="0"/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en-US" sz="2000" dirty="0"/>
              <a:t>STDF seminars and projects: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1600" dirty="0"/>
              <a:t>STDF seminar on SPS e-Cert, Geneva,  June 2016 </a:t>
            </a:r>
            <a:r>
              <a:rPr lang="en-US" altLang="en-US" sz="1600" dirty="0">
                <a:solidFill>
                  <a:srgbClr val="1F497D"/>
                </a:solidFill>
                <a:hlinkClick r:id="rId4"/>
              </a:rPr>
              <a:t>www.standardsfacility.org/SPS-eCert</a:t>
            </a:r>
            <a:r>
              <a:rPr lang="en-US" altLang="en-US" sz="1600" dirty="0">
                <a:solidFill>
                  <a:srgbClr val="1F497D"/>
                </a:solidFill>
              </a:rPr>
              <a:t>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1600" dirty="0"/>
              <a:t>Transitioning  from paper-based to automated SPS systems, Geneva, July 2017: </a:t>
            </a:r>
            <a:r>
              <a:rPr lang="en-US" altLang="en-US" sz="1600" dirty="0">
                <a:solidFill>
                  <a:srgbClr val="1F497D"/>
                </a:solidFill>
                <a:hlinkClick r:id="rId5"/>
              </a:rPr>
              <a:t>www.standardsfacility.org/A4T_Review_2017</a:t>
            </a:r>
            <a:r>
              <a:rPr lang="en-US" altLang="en-US" sz="1600" dirty="0">
                <a:solidFill>
                  <a:srgbClr val="1F497D"/>
                </a:solidFill>
              </a:rPr>
              <a:t> </a:t>
            </a:r>
            <a:endParaRPr lang="en-GB" altLang="en-US" sz="1600" dirty="0">
              <a:solidFill>
                <a:srgbClr val="1F497D"/>
              </a:solidFill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en-US" sz="1600" dirty="0"/>
              <a:t>ePhyto </a:t>
            </a:r>
            <a:r>
              <a:rPr lang="pt-BR" altLang="en-US" sz="1600" dirty="0"/>
              <a:t>(FAO/IPPC, WBG, WCO, CITES, CFIA, USDA, </a:t>
            </a:r>
            <a:r>
              <a:rPr lang="en-GB" altLang="en-US" sz="1600" dirty="0"/>
              <a:t>private</a:t>
            </a:r>
            <a:r>
              <a:rPr lang="pt-BR" altLang="en-US" sz="1600" dirty="0"/>
              <a:t> sector) - </a:t>
            </a:r>
            <a:r>
              <a:rPr lang="pt-BR" altLang="en-US" sz="1600" dirty="0">
                <a:hlinkClick r:id="rId6"/>
              </a:rPr>
              <a:t>www.standardsfacility.org/PG-504</a:t>
            </a:r>
            <a:r>
              <a:rPr lang="pt-BR" altLang="en-US" sz="1600" dirty="0"/>
              <a:t>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en-US" sz="1600" dirty="0"/>
              <a:t>eVet based on Single Window (OIE/FAO/WB) - </a:t>
            </a:r>
            <a:r>
              <a:rPr lang="en-GB" altLang="en-US" sz="1600" dirty="0">
                <a:hlinkClick r:id="rId7"/>
              </a:rPr>
              <a:t>www.standardsfacility.org/PG-609</a:t>
            </a:r>
            <a:r>
              <a:rPr lang="en-GB" altLang="en-US" sz="1600" dirty="0"/>
              <a:t>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GB" altLang="en-US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en-US" sz="2200" dirty="0">
              <a:solidFill>
                <a:schemeClr val="tx2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42F9792-3170-4AF6-832D-B5981871BE5B}"/>
              </a:ext>
            </a:extLst>
          </p:cNvPr>
          <p:cNvGrpSpPr>
            <a:grpSpLocks/>
          </p:cNvGrpSpPr>
          <p:nvPr/>
        </p:nvGrpSpPr>
        <p:grpSpPr bwMode="auto">
          <a:xfrm>
            <a:off x="6173788" y="3210726"/>
            <a:ext cx="2359025" cy="2449513"/>
            <a:chOff x="2214" y="2325"/>
            <a:chExt cx="1624" cy="1759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CAD21A7-6880-4CA7-B891-605389C4E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25"/>
              <a:ext cx="1624" cy="1759"/>
            </a:xfrm>
            <a:prstGeom prst="ellipse">
              <a:avLst/>
            </a:prstGeom>
            <a:noFill/>
            <a:ln w="63500" cap="rnd">
              <a:solidFill>
                <a:srgbClr val="FF9900"/>
              </a:solidFill>
              <a:prstDash val="sysDot"/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altLang="en-US">
                <a:latin typeface="+mn-lt"/>
                <a:cs typeface="+mn-cs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93291B0-0B6C-47E9-811A-8EBD7119F9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4" y="2745"/>
              <a:ext cx="528" cy="927"/>
              <a:chOff x="2182" y="2819"/>
              <a:chExt cx="785" cy="1273"/>
            </a:xfrm>
          </p:grpSpPr>
          <p:sp>
            <p:nvSpPr>
              <p:cNvPr id="19" name="Freeform 11">
                <a:extLst>
                  <a:ext uri="{FF2B5EF4-FFF2-40B4-BE49-F238E27FC236}">
                    <a16:creationId xmlns:a16="http://schemas.microsoft.com/office/drawing/2014/main" id="{E8B327D4-0552-45FE-8542-CCC77F060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" y="2819"/>
                <a:ext cx="724" cy="1273"/>
              </a:xfrm>
              <a:custGeom>
                <a:avLst/>
                <a:gdLst>
                  <a:gd name="T0" fmla="*/ 66 w 724"/>
                  <a:gd name="T1" fmla="*/ 57 h 1273"/>
                  <a:gd name="T2" fmla="*/ 379 w 724"/>
                  <a:gd name="T3" fmla="*/ 0 h 1273"/>
                  <a:gd name="T4" fmla="*/ 609 w 724"/>
                  <a:gd name="T5" fmla="*/ 32 h 1273"/>
                  <a:gd name="T6" fmla="*/ 633 w 724"/>
                  <a:gd name="T7" fmla="*/ 978 h 1273"/>
                  <a:gd name="T8" fmla="*/ 724 w 724"/>
                  <a:gd name="T9" fmla="*/ 1027 h 1273"/>
                  <a:gd name="T10" fmla="*/ 477 w 724"/>
                  <a:gd name="T11" fmla="*/ 1273 h 1273"/>
                  <a:gd name="T12" fmla="*/ 0 w 724"/>
                  <a:gd name="T13" fmla="*/ 1208 h 1273"/>
                  <a:gd name="T14" fmla="*/ 66 w 724"/>
                  <a:gd name="T15" fmla="*/ 1125 h 1273"/>
                  <a:gd name="T16" fmla="*/ 66 w 724"/>
                  <a:gd name="T17" fmla="*/ 57 h 127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24"/>
                  <a:gd name="T28" fmla="*/ 0 h 1273"/>
                  <a:gd name="T29" fmla="*/ 724 w 724"/>
                  <a:gd name="T30" fmla="*/ 1273 h 127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24" h="1273">
                    <a:moveTo>
                      <a:pt x="66" y="57"/>
                    </a:moveTo>
                    <a:lnTo>
                      <a:pt x="379" y="0"/>
                    </a:lnTo>
                    <a:lnTo>
                      <a:pt x="609" y="32"/>
                    </a:lnTo>
                    <a:lnTo>
                      <a:pt x="633" y="978"/>
                    </a:lnTo>
                    <a:lnTo>
                      <a:pt x="724" y="1027"/>
                    </a:lnTo>
                    <a:lnTo>
                      <a:pt x="477" y="1273"/>
                    </a:lnTo>
                    <a:lnTo>
                      <a:pt x="0" y="1208"/>
                    </a:lnTo>
                    <a:lnTo>
                      <a:pt x="66" y="1125"/>
                    </a:lnTo>
                    <a:lnTo>
                      <a:pt x="66" y="5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66666"/>
                  </a:gs>
                  <a:gs pos="100000">
                    <a:srgbClr val="DDDDDD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sm" len="sm"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aphicFrame>
            <p:nvGraphicFramePr>
              <p:cNvPr id="20" name="Object 12">
                <a:extLst>
                  <a:ext uri="{FF2B5EF4-FFF2-40B4-BE49-F238E27FC236}">
                    <a16:creationId xmlns:a16="http://schemas.microsoft.com/office/drawing/2014/main" id="{FFFEB384-5DC3-434D-ADC4-FD2BCD413FD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82" y="2828"/>
              <a:ext cx="720" cy="12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2" name="Clip" r:id="rId8" imgW="1927225" imgH="3382963" progId="MS_ClipArt_Gallery.2">
                      <p:embed/>
                    </p:oleObj>
                  </mc:Choice>
                  <mc:Fallback>
                    <p:oleObj name="Clip" r:id="rId8" imgW="1927225" imgH="3382963" progId="MS_ClipArt_Gallery.2">
                      <p:embed/>
                      <p:pic>
                        <p:nvPicPr>
                          <p:cNvPr id="48146" name="Object 12">
                            <a:extLst>
                              <a:ext uri="{FF2B5EF4-FFF2-40B4-BE49-F238E27FC236}">
                                <a16:creationId xmlns:a16="http://schemas.microsoft.com/office/drawing/2014/main" id="{B5D05C4A-9BCA-420C-BFC9-BEF069D83B3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82" y="2828"/>
                            <a:ext cx="720" cy="126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2" name="Group 13">
              <a:extLst>
                <a:ext uri="{FF2B5EF4-FFF2-40B4-BE49-F238E27FC236}">
                  <a16:creationId xmlns:a16="http://schemas.microsoft.com/office/drawing/2014/main" id="{C9697CA3-0224-487A-B615-61F0B2BE26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1" y="2728"/>
              <a:ext cx="542" cy="950"/>
              <a:chOff x="2161" y="2819"/>
              <a:chExt cx="806" cy="1304"/>
            </a:xfrm>
          </p:grpSpPr>
          <p:sp>
            <p:nvSpPr>
              <p:cNvPr id="17" name="Freeform 14">
                <a:extLst>
                  <a:ext uri="{FF2B5EF4-FFF2-40B4-BE49-F238E27FC236}">
                    <a16:creationId xmlns:a16="http://schemas.microsoft.com/office/drawing/2014/main" id="{0DA6C9C3-612D-446E-8ACA-80E9C99661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" y="2819"/>
                <a:ext cx="724" cy="1273"/>
              </a:xfrm>
              <a:custGeom>
                <a:avLst/>
                <a:gdLst>
                  <a:gd name="T0" fmla="*/ 66 w 724"/>
                  <a:gd name="T1" fmla="*/ 57 h 1273"/>
                  <a:gd name="T2" fmla="*/ 379 w 724"/>
                  <a:gd name="T3" fmla="*/ 0 h 1273"/>
                  <a:gd name="T4" fmla="*/ 609 w 724"/>
                  <a:gd name="T5" fmla="*/ 32 h 1273"/>
                  <a:gd name="T6" fmla="*/ 633 w 724"/>
                  <a:gd name="T7" fmla="*/ 978 h 1273"/>
                  <a:gd name="T8" fmla="*/ 724 w 724"/>
                  <a:gd name="T9" fmla="*/ 1027 h 1273"/>
                  <a:gd name="T10" fmla="*/ 477 w 724"/>
                  <a:gd name="T11" fmla="*/ 1273 h 1273"/>
                  <a:gd name="T12" fmla="*/ 0 w 724"/>
                  <a:gd name="T13" fmla="*/ 1208 h 1273"/>
                  <a:gd name="T14" fmla="*/ 66 w 724"/>
                  <a:gd name="T15" fmla="*/ 1125 h 1273"/>
                  <a:gd name="T16" fmla="*/ 66 w 724"/>
                  <a:gd name="T17" fmla="*/ 57 h 127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24"/>
                  <a:gd name="T28" fmla="*/ 0 h 1273"/>
                  <a:gd name="T29" fmla="*/ 724 w 724"/>
                  <a:gd name="T30" fmla="*/ 1273 h 127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24" h="1273">
                    <a:moveTo>
                      <a:pt x="66" y="57"/>
                    </a:moveTo>
                    <a:lnTo>
                      <a:pt x="379" y="0"/>
                    </a:lnTo>
                    <a:lnTo>
                      <a:pt x="609" y="32"/>
                    </a:lnTo>
                    <a:lnTo>
                      <a:pt x="633" y="978"/>
                    </a:lnTo>
                    <a:lnTo>
                      <a:pt x="724" y="1027"/>
                    </a:lnTo>
                    <a:lnTo>
                      <a:pt x="477" y="1273"/>
                    </a:lnTo>
                    <a:lnTo>
                      <a:pt x="0" y="1208"/>
                    </a:lnTo>
                    <a:lnTo>
                      <a:pt x="66" y="1125"/>
                    </a:lnTo>
                    <a:lnTo>
                      <a:pt x="66" y="5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66666"/>
                  </a:gs>
                  <a:gs pos="100000">
                    <a:srgbClr val="DDDDDD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sm" len="sm"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aphicFrame>
            <p:nvGraphicFramePr>
              <p:cNvPr id="18" name="Object 15">
                <a:extLst>
                  <a:ext uri="{FF2B5EF4-FFF2-40B4-BE49-F238E27FC236}">
                    <a16:creationId xmlns:a16="http://schemas.microsoft.com/office/drawing/2014/main" id="{266E736F-1F46-486B-978A-3BBC64D9408B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161" y="2859"/>
              <a:ext cx="720" cy="12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3" name="Clip" r:id="rId10" imgW="1927225" imgH="3382963" progId="MS_ClipArt_Gallery.2">
                      <p:embed/>
                    </p:oleObj>
                  </mc:Choice>
                  <mc:Fallback>
                    <p:oleObj name="Clip" r:id="rId10" imgW="1927225" imgH="3382963" progId="MS_ClipArt_Gallery.2">
                      <p:embed/>
                      <p:pic>
                        <p:nvPicPr>
                          <p:cNvPr id="48144" name="Object 15">
                            <a:extLst>
                              <a:ext uri="{FF2B5EF4-FFF2-40B4-BE49-F238E27FC236}">
                                <a16:creationId xmlns:a16="http://schemas.microsoft.com/office/drawing/2014/main" id="{E702303C-9063-4788-84E7-F8D8EFA9654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61" y="2859"/>
                            <a:ext cx="720" cy="126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3" name="Line 16">
              <a:extLst>
                <a:ext uri="{FF2B5EF4-FFF2-40B4-BE49-F238E27FC236}">
                  <a16:creationId xmlns:a16="http://schemas.microsoft.com/office/drawing/2014/main" id="{0A180BFA-6236-44D4-BE01-6B343C5865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4" y="3148"/>
              <a:ext cx="40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Rectangle 17">
              <a:extLst>
                <a:ext uri="{FF2B5EF4-FFF2-40B4-BE49-F238E27FC236}">
                  <a16:creationId xmlns:a16="http://schemas.microsoft.com/office/drawing/2014/main" id="{28946FA0-A214-46A4-9697-3825EDEE4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0" y="3708"/>
              <a:ext cx="664" cy="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800" b="1">
                  <a:solidFill>
                    <a:srgbClr val="FF9900"/>
                  </a:solidFill>
                  <a:latin typeface="+mn-lt"/>
                  <a:cs typeface="+mn-cs"/>
                </a:rPr>
                <a:t>E-cert</a:t>
              </a:r>
              <a:endParaRPr lang="en-GB" altLang="en-US" sz="2800" b="1">
                <a:solidFill>
                  <a:srgbClr val="FF9900"/>
                </a:solidFill>
                <a:latin typeface="+mn-lt"/>
                <a:cs typeface="+mn-cs"/>
              </a:endParaRPr>
            </a:p>
          </p:txBody>
        </p:sp>
        <p:sp>
          <p:nvSpPr>
            <p:cNvPr id="15" name="Text Box 18">
              <a:extLst>
                <a:ext uri="{FF2B5EF4-FFF2-40B4-BE49-F238E27FC236}">
                  <a16:creationId xmlns:a16="http://schemas.microsoft.com/office/drawing/2014/main" id="{86E78D83-E349-435D-94EC-6E1E388019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6" y="2794"/>
              <a:ext cx="19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n-GB" altLang="en-US" sz="160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16" name="Text Box 19">
              <a:extLst>
                <a:ext uri="{FF2B5EF4-FFF2-40B4-BE49-F238E27FC236}">
                  <a16:creationId xmlns:a16="http://schemas.microsoft.com/office/drawing/2014/main" id="{C7ED401F-3E05-496C-905B-59C751332E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0" y="2808"/>
              <a:ext cx="19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Tahoma" pitchFamily="34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n-GB" altLang="en-US" sz="160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</p:grpSp>
      <p:pic>
        <p:nvPicPr>
          <p:cNvPr id="21" name="Picture 5">
            <a:extLst>
              <a:ext uri="{FF2B5EF4-FFF2-40B4-BE49-F238E27FC236}">
                <a16:creationId xmlns:a16="http://schemas.microsoft.com/office/drawing/2014/main" id="{EE4209A2-2745-4BFE-A9DA-C705CE2377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538" y="1642276"/>
            <a:ext cx="3140075" cy="135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6408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06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SPS certification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595F270-6E7A-463A-8756-BDB24775BB83}"/>
              </a:ext>
            </a:extLst>
          </p:cNvPr>
          <p:cNvSpPr txBox="1">
            <a:spLocks/>
          </p:cNvSpPr>
          <p:nvPr/>
        </p:nvSpPr>
        <p:spPr>
          <a:xfrm>
            <a:off x="1365713" y="1441969"/>
            <a:ext cx="5795963" cy="4390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altLang="en-US" sz="18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STDF e-Cert Advisory Committee (ECAC)</a:t>
            </a:r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altLang="en-US" sz="2000" dirty="0"/>
              <a:t>Share information on initiatives related to SPS e-Cert and to facilitate linkages and synergies between these initiatives to maximize outputs and reduce</a:t>
            </a:r>
            <a:endParaRPr lang="en-GB" altLang="en-US" dirty="0">
              <a:solidFill>
                <a:schemeClr val="tx2"/>
              </a:solidFill>
            </a:endParaRPr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altLang="en-US" sz="2000" u="sng" dirty="0">
                <a:solidFill>
                  <a:schemeClr val="tx2"/>
                </a:solidFill>
              </a:rPr>
              <a:t>www.standardsfacility.org/sps-ecac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en-US" sz="2200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2246A2-9D40-46F9-840A-D59C08262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153" y="3840102"/>
            <a:ext cx="6689694" cy="223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77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06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ePhyto Solution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D0C84A5F-50EC-4849-89FA-238602A42CB8}"/>
              </a:ext>
            </a:extLst>
          </p:cNvPr>
          <p:cNvSpPr txBox="1">
            <a:spLocks/>
          </p:cNvSpPr>
          <p:nvPr/>
        </p:nvSpPr>
        <p:spPr>
          <a:xfrm>
            <a:off x="204187" y="1501100"/>
            <a:ext cx="4254747" cy="4074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GB" sz="18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beginning</a:t>
            </a:r>
          </a:p>
          <a:p>
            <a:pPr marL="0" indent="0" algn="ctr">
              <a:buNone/>
              <a:defRPr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defTabSz="457200">
              <a:buNone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Point-to-point transmission</a:t>
            </a:r>
          </a:p>
          <a:p>
            <a:pPr marL="0" indent="0" algn="ctr" defTabSz="457200">
              <a:buNone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Point-to-point exchange is when ePhyto exchange occurs directly between an exporting country and an importing country.</a:t>
            </a:r>
          </a:p>
          <a:p>
            <a:pPr marL="0" indent="0" algn="ctr" defTabSz="457200">
              <a:buNone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 each case, the country needs to establish separate bilateral arrangements with each country to facilitate exchange.</a:t>
            </a:r>
          </a:p>
          <a:p>
            <a:pPr marL="0" indent="0" algn="ctr" defTabSz="457200">
              <a:buNone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High costs for establishing separate connections (@$120K per connection) and significant annual costs ($20K-100K) for maintaining separate connections with each partner country</a:t>
            </a:r>
          </a:p>
          <a:p>
            <a:pPr marL="0" indent="0" algn="ctr" defTabSz="457200">
              <a:buNone/>
              <a:defRPr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defTabSz="457200">
              <a:buNone/>
              <a:defRPr/>
            </a:pPr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endParaRPr lang="en-GB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en-GB" sz="1800" dirty="0">
              <a:latin typeface="Helvetica Neue"/>
            </a:endParaRPr>
          </a:p>
          <a:p>
            <a:pPr marL="0" indent="0" algn="ctr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algn="ctr">
              <a:defRPr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9D9114-1E32-4839-B41D-272089D00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3751" y="1908696"/>
            <a:ext cx="3945779" cy="2657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C281F5-D814-432E-8C68-683A79B56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4375" y="3938349"/>
            <a:ext cx="3962273" cy="131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32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B51B7C-F267-954C-9809-DFB7BC5B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061" y="329260"/>
            <a:ext cx="7128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ePhyto Solution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D0C84A5F-50EC-4849-89FA-238602A42CB8}"/>
              </a:ext>
            </a:extLst>
          </p:cNvPr>
          <p:cNvSpPr txBox="1">
            <a:spLocks/>
          </p:cNvSpPr>
          <p:nvPr/>
        </p:nvSpPr>
        <p:spPr>
          <a:xfrm>
            <a:off x="611811" y="1731920"/>
            <a:ext cx="3820489" cy="358779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1800" b="1" dirty="0">
                <a:solidFill>
                  <a:srgbClr val="00A6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ePhyto: Globally harmonized system to exchange electronic phyto certificates</a:t>
            </a:r>
            <a:endParaRPr lang="en-GB" sz="1800" b="1" dirty="0">
              <a:solidFill>
                <a:srgbClr val="00A6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defTabSz="457200">
              <a:buNone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Improved security and reduced potential for fraudulent certificates</a:t>
            </a:r>
          </a:p>
          <a:p>
            <a:pPr marL="0" indent="0" algn="ctr" defTabSz="457200">
              <a:buNone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Efficiencies in the arrival and clearance of plants and plant products</a:t>
            </a:r>
          </a:p>
          <a:p>
            <a:pPr marL="0" indent="0" algn="ctr" defTabSz="457200">
              <a:buNone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Reduce need for bilateral agreements</a:t>
            </a:r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GB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GB" sz="1800" dirty="0">
              <a:latin typeface="Helvetica Neue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0A9D1A2E-4F5B-4D95-BAC2-0282AA696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302" y="1588648"/>
            <a:ext cx="3462337" cy="28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BD33A304-A071-4A84-ADE5-7A84021BB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019" y="5319713"/>
            <a:ext cx="757396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"The STDF work on electronic certification and the </a:t>
            </a:r>
            <a:r>
              <a:rPr lang="en-GB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ePhyto</a:t>
            </a: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project offered the impetus for the World Bank and IPPC Secretariat to deepen their collaboration on SPS capacity </a:t>
            </a:r>
            <a:b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building and trade facilitation.“ Bill Gain, World Bank Group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6EF47BF-E08E-4E5D-9185-66FDB3BCA509}"/>
              </a:ext>
            </a:extLst>
          </p:cNvPr>
          <p:cNvSpPr/>
          <p:nvPr/>
        </p:nvSpPr>
        <p:spPr>
          <a:xfrm>
            <a:off x="5167046" y="4460435"/>
            <a:ext cx="30346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See more: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standardsfacility.org/PG-504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8644028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943</TotalTime>
  <Words>744</Words>
  <Application>Microsoft Macintosh PowerPoint</Application>
  <PresentationFormat>Affichage à l'écran (4:3)</PresentationFormat>
  <Paragraphs>138</Paragraphs>
  <Slides>19</Slides>
  <Notes>19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Helvetica Neue</vt:lpstr>
      <vt:lpstr>HelveticaNeueLT Std</vt:lpstr>
      <vt:lpstr>Thème Office</vt:lpstr>
      <vt:lpstr>Clip</vt:lpstr>
      <vt:lpstr>Présentation PowerPoint</vt:lpstr>
      <vt:lpstr>Présentation PowerPoint</vt:lpstr>
      <vt:lpstr>Présentation PowerPoint</vt:lpstr>
      <vt:lpstr>Présentation PowerPoint</vt:lpstr>
      <vt:lpstr>Trade Facilitation Agreement (TFA)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Michelucci, Manolo</dc:creator>
  <cp:lastModifiedBy>Frei Charles</cp:lastModifiedBy>
  <cp:revision>67</cp:revision>
  <cp:lastPrinted>2020-06-15T07:47:45Z</cp:lastPrinted>
  <dcterms:created xsi:type="dcterms:W3CDTF">2020-02-07T11:27:24Z</dcterms:created>
  <dcterms:modified xsi:type="dcterms:W3CDTF">2020-07-20T07:46:20Z</dcterms:modified>
</cp:coreProperties>
</file>