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sldIdLst>
    <p:sldId id="268" r:id="rId2"/>
    <p:sldId id="1544" r:id="rId3"/>
    <p:sldId id="1549" r:id="rId4"/>
    <p:sldId id="1541" r:id="rId5"/>
    <p:sldId id="1542" r:id="rId6"/>
    <p:sldId id="1543" r:id="rId7"/>
    <p:sldId id="1545" r:id="rId8"/>
    <p:sldId id="1547" r:id="rId9"/>
    <p:sldId id="1546" r:id="rId10"/>
  </p:sldIdLst>
  <p:sldSz cx="9906000" cy="6858000" type="A4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77B986D2-E8C1-4D0A-990C-749DED7ABA5E}">
          <p14:sldIdLst>
            <p14:sldId id="268"/>
            <p14:sldId id="1544"/>
            <p14:sldId id="1549"/>
            <p14:sldId id="1541"/>
            <p14:sldId id="1542"/>
            <p14:sldId id="1543"/>
            <p14:sldId id="1545"/>
            <p14:sldId id="1547"/>
            <p14:sldId id="1546"/>
          </p14:sldIdLst>
        </p14:section>
      </p14:sectionLst>
    </p:ext>
    <p:ext uri="{EFAFB233-063F-42B5-8137-9DF3F51BA10A}">
      <p15:sldGuideLst xmlns:p15="http://schemas.microsoft.com/office/powerpoint/2012/main">
        <p15:guide id="2" pos="312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DDE"/>
    <a:srgbClr val="3392E7"/>
    <a:srgbClr val="17486A"/>
    <a:srgbClr val="5EBA47"/>
    <a:srgbClr val="3E8EDE"/>
    <a:srgbClr val="036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70029F-82BB-7642-A2FF-1A9DBEDB361C}" v="12" dt="2020-06-17T13:32:07.5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7"/>
    <p:restoredTop sz="94705"/>
  </p:normalViewPr>
  <p:slideViewPr>
    <p:cSldViewPr snapToGrid="0">
      <p:cViewPr varScale="1">
        <p:scale>
          <a:sx n="93" d="100"/>
          <a:sy n="93" d="100"/>
        </p:scale>
        <p:origin x="1520" y="200"/>
      </p:cViewPr>
      <p:guideLst>
        <p:guide pos="312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2"/>
            <a:ext cx="3037840" cy="4664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DE8E-C9EA-4A43-8789-DFF19C510078}" type="datetimeFigureOut">
              <a:rPr lang="en-US" smtClean="0"/>
              <a:t>6/19/20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62050"/>
            <a:ext cx="45307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3"/>
            <a:ext cx="5608320" cy="366045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56F99-1514-4F4B-89CD-D1870C00819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3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DBF160B-3A44-4C3B-BCEA-BD19AB6803E9}" type="datetime1">
              <a:rPr lang="en-US" smtClean="0"/>
              <a:t>6/19/20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EB09506-28EA-4C19-A061-02E7C9DE017B}" type="slidenum">
              <a:rPr lang="en-US" smtClean="0"/>
              <a:t>‹N°›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6371416" y="193892"/>
            <a:ext cx="3339682" cy="6665283"/>
            <a:chOff x="6371416" y="193892"/>
            <a:chExt cx="3339682" cy="6665283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259247" y="193892"/>
              <a:ext cx="1564020" cy="3695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1416" y="636953"/>
              <a:ext cx="3339682" cy="6222222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 userDrawn="1"/>
        </p:nvSpPr>
        <p:spPr>
          <a:xfrm>
            <a:off x="0" y="0"/>
            <a:ext cx="310896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62531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200">
                <a:latin typeface="Arial Black" panose="020B0A040201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0" y="3602038"/>
            <a:ext cx="6253163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318DD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09010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320" y="365128"/>
            <a:ext cx="8045643" cy="704018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>
                <a:latin typeface="Arial Black" panose="020B0A040201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320" y="1252025"/>
            <a:ext cx="8045643" cy="4924938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A8505E0-37E7-4BCD-BA8D-3C81CE89C100}" type="datetime1">
              <a:rPr lang="en-US" smtClean="0"/>
              <a:t>6/19/20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FEB09506-28EA-4C19-A061-02E7C9DE017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92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7866" y="1223889"/>
            <a:ext cx="3885161" cy="49530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9802" y="1223889"/>
            <a:ext cx="3885161" cy="495307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9A38245A-2362-40A2-9432-11E173A2FE35}" type="datetime1">
              <a:rPr lang="en-US" smtClean="0"/>
              <a:t>6/19/20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EB09506-28EA-4C19-A061-02E7C9DE017B}" type="slidenum">
              <a:rPr lang="en-US" smtClean="0"/>
              <a:t>‹N°›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187866" y="365128"/>
            <a:ext cx="8037097" cy="704018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>
                <a:latin typeface="Arial Black" panose="020B0A040201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21429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7866" y="1248536"/>
            <a:ext cx="3885161" cy="4119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3392E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39802" y="1251521"/>
            <a:ext cx="3886452" cy="4119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3392E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6FB96879-471E-46C8-A813-F70B84DA637C}" type="datetime1">
              <a:rPr lang="en-US" smtClean="0"/>
              <a:t>6/19/20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EB09506-28EA-4C19-A061-02E7C9DE017B}" type="slidenum">
              <a:rPr lang="en-US" smtClean="0"/>
              <a:t>‹N°›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87866" y="365128"/>
            <a:ext cx="8037097" cy="704018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>
                <a:latin typeface="Arial Black" panose="020B0A040201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1187866" y="1842867"/>
            <a:ext cx="3885161" cy="433409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2"/>
          </p:nvPr>
        </p:nvSpPr>
        <p:spPr>
          <a:xfrm>
            <a:off x="5339802" y="1842867"/>
            <a:ext cx="3885162" cy="433409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4358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81A389D0-0F06-4052-931B-BC5D7EEFC8E9}" type="datetime1">
              <a:rPr lang="en-US" smtClean="0"/>
              <a:t>6/19/20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EB09506-28EA-4C19-A061-02E7C9DE017B}" type="slidenum">
              <a:rPr lang="en-US" smtClean="0"/>
              <a:t>‹N°›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87866" y="365128"/>
            <a:ext cx="8037097" cy="704018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200">
                <a:latin typeface="Arial Black" panose="020B0A040201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941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5ECBC4FA-4788-483E-AD3A-36A4714E3E4D}" type="datetime1">
              <a:rPr lang="en-US" smtClean="0"/>
              <a:t>6/19/20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FEB09506-28EA-4C19-A061-02E7C9DE017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14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760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7" r:id="rId4"/>
    <p:sldLayoutId id="2147483678" r:id="rId5"/>
    <p:sldLayoutId id="2147483679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1010" y="992038"/>
            <a:ext cx="6665104" cy="219011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Guidelines and specifications for Electronic Permit Information eXchange (EPIX) of CITES permits and certificates</a:t>
            </a:r>
            <a:br>
              <a:rPr lang="de-CH"/>
            </a:b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51265E2D-5914-2843-9AEB-61D3F4BB9CDE}"/>
              </a:ext>
            </a:extLst>
          </p:cNvPr>
          <p:cNvSpPr txBox="1">
            <a:spLocks/>
          </p:cNvSpPr>
          <p:nvPr/>
        </p:nvSpPr>
        <p:spPr>
          <a:xfrm>
            <a:off x="331009" y="5129048"/>
            <a:ext cx="4249343" cy="152402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Markus Pikart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UNECE Trade Division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Trade Facilitation Section -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fr-FR" sz="160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Markus.Pikart@un.org</a:t>
            </a:r>
            <a:endParaRPr lang="en-US" sz="16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>
                <a:solidFill>
                  <a:srgbClr val="3E8EDE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UNECE</a:t>
            </a:r>
            <a:endParaRPr lang="en-US" sz="1600" b="1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2020</a:t>
            </a:r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ABD0C36D-C005-AB44-B10A-3B550622C8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0484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BB870D-6FF5-EA44-8B39-02641388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138" y="368618"/>
            <a:ext cx="8045643" cy="704018"/>
          </a:xfrm>
        </p:spPr>
        <p:txBody>
          <a:bodyPr>
            <a:normAutofit fontScale="90000"/>
          </a:bodyPr>
          <a:lstStyle/>
          <a:p>
            <a:r>
              <a:rPr lang="fr-FR" dirty="0"/>
              <a:t>Once </a:t>
            </a:r>
            <a:r>
              <a:rPr lang="fr-FR" dirty="0" err="1"/>
              <a:t>approved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have </a:t>
            </a:r>
            <a:r>
              <a:rPr lang="fr-FR" dirty="0" err="1"/>
              <a:t>access</a:t>
            </a:r>
            <a:r>
              <a:rPr lang="fr-FR" dirty="0"/>
              <a:t> to the </a:t>
            </a:r>
            <a:r>
              <a:rPr lang="fr-FR" dirty="0" err="1"/>
              <a:t>task</a:t>
            </a:r>
            <a:r>
              <a:rPr lang="fr-FR" dirty="0"/>
              <a:t> force </a:t>
            </a:r>
            <a:r>
              <a:rPr lang="fr-FR" dirty="0" err="1"/>
              <a:t>Website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034933-FF75-754B-BD98-AE4A4B774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320" y="1564444"/>
            <a:ext cx="8045643" cy="4924938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7E1386-D6A4-B84C-9D4A-4FB79C328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21DDCB1-89A1-E847-9DCA-E427C94113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320" y="13550"/>
            <a:ext cx="93249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588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BB870D-6FF5-EA44-8B39-02641388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7138" y="368618"/>
            <a:ext cx="8045643" cy="704018"/>
          </a:xfrm>
        </p:spPr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17E1386-D6A4-B84C-9D4A-4FB79C328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4E2B0E4E-2580-6B46-A7AD-30E6BC5772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0002" y="1252025"/>
            <a:ext cx="8045643" cy="4924938"/>
          </a:xfrm>
        </p:spPr>
        <p:txBody>
          <a:bodyPr/>
          <a:lstStyle/>
          <a:p>
            <a:pPr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Wingdings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current</a:t>
            </a:r>
            <a:r>
              <a:rPr lang="de-DE" dirty="0"/>
              <a:t> EPIX </a:t>
            </a:r>
            <a:r>
              <a:rPr lang="de-DE" dirty="0" err="1"/>
              <a:t>pilots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Swiss </a:t>
            </a:r>
            <a:r>
              <a:rPr lang="de-DE" dirty="0" err="1"/>
              <a:t>documentation</a:t>
            </a:r>
            <a:r>
              <a:rPr lang="de-DE" dirty="0"/>
              <a:t> </a:t>
            </a:r>
          </a:p>
          <a:p>
            <a:pPr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Wingdings" pitchFamily="2" charset="2"/>
              <a:buChar char="§"/>
            </a:pP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abstract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Swiss </a:t>
            </a:r>
            <a:r>
              <a:rPr lang="de-DE" dirty="0" err="1"/>
              <a:t>system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documentation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EPIX </a:t>
            </a:r>
            <a:r>
              <a:rPr lang="de-DE" dirty="0" err="1"/>
              <a:t>standards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independent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Swiss </a:t>
            </a:r>
            <a:r>
              <a:rPr lang="de-DE" dirty="0" err="1"/>
              <a:t>system</a:t>
            </a:r>
            <a:endParaRPr lang="de-DE" dirty="0"/>
          </a:p>
          <a:p>
            <a:pPr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Wingdings" pitchFamily="2" charset="2"/>
              <a:buChar char="§"/>
            </a:pP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find a </a:t>
            </a:r>
            <a:r>
              <a:rPr lang="de-DE" dirty="0" err="1"/>
              <a:t>controlled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independent</a:t>
            </a:r>
            <a:r>
              <a:rPr lang="de-DE" dirty="0"/>
              <a:t> </a:t>
            </a:r>
            <a:r>
              <a:rPr lang="de-DE" dirty="0" err="1"/>
              <a:t>maintenance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8890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9960221-F2C5-B94E-86A3-6979E204C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831BA18-005D-514B-B777-0EA290DF2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25C238C-3036-924E-8353-63B184889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320" y="0"/>
            <a:ext cx="82575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707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C3E09BB-B2C4-5E42-AC29-F353A1C70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44A24A1C-49F8-6142-ADF6-4826EEA765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1941" y="1252538"/>
            <a:ext cx="8040594" cy="492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133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E8DAA31-74B0-9B44-9F0D-1527F07B9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D152BA9D-1E79-8E4C-86DD-79CFA79EE9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9513" y="1973975"/>
            <a:ext cx="8045450" cy="3481551"/>
          </a:xfrm>
          <a:prstGeom prst="rect">
            <a:avLst/>
          </a:prstGeom>
        </p:spPr>
      </p:pic>
      <p:sp>
        <p:nvSpPr>
          <p:cNvPr id="8" name="Titel 7">
            <a:extLst>
              <a:ext uri="{FF2B5EF4-FFF2-40B4-BE49-F238E27FC236}">
                <a16:creationId xmlns:a16="http://schemas.microsoft.com/office/drawing/2014/main" id="{2BCF5CFC-F389-8C4D-83C1-43ABF4645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7506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72046C-1F33-CC4C-AA8E-C0176548D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3133E8F-F3AD-E241-BE78-8A353F3D2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F5E93B36-0CE0-C649-854A-45A948C354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2781" y="136524"/>
            <a:ext cx="7049578" cy="670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54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6FB4C1-DA15-7046-BDC9-1F139E338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b="1" dirty="0"/>
              <a:t>Guidelines and specifications for Electronic Permit Information eXchange (EPIX) of CITES permits and certificates</a:t>
            </a:r>
            <a:br>
              <a:rPr lang="de-CH" sz="2200" dirty="0"/>
            </a:br>
            <a:r>
              <a:rPr lang="fr-FR" dirty="0"/>
              <a:t>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EAF09C-F3BE-6147-BE72-26BB84405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319" y="1431414"/>
            <a:ext cx="8045643" cy="4924938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fr-FR" sz="1800" dirty="0"/>
              <a:t>New documentation </a:t>
            </a:r>
            <a:r>
              <a:rPr lang="fr-FR" sz="1800" dirty="0" err="1"/>
              <a:t>is</a:t>
            </a:r>
            <a:r>
              <a:rPr lang="fr-FR" sz="1800" dirty="0"/>
              <a:t> 100 % compatible to the documentation of the </a:t>
            </a:r>
            <a:r>
              <a:rPr lang="fr-FR" sz="1800" dirty="0" err="1"/>
              <a:t>Swiss</a:t>
            </a:r>
            <a:r>
              <a:rPr lang="fr-FR" sz="1800" dirty="0"/>
              <a:t> system</a:t>
            </a:r>
          </a:p>
          <a:p>
            <a:pPr>
              <a:buFont typeface="Wingdings" pitchFamily="2" charset="2"/>
              <a:buChar char="q"/>
            </a:pPr>
            <a:r>
              <a:rPr lang="fr-FR" sz="1800" dirty="0"/>
              <a:t>New EPIX </a:t>
            </a:r>
            <a:r>
              <a:rPr lang="fr-FR" sz="1800" dirty="0" err="1"/>
              <a:t>implementations</a:t>
            </a:r>
            <a:r>
              <a:rPr lang="fr-FR" sz="1800" dirty="0"/>
              <a:t> </a:t>
            </a:r>
            <a:r>
              <a:rPr lang="fr-FR" sz="1800" dirty="0" err="1"/>
              <a:t>should</a:t>
            </a:r>
            <a:r>
              <a:rPr lang="fr-FR" sz="1800" dirty="0"/>
              <a:t> </a:t>
            </a:r>
            <a:r>
              <a:rPr lang="fr-FR" sz="1800" dirty="0" err="1"/>
              <a:t>be</a:t>
            </a:r>
            <a:r>
              <a:rPr lang="fr-FR" sz="1800" dirty="0"/>
              <a:t> </a:t>
            </a:r>
            <a:r>
              <a:rPr lang="fr-FR" sz="1800" dirty="0" err="1"/>
              <a:t>based</a:t>
            </a:r>
            <a:r>
              <a:rPr lang="fr-FR" sz="1800" dirty="0"/>
              <a:t> on </a:t>
            </a:r>
            <a:r>
              <a:rPr lang="fr-FR" sz="1800" dirty="0" err="1"/>
              <a:t>this</a:t>
            </a:r>
            <a:r>
              <a:rPr lang="fr-FR" sz="1800" dirty="0"/>
              <a:t> documentation</a:t>
            </a:r>
          </a:p>
          <a:p>
            <a:pPr>
              <a:buFont typeface="Wingdings" pitchFamily="2" charset="2"/>
              <a:buChar char="q"/>
            </a:pPr>
            <a:r>
              <a:rPr lang="fr-FR" sz="1800" dirty="0" err="1"/>
              <a:t>Documentaiiton</a:t>
            </a:r>
            <a:r>
              <a:rPr lang="fr-FR" sz="1800" dirty="0"/>
              <a:t> </a:t>
            </a:r>
            <a:r>
              <a:rPr lang="fr-FR" sz="1800" dirty="0" err="1"/>
              <a:t>should</a:t>
            </a:r>
            <a:r>
              <a:rPr lang="fr-FR" sz="1800" dirty="0"/>
              <a:t> </a:t>
            </a:r>
            <a:r>
              <a:rPr lang="fr-FR" sz="1800" dirty="0" err="1"/>
              <a:t>be</a:t>
            </a:r>
            <a:r>
              <a:rPr lang="fr-FR" sz="1800" dirty="0"/>
              <a:t> </a:t>
            </a:r>
            <a:r>
              <a:rPr lang="fr-FR" sz="1800" dirty="0" err="1"/>
              <a:t>updated</a:t>
            </a:r>
            <a:r>
              <a:rPr lang="fr-FR" sz="1800" dirty="0"/>
              <a:t> to </a:t>
            </a:r>
            <a:r>
              <a:rPr lang="fr-FR" sz="1800" dirty="0" err="1"/>
              <a:t>take</a:t>
            </a:r>
            <a:r>
              <a:rPr lang="fr-FR" sz="1800" dirty="0"/>
              <a:t> </a:t>
            </a:r>
            <a:r>
              <a:rPr lang="fr-FR" sz="1800" dirty="0" err="1"/>
              <a:t>into</a:t>
            </a:r>
            <a:r>
              <a:rPr lang="fr-FR" sz="1800" dirty="0"/>
              <a:t> </a:t>
            </a:r>
            <a:r>
              <a:rPr lang="fr-FR" sz="1800" dirty="0" err="1"/>
              <a:t>accpunt</a:t>
            </a:r>
            <a:r>
              <a:rPr lang="fr-FR" sz="1800" dirty="0"/>
              <a:t> new </a:t>
            </a:r>
            <a:r>
              <a:rPr lang="fr-FR" sz="1800" dirty="0" err="1"/>
              <a:t>experiences</a:t>
            </a:r>
            <a:r>
              <a:rPr lang="fr-FR" sz="1800" dirty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fr-FR" sz="1800" dirty="0"/>
              <a:t> </a:t>
            </a:r>
            <a:r>
              <a:rPr lang="fr-FR" sz="1800" dirty="0" err="1"/>
              <a:t>We</a:t>
            </a:r>
            <a:r>
              <a:rPr lang="fr-FR" sz="1800" dirty="0"/>
              <a:t> </a:t>
            </a:r>
            <a:r>
              <a:rPr lang="fr-FR" sz="1800" dirty="0" err="1"/>
              <a:t>suggest</a:t>
            </a:r>
            <a:r>
              <a:rPr lang="fr-FR" sz="1800" dirty="0"/>
              <a:t> to </a:t>
            </a:r>
            <a:r>
              <a:rPr lang="fr-FR" sz="1800" dirty="0" err="1"/>
              <a:t>review</a:t>
            </a:r>
            <a:r>
              <a:rPr lang="fr-FR" sz="1800" dirty="0"/>
              <a:t> </a:t>
            </a:r>
            <a:r>
              <a:rPr lang="fr-FR" sz="1800"/>
              <a:t>the document </a:t>
            </a:r>
            <a:r>
              <a:rPr lang="fr-FR" sz="1800" dirty="0"/>
              <a:t>in </a:t>
            </a:r>
            <a:r>
              <a:rPr lang="fr-FR" sz="1800" dirty="0" err="1"/>
              <a:t>this</a:t>
            </a:r>
            <a:r>
              <a:rPr lang="fr-FR" sz="1800" dirty="0"/>
              <a:t> group and </a:t>
            </a:r>
            <a:r>
              <a:rPr lang="fr-FR" sz="1800" dirty="0" err="1"/>
              <a:t>present</a:t>
            </a:r>
            <a:r>
              <a:rPr lang="fr-FR" sz="1800" dirty="0"/>
              <a:t> </a:t>
            </a:r>
            <a:r>
              <a:rPr lang="fr-FR" sz="1800" dirty="0" err="1"/>
              <a:t>it</a:t>
            </a:r>
            <a:r>
              <a:rPr lang="fr-FR" sz="1800" dirty="0"/>
              <a:t> to </a:t>
            </a:r>
          </a:p>
          <a:p>
            <a:pPr lvl="1">
              <a:buFont typeface="Wingdings" pitchFamily="2" charset="2"/>
              <a:buChar char="q"/>
            </a:pPr>
            <a:r>
              <a:rPr lang="fr-FR" sz="1800" dirty="0"/>
              <a:t>CITES WG on </a:t>
            </a:r>
            <a:r>
              <a:rPr lang="fr-FR" sz="1800" dirty="0" err="1"/>
              <a:t>electronic</a:t>
            </a:r>
            <a:r>
              <a:rPr lang="fr-FR" sz="1800" dirty="0"/>
              <a:t> </a:t>
            </a:r>
            <a:r>
              <a:rPr lang="fr-FR" sz="1800" dirty="0" err="1"/>
              <a:t>systems</a:t>
            </a:r>
            <a:r>
              <a:rPr lang="fr-FR" sz="1800" dirty="0"/>
              <a:t> and information technologies</a:t>
            </a:r>
          </a:p>
          <a:p>
            <a:pPr lvl="1">
              <a:buFont typeface="Wingdings" pitchFamily="2" charset="2"/>
              <a:buChar char="q"/>
            </a:pPr>
            <a:r>
              <a:rPr lang="fr-FR" sz="1800" dirty="0"/>
              <a:t>CEFACT Agriculture </a:t>
            </a:r>
            <a:r>
              <a:rPr lang="fr-FR" sz="1800" dirty="0" err="1"/>
              <a:t>Working</a:t>
            </a:r>
            <a:r>
              <a:rPr lang="fr-FR" sz="1800" dirty="0"/>
              <a:t> Group  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5E506AB-4F39-324C-9865-413D19F79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53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15FC28-22B3-BF41-9366-A314FBAC2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B78E47-C398-4343-80DF-145EA810F7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7611" y="2969989"/>
            <a:ext cx="8045643" cy="4924938"/>
          </a:xfrm>
        </p:spPr>
        <p:txBody>
          <a:bodyPr/>
          <a:lstStyle/>
          <a:p>
            <a:pPr marL="0" indent="0">
              <a:buNone/>
            </a:pPr>
            <a:r>
              <a:rPr lang="fr-FR" sz="4800" dirty="0" err="1">
                <a:solidFill>
                  <a:srgbClr val="318DDE"/>
                </a:solidFill>
                <a:latin typeface="Arial"/>
                <a:cs typeface="Arial"/>
              </a:rPr>
              <a:t>Thank</a:t>
            </a:r>
            <a:r>
              <a:rPr lang="fr-FR" sz="4800" dirty="0">
                <a:solidFill>
                  <a:srgbClr val="318DDE"/>
                </a:solidFill>
                <a:latin typeface="Arial"/>
                <a:cs typeface="Arial"/>
              </a:rPr>
              <a:t> </a:t>
            </a:r>
            <a:r>
              <a:rPr lang="fr-FR" sz="4800" dirty="0" err="1">
                <a:solidFill>
                  <a:srgbClr val="318DDE"/>
                </a:solidFill>
                <a:latin typeface="Arial"/>
                <a:cs typeface="Arial"/>
              </a:rPr>
              <a:t>you</a:t>
            </a:r>
            <a:r>
              <a:rPr lang="fr-FR" sz="4800" dirty="0">
                <a:solidFill>
                  <a:srgbClr val="318DDE"/>
                </a:solidFill>
                <a:latin typeface="Arial"/>
                <a:cs typeface="Arial"/>
              </a:rPr>
              <a:t>!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250B6B3-4750-6245-8F9F-5F45D9E2D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151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</Words>
  <Application>Microsoft Macintosh PowerPoint</Application>
  <PresentationFormat>Format A4 (210 x 297 mm)</PresentationFormat>
  <Paragraphs>29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Arial Narrow</vt:lpstr>
      <vt:lpstr>Calibri</vt:lpstr>
      <vt:lpstr>Wingdings</vt:lpstr>
      <vt:lpstr>Office Theme</vt:lpstr>
      <vt:lpstr>Guidelines and specifications for Electronic Permit Information eXchange (EPIX) of CITES permits and certificates </vt:lpstr>
      <vt:lpstr>Once approved you will have access to the task force Website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Guidelines and specifications for Electronic Permit Information eXchange (EPIX) of CITES permits and certificates 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UN/eQuality </dc:title>
  <dc:creator>Markus Pikart</dc:creator>
  <cp:lastModifiedBy>Frei Charles</cp:lastModifiedBy>
  <cp:revision>66</cp:revision>
  <dcterms:created xsi:type="dcterms:W3CDTF">2020-06-04T13:29:05Z</dcterms:created>
  <dcterms:modified xsi:type="dcterms:W3CDTF">2020-06-19T09:07:14Z</dcterms:modified>
</cp:coreProperties>
</file>