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0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738DC1-FD72-40DA-B59F-3EC815680F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57E2A1B-F4D8-4476-B241-ED2C9ED925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2532207-A6B3-4671-B95C-E9EAE034D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8D24F-1972-4530-9D43-423CFEC24A85}" type="datetimeFigureOut">
              <a:rPr lang="de-DE" smtClean="0"/>
              <a:t>07.05.2020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AA64DEB-644A-44BC-8DB0-2AECFA002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2935410-77BA-45BB-B86E-5434D2437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7F75-3E63-4A7C-9095-9EA4CB8577C8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4411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6A665D-58D1-4716-A82D-96312A9C0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847F77A-B7C5-42ED-A292-A1BE4E6681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D5997BA-4B4F-4CE1-9479-F7EBCE7B5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8D24F-1972-4530-9D43-423CFEC24A85}" type="datetimeFigureOut">
              <a:rPr lang="de-DE" smtClean="0"/>
              <a:t>07.05.2020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12C4568-3E69-46C5-A1D9-CEBA184BF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113C9F1-CEB3-4FC6-9F2C-4333D441B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7F75-3E63-4A7C-9095-9EA4CB8577C8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9049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768DC51-596B-4B4F-9076-77F8C2C3F4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A9F303B-F5BE-44CF-9B49-602B69E714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4CB5FB3-1F29-44D6-BAE5-AE021AC6D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8D24F-1972-4530-9D43-423CFEC24A85}" type="datetimeFigureOut">
              <a:rPr lang="de-DE" smtClean="0"/>
              <a:t>07.05.2020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0B061B5-42D8-4B39-8DFA-DF4F943DA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A4AFAA-44CC-4330-A063-E89750D7E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7F75-3E63-4A7C-9095-9EA4CB8577C8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4942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2D5AD2-8D73-4E25-940F-B42DBBC1C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BB0C980-2FDE-4291-8626-7CAC966C54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5ED3D6-B8DC-45BD-A0AF-994B5BA87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8D24F-1972-4530-9D43-423CFEC24A85}" type="datetimeFigureOut">
              <a:rPr lang="de-DE" smtClean="0"/>
              <a:t>07.05.2020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CD9138-C32F-4C04-BBC2-E242BA687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71A132E-6B8E-4286-AA41-D87B31B25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7F75-3E63-4A7C-9095-9EA4CB8577C8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3292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59133E-68A8-4C6D-A18E-5765CE37A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3EDF3F1-F6C1-4E51-B924-8857188D69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16CF0-99D1-4B83-9948-397AB0D57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8D24F-1972-4530-9D43-423CFEC24A85}" type="datetimeFigureOut">
              <a:rPr lang="de-DE" smtClean="0"/>
              <a:t>07.05.2020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0BC4AC5-BA9E-447F-956E-5BB687D08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3804056-983F-4E7A-BA6F-E0010C85D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7F75-3E63-4A7C-9095-9EA4CB8577C8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413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A58FEF-8C5B-455D-BDF6-864C61DD1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430CC9-2CB2-4893-A591-69C137F311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4C901FA-7025-4B1A-9303-A959C9D5AF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A6313FC-1357-4A45-83FE-C5C38D498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8D24F-1972-4530-9D43-423CFEC24A85}" type="datetimeFigureOut">
              <a:rPr lang="de-DE" smtClean="0"/>
              <a:t>07.05.2020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F417275-0816-4648-8AC0-A0C24C8ED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B4C96BD-11B2-447A-A7DA-2C3E0AFA0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7F75-3E63-4A7C-9095-9EA4CB8577C8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503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55AD3E-1A8E-4091-AED4-4304C3BA6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B42BD24-7BC2-425D-BE3A-CC60C35F42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0D10647-98E0-42D0-B5AF-042A409E79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8ADE310-0DC5-4D47-B2EE-E29DA038BC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C5D42A2-0D60-4A69-8E74-B0BF795EE3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046EAAF-2B90-4E37-BC04-15F89F8C7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8D24F-1972-4530-9D43-423CFEC24A85}" type="datetimeFigureOut">
              <a:rPr lang="de-DE" smtClean="0"/>
              <a:t>07.05.2020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8D46460-40DE-4375-9152-2572AD868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9624611-D9D7-4630-9C8D-0C746632C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7F75-3E63-4A7C-9095-9EA4CB8577C8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5491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FF9F7B-604A-49CA-B4F3-968BD9F61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C08C94C-F5C5-479B-811F-CAA953A3A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8D24F-1972-4530-9D43-423CFEC24A85}" type="datetimeFigureOut">
              <a:rPr lang="de-DE" smtClean="0"/>
              <a:t>07.05.2020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AABE001-8A9E-4B50-8E22-4CF545BA1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90DE48D-1929-4438-A32E-E4B050275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7F75-3E63-4A7C-9095-9EA4CB8577C8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9708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DD44F24-4B21-455C-8C14-5589F7437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8D24F-1972-4530-9D43-423CFEC24A85}" type="datetimeFigureOut">
              <a:rPr lang="de-DE" smtClean="0"/>
              <a:t>07.05.2020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1B97351-89FE-4EA8-AD6B-7DA5EC426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752CA7-A3BA-4CA4-8046-5D99E1A6B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7F75-3E63-4A7C-9095-9EA4CB8577C8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8405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523084-7BD8-4AF6-8455-75CE01AF7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F4F891D-2E21-4EBA-8326-2BBE79E6E2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26F4016-A9E4-4CA3-B4BB-A291670E4C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44AAD63-728E-48CD-B906-9705C607E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8D24F-1972-4530-9D43-423CFEC24A85}" type="datetimeFigureOut">
              <a:rPr lang="de-DE" smtClean="0"/>
              <a:t>07.05.2020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986EF26-6A8A-49A4-9B72-70CCBF6CA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CE75C2C-DD74-44E1-A077-4DA25773B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7F75-3E63-4A7C-9095-9EA4CB8577C8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4308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865B07-578C-4D47-8DC6-10F5173CA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DB3FC40-10EC-4459-93C2-0D202B2DE0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6B38B0A-EB42-47FD-8D81-5010CAA24B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3BAF106-3983-4F80-874A-54DD54E53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8D24F-1972-4530-9D43-423CFEC24A85}" type="datetimeFigureOut">
              <a:rPr lang="de-DE" smtClean="0"/>
              <a:t>07.05.2020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C42F987-3D38-4233-99E4-D825173BD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2838371-A262-485B-9E26-BF8908C2D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7F75-3E63-4A7C-9095-9EA4CB8577C8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4653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E3C6256-B244-4114-BE6B-A66152102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0974F57-D294-4BF2-A9D1-794B86770E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97D5C16-9584-4D48-BDC7-F653A9EA5E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8D24F-1972-4530-9D43-423CFEC24A85}" type="datetimeFigureOut">
              <a:rPr lang="de-DE" smtClean="0"/>
              <a:t>07.05.2020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E6FFD57-EAE4-4F14-8BED-0C0D42C09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274F73E-9335-43DA-B0D9-FC2AA2C260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57F75-3E63-4A7C-9095-9EA4CB8577C8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4026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41692847-8487-4AF6-9ED3-2C9EBFA372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8970953"/>
              </p:ext>
            </p:extLst>
          </p:nvPr>
        </p:nvGraphicFramePr>
        <p:xfrm>
          <a:off x="2579584" y="638958"/>
          <a:ext cx="6731000" cy="35941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82750">
                  <a:extLst>
                    <a:ext uri="{9D8B030D-6E8A-4147-A177-3AD203B41FA5}">
                      <a16:colId xmlns:a16="http://schemas.microsoft.com/office/drawing/2014/main" val="1986806369"/>
                    </a:ext>
                  </a:extLst>
                </a:gridCol>
                <a:gridCol w="1682750">
                  <a:extLst>
                    <a:ext uri="{9D8B030D-6E8A-4147-A177-3AD203B41FA5}">
                      <a16:colId xmlns:a16="http://schemas.microsoft.com/office/drawing/2014/main" val="1692700218"/>
                    </a:ext>
                  </a:extLst>
                </a:gridCol>
                <a:gridCol w="1682750">
                  <a:extLst>
                    <a:ext uri="{9D8B030D-6E8A-4147-A177-3AD203B41FA5}">
                      <a16:colId xmlns:a16="http://schemas.microsoft.com/office/drawing/2014/main" val="3755389425"/>
                    </a:ext>
                  </a:extLst>
                </a:gridCol>
                <a:gridCol w="1682750">
                  <a:extLst>
                    <a:ext uri="{9D8B030D-6E8A-4147-A177-3AD203B41FA5}">
                      <a16:colId xmlns:a16="http://schemas.microsoft.com/office/drawing/2014/main" val="3215384778"/>
                    </a:ext>
                  </a:extLst>
                </a:gridCol>
              </a:tblGrid>
              <a:tr h="882650">
                <a:tc>
                  <a:txBody>
                    <a:bodyPr/>
                    <a:lstStyle/>
                    <a:p>
                      <a:pPr algn="r"/>
                      <a:r>
                        <a:rPr lang="de-DE" sz="1800" b="1" kern="12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Scenario</a:t>
                      </a:r>
                      <a:endParaRPr lang="de-DE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de-DE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Area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„Relay-“ </a:t>
                      </a:r>
                      <a:r>
                        <a:rPr lang="de-DE" sz="1800" b="1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or</a:t>
                      </a:r>
                      <a:r>
                        <a:rPr lang="de-DE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Multi-DLT </a:t>
                      </a:r>
                      <a:r>
                        <a:rPr lang="de-DE" sz="1800" b="1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Interoperability</a:t>
                      </a:r>
                      <a:endParaRPr lang="de-DE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solidFill>
                            <a:schemeClr val="bg1"/>
                          </a:solidFill>
                        </a:rPr>
                        <a:t>DLT Systems </a:t>
                      </a:r>
                      <a:r>
                        <a:rPr lang="de-DE" b="1" dirty="0" err="1">
                          <a:solidFill>
                            <a:schemeClr val="bg1"/>
                          </a:solidFill>
                        </a:rPr>
                        <a:t>Interoperability</a:t>
                      </a:r>
                      <a:r>
                        <a:rPr lang="de-DE" b="1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Consensus </a:t>
                      </a:r>
                      <a:r>
                        <a:rPr lang="de-DE" sz="1800" b="1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Interoperability</a:t>
                      </a:r>
                      <a:endParaRPr lang="de-DE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5158997"/>
                  </a:ext>
                </a:extLst>
              </a:tr>
              <a:tr h="88265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1) Legal </a:t>
                      </a:r>
                      <a:r>
                        <a:rPr lang="de-DE" sz="1800" b="1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Interoperability</a:t>
                      </a:r>
                      <a:endParaRPr lang="de-DE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80538700"/>
                  </a:ext>
                </a:extLst>
              </a:tr>
              <a:tr h="8826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2) </a:t>
                      </a:r>
                      <a:r>
                        <a:rPr lang="de-DE" sz="1800" b="1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Governance</a:t>
                      </a:r>
                      <a:r>
                        <a:rPr lang="de-DE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1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Interoperability</a:t>
                      </a:r>
                      <a:endParaRPr lang="de-DE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de-DE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2330113"/>
                  </a:ext>
                </a:extLst>
              </a:tr>
              <a:tr h="88265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3) Technical </a:t>
                      </a:r>
                      <a:r>
                        <a:rPr lang="de-DE" sz="1800" b="1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Interoperability</a:t>
                      </a:r>
                      <a:endParaRPr lang="de-DE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33088437"/>
                  </a:ext>
                </a:extLst>
              </a:tr>
            </a:tbl>
          </a:graphicData>
        </a:graphic>
      </p:graphicFrame>
      <p:sp>
        <p:nvSpPr>
          <p:cNvPr id="7" name="Textfeld 6">
            <a:extLst>
              <a:ext uri="{FF2B5EF4-FFF2-40B4-BE49-F238E27FC236}">
                <a16:creationId xmlns:a16="http://schemas.microsoft.com/office/drawing/2014/main" id="{14E14C69-60FD-40AC-B3B9-E0EE06A9A406}"/>
              </a:ext>
            </a:extLst>
          </p:cNvPr>
          <p:cNvSpPr txBox="1"/>
          <p:nvPr/>
        </p:nvSpPr>
        <p:spPr>
          <a:xfrm>
            <a:off x="4649684" y="2729993"/>
            <a:ext cx="44831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l-SI" sz="1400" dirty="0">
                <a:solidFill>
                  <a:srgbClr val="FF0000"/>
                </a:solidFill>
              </a:rPr>
              <a:t>(Governance models, </a:t>
            </a:r>
            <a:r>
              <a:rPr lang="de-DE" sz="1400" dirty="0" err="1">
                <a:solidFill>
                  <a:srgbClr val="FF0000"/>
                </a:solidFill>
              </a:rPr>
              <a:t>commercial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model</a:t>
            </a:r>
            <a:r>
              <a:rPr lang="de-DE" sz="1400" dirty="0">
                <a:solidFill>
                  <a:srgbClr val="FF0000"/>
                </a:solidFill>
              </a:rPr>
              <a:t>, on-</a:t>
            </a:r>
            <a:r>
              <a:rPr lang="de-DE" sz="1400" dirty="0" err="1">
                <a:solidFill>
                  <a:srgbClr val="FF0000"/>
                </a:solidFill>
              </a:rPr>
              <a:t>chain</a:t>
            </a:r>
            <a:r>
              <a:rPr lang="de-DE" sz="1400" dirty="0">
                <a:solidFill>
                  <a:srgbClr val="FF0000"/>
                </a:solidFill>
              </a:rPr>
              <a:t>, off-</a:t>
            </a:r>
            <a:r>
              <a:rPr lang="de-DE" sz="1400" dirty="0" err="1">
                <a:solidFill>
                  <a:srgbClr val="FF0000"/>
                </a:solidFill>
              </a:rPr>
              <a:t>chain</a:t>
            </a:r>
            <a:r>
              <a:rPr lang="de-DE" sz="1400" dirty="0">
                <a:solidFill>
                  <a:srgbClr val="FF0000"/>
                </a:solidFill>
              </a:rPr>
              <a:t>, </a:t>
            </a:r>
            <a:r>
              <a:rPr lang="sl-SI" sz="1400" dirty="0">
                <a:solidFill>
                  <a:srgbClr val="FF0000"/>
                </a:solidFill>
              </a:rPr>
              <a:t>policies, ...)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BC65232-1D43-4CB4-92E2-F5347EC72114}"/>
              </a:ext>
            </a:extLst>
          </p:cNvPr>
          <p:cNvSpPr txBox="1"/>
          <p:nvPr/>
        </p:nvSpPr>
        <p:spPr>
          <a:xfrm>
            <a:off x="4649684" y="3556982"/>
            <a:ext cx="44831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l-SI" sz="1400" dirty="0">
                <a:solidFill>
                  <a:srgbClr val="FF0000"/>
                </a:solidFill>
              </a:rPr>
              <a:t>(</a:t>
            </a:r>
            <a:r>
              <a:rPr lang="de-DE" sz="1400" dirty="0">
                <a:solidFill>
                  <a:srgbClr val="FF0000"/>
                </a:solidFill>
              </a:rPr>
              <a:t>D</a:t>
            </a:r>
            <a:r>
              <a:rPr lang="sl-SI" sz="1400" dirty="0">
                <a:solidFill>
                  <a:srgbClr val="FF0000"/>
                </a:solidFill>
              </a:rPr>
              <a:t>ata standardization, token transfer, certificates</a:t>
            </a:r>
            <a:r>
              <a:rPr lang="de-DE" sz="1400" dirty="0">
                <a:solidFill>
                  <a:srgbClr val="FF0000"/>
                </a:solidFill>
              </a:rPr>
              <a:t>, smart </a:t>
            </a:r>
            <a:r>
              <a:rPr lang="de-DE" sz="1400" dirty="0" err="1">
                <a:solidFill>
                  <a:srgbClr val="FF0000"/>
                </a:solidFill>
              </a:rPr>
              <a:t>contracts</a:t>
            </a:r>
            <a:r>
              <a:rPr lang="sl-SI" sz="1400" dirty="0">
                <a:solidFill>
                  <a:srgbClr val="FF0000"/>
                </a:solidFill>
              </a:rPr>
              <a:t>, </a:t>
            </a:r>
            <a:r>
              <a:rPr lang="de-DE" sz="1400" dirty="0" err="1">
                <a:solidFill>
                  <a:srgbClr val="FF0000"/>
                </a:solidFill>
              </a:rPr>
              <a:t>containerization</a:t>
            </a:r>
            <a:r>
              <a:rPr lang="de-DE" sz="1400" dirty="0">
                <a:solidFill>
                  <a:srgbClr val="FF0000"/>
                </a:solidFill>
              </a:rPr>
              <a:t>, c</a:t>
            </a:r>
            <a:r>
              <a:rPr lang="sl-SI" sz="1400" dirty="0">
                <a:solidFill>
                  <a:srgbClr val="FF0000"/>
                </a:solidFill>
              </a:rPr>
              <a:t>onsensus mechanisms...)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AA999A1-54DC-4851-AE0F-CF6859865275}"/>
              </a:ext>
            </a:extLst>
          </p:cNvPr>
          <p:cNvSpPr txBox="1"/>
          <p:nvPr/>
        </p:nvSpPr>
        <p:spPr>
          <a:xfrm>
            <a:off x="4649684" y="1903004"/>
            <a:ext cx="44831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l-SI" sz="1400" dirty="0">
                <a:solidFill>
                  <a:srgbClr val="FF0000"/>
                </a:solidFill>
              </a:rPr>
              <a:t>(</a:t>
            </a:r>
            <a:r>
              <a:rPr lang="de-DE" sz="1400" dirty="0">
                <a:solidFill>
                  <a:srgbClr val="FF0000"/>
                </a:solidFill>
              </a:rPr>
              <a:t>L</a:t>
            </a:r>
            <a:r>
              <a:rPr lang="sl-SI" sz="1400" dirty="0">
                <a:solidFill>
                  <a:srgbClr val="FF0000"/>
                </a:solidFill>
              </a:rPr>
              <a:t>egal frameworks, authentication</a:t>
            </a:r>
            <a:r>
              <a:rPr lang="de-DE" sz="1400" dirty="0">
                <a:solidFill>
                  <a:srgbClr val="FF0000"/>
                </a:solidFill>
              </a:rPr>
              <a:t> and </a:t>
            </a:r>
            <a:r>
              <a:rPr lang="de-DE" sz="1400" dirty="0" err="1">
                <a:solidFill>
                  <a:srgbClr val="FF0000"/>
                </a:solidFill>
              </a:rPr>
              <a:t>authorization</a:t>
            </a:r>
            <a:r>
              <a:rPr lang="sl-SI" sz="1400" dirty="0">
                <a:solidFill>
                  <a:srgbClr val="FF0000"/>
                </a:solidFill>
              </a:rPr>
              <a:t>, identity, ...)</a:t>
            </a:r>
            <a:endParaRPr lang="de-DE" sz="1400" dirty="0">
              <a:solidFill>
                <a:srgbClr val="FF0000"/>
              </a:solidFill>
            </a:endParaRPr>
          </a:p>
        </p:txBody>
      </p:sp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D7E2C463-8A99-4808-B77A-B090EAABC6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62537"/>
              </p:ext>
            </p:extLst>
          </p:nvPr>
        </p:nvGraphicFramePr>
        <p:xfrm>
          <a:off x="2591459" y="4383971"/>
          <a:ext cx="6731000" cy="9144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82750">
                  <a:extLst>
                    <a:ext uri="{9D8B030D-6E8A-4147-A177-3AD203B41FA5}">
                      <a16:colId xmlns:a16="http://schemas.microsoft.com/office/drawing/2014/main" val="1104200605"/>
                    </a:ext>
                  </a:extLst>
                </a:gridCol>
                <a:gridCol w="5048250">
                  <a:extLst>
                    <a:ext uri="{9D8B030D-6E8A-4147-A177-3AD203B41FA5}">
                      <a16:colId xmlns:a16="http://schemas.microsoft.com/office/drawing/2014/main" val="168288812"/>
                    </a:ext>
                  </a:extLst>
                </a:gridCol>
              </a:tblGrid>
              <a:tr h="88265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4) Quantum Key Distribution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2086419"/>
                  </a:ext>
                </a:extLst>
              </a:tr>
            </a:tbl>
          </a:graphicData>
        </a:graphic>
      </p:graphicFrame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03D96947-CD79-4384-94BA-2CE31ACDB075}"/>
              </a:ext>
            </a:extLst>
          </p:cNvPr>
          <p:cNvGraphicFramePr>
            <a:graphicFrameLocks noGrp="1"/>
          </p:cNvGraphicFramePr>
          <p:nvPr/>
        </p:nvGraphicFramePr>
        <p:xfrm>
          <a:off x="2591459" y="5428078"/>
          <a:ext cx="6731000" cy="88265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82750">
                  <a:extLst>
                    <a:ext uri="{9D8B030D-6E8A-4147-A177-3AD203B41FA5}">
                      <a16:colId xmlns:a16="http://schemas.microsoft.com/office/drawing/2014/main" val="1104200605"/>
                    </a:ext>
                  </a:extLst>
                </a:gridCol>
                <a:gridCol w="5048250">
                  <a:extLst>
                    <a:ext uri="{9D8B030D-6E8A-4147-A177-3AD203B41FA5}">
                      <a16:colId xmlns:a16="http://schemas.microsoft.com/office/drawing/2014/main" val="168288812"/>
                    </a:ext>
                  </a:extLst>
                </a:gridCol>
              </a:tblGrid>
              <a:tr h="88265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5) Use Cases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2086419"/>
                  </a:ext>
                </a:extLst>
              </a:tr>
            </a:tbl>
          </a:graphicData>
        </a:graphic>
      </p:graphicFrame>
      <p:sp>
        <p:nvSpPr>
          <p:cNvPr id="10" name="Textfeld 9">
            <a:extLst>
              <a:ext uri="{FF2B5EF4-FFF2-40B4-BE49-F238E27FC236}">
                <a16:creationId xmlns:a16="http://schemas.microsoft.com/office/drawing/2014/main" id="{29DA33DF-24FE-43AB-BFB8-B41F835FA6A3}"/>
              </a:ext>
            </a:extLst>
          </p:cNvPr>
          <p:cNvSpPr txBox="1"/>
          <p:nvPr/>
        </p:nvSpPr>
        <p:spPr>
          <a:xfrm>
            <a:off x="4649684" y="5607793"/>
            <a:ext cx="44831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l-SI" sz="1400" dirty="0">
                <a:solidFill>
                  <a:srgbClr val="FF0000"/>
                </a:solidFill>
              </a:rPr>
              <a:t>(</a:t>
            </a:r>
            <a:r>
              <a:rPr lang="de-DE" sz="1400" dirty="0">
                <a:solidFill>
                  <a:srgbClr val="FF0000"/>
                </a:solidFill>
              </a:rPr>
              <a:t>Use </a:t>
            </a:r>
            <a:r>
              <a:rPr lang="de-DE" sz="1400" dirty="0" err="1">
                <a:solidFill>
                  <a:srgbClr val="FF0000"/>
                </a:solidFill>
              </a:rPr>
              <a:t>cases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illustrating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interoperability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along</a:t>
            </a:r>
            <a:r>
              <a:rPr lang="de-DE" sz="1400" dirty="0">
                <a:solidFill>
                  <a:srgbClr val="FF0000"/>
                </a:solidFill>
              </a:rPr>
              <a:t> 1) legal, 2) </a:t>
            </a:r>
            <a:r>
              <a:rPr lang="de-DE" sz="1400" dirty="0" err="1">
                <a:solidFill>
                  <a:srgbClr val="FF0000"/>
                </a:solidFill>
              </a:rPr>
              <a:t>governance</a:t>
            </a:r>
            <a:r>
              <a:rPr lang="de-DE" sz="1400" dirty="0">
                <a:solidFill>
                  <a:srgbClr val="FF0000"/>
                </a:solidFill>
              </a:rPr>
              <a:t>, 3) </a:t>
            </a:r>
            <a:r>
              <a:rPr lang="de-DE" sz="1400" dirty="0" err="1">
                <a:solidFill>
                  <a:srgbClr val="FF0000"/>
                </a:solidFill>
              </a:rPr>
              <a:t>technical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areas</a:t>
            </a:r>
            <a:r>
              <a:rPr lang="de-DE" sz="14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484AB2E-127E-468C-9041-A91FA501EA0A}"/>
              </a:ext>
            </a:extLst>
          </p:cNvPr>
          <p:cNvSpPr txBox="1"/>
          <p:nvPr/>
        </p:nvSpPr>
        <p:spPr>
          <a:xfrm>
            <a:off x="4649684" y="4633092"/>
            <a:ext cx="44831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l-SI" sz="1400" dirty="0">
                <a:solidFill>
                  <a:srgbClr val="FF0000"/>
                </a:solidFill>
              </a:rPr>
              <a:t>(Using QKD as a basis for establishing secure DLT infrastructure, etc.</a:t>
            </a:r>
            <a:r>
              <a:rPr lang="de-DE" sz="1400" dirty="0">
                <a:solidFill>
                  <a:srgbClr val="FF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6555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113</Words>
  <Application>Microsoft Office PowerPoint</Application>
  <PresentationFormat>Grand écran</PresentationFormat>
  <Paragraphs>16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Roman Beck</dc:creator>
  <cp:lastModifiedBy>Lance Thompson</cp:lastModifiedBy>
  <cp:revision>3</cp:revision>
  <dcterms:created xsi:type="dcterms:W3CDTF">2020-05-05T13:51:44Z</dcterms:created>
  <dcterms:modified xsi:type="dcterms:W3CDTF">2020-05-07T15:11:36Z</dcterms:modified>
</cp:coreProperties>
</file>