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
  </p:notesMasterIdLst>
  <p:sldIdLst>
    <p:sldId id="256" r:id="rId2"/>
    <p:sldId id="288" r:id="rId3"/>
    <p:sldId id="261" r:id="rId4"/>
  </p:sldIdLst>
  <p:sldSz cx="9144000" cy="6858000" type="screen4x3"/>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780" autoAdjust="0"/>
  </p:normalViewPr>
  <p:slideViewPr>
    <p:cSldViewPr>
      <p:cViewPr>
        <p:scale>
          <a:sx n="75" d="100"/>
          <a:sy n="75" d="100"/>
        </p:scale>
        <p:origin x="-555" y="-41"/>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47F6585-8BD7-433F-A50C-59A8480A5EF1}" type="datetimeFigureOut">
              <a:rPr kumimoji="1" lang="ja-JP" altLang="en-US" smtClean="0"/>
              <a:t>2020/3/21</a:t>
            </a:fld>
            <a:endParaRPr kumimoji="1" lang="ja-JP" altLang="en-US"/>
          </a:p>
        </p:txBody>
      </p:sp>
      <p:sp>
        <p:nvSpPr>
          <p:cNvPr id="4" name="スライド イメージ プレースホルダー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DD08AB8-463F-4785-B9AC-A7AC6E1C606A}" type="slidenum">
              <a:rPr kumimoji="1" lang="ja-JP" altLang="en-US" smtClean="0"/>
              <a:t>‹#›</a:t>
            </a:fld>
            <a:endParaRPr kumimoji="1" lang="ja-JP" altLang="en-US"/>
          </a:p>
        </p:txBody>
      </p:sp>
    </p:spTree>
    <p:extLst>
      <p:ext uri="{BB962C8B-B14F-4D97-AF65-F5344CB8AC3E}">
        <p14:creationId xmlns:p14="http://schemas.microsoft.com/office/powerpoint/2010/main" val="3166770246"/>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lIns="84390" tIns="42195" rIns="84390" bIns="42195"/>
          <a:lstStyle/>
          <a:p>
            <a:endParaRPr kumimoji="1" lang="ja-JP" altLang="en-US" dirty="0"/>
          </a:p>
        </p:txBody>
      </p:sp>
      <p:sp>
        <p:nvSpPr>
          <p:cNvPr id="4" name="スライド番号プレースホルダー 3"/>
          <p:cNvSpPr>
            <a:spLocks noGrp="1"/>
          </p:cNvSpPr>
          <p:nvPr>
            <p:ph type="sldNum" sz="quarter" idx="10"/>
          </p:nvPr>
        </p:nvSpPr>
        <p:spPr>
          <a:xfrm>
            <a:off x="3884923" y="8685878"/>
            <a:ext cx="2971544" cy="456704"/>
          </a:xfrm>
          <a:prstGeom prst="rect">
            <a:avLst/>
          </a:prstGeom>
        </p:spPr>
        <p:txBody>
          <a:bodyPr lIns="84390" tIns="42195" rIns="84390" bIns="42195"/>
          <a:lstStyle/>
          <a:p>
            <a:fld id="{AF3F342B-3579-42B6-A0DC-8C55E7B000C3}" type="slidenum">
              <a:rPr lang="ja-JP" altLang="en-US" smtClean="0">
                <a:solidFill>
                  <a:prstClr val="black"/>
                </a:solidFill>
              </a:rPr>
              <a:pPr/>
              <a:t>2</a:t>
            </a:fld>
            <a:endParaRPr lang="ja-JP" altLang="en-US">
              <a:solidFill>
                <a:prstClr val="black"/>
              </a:solidFill>
            </a:endParaRPr>
          </a:p>
        </p:txBody>
      </p:sp>
    </p:spTree>
    <p:extLst>
      <p:ext uri="{BB962C8B-B14F-4D97-AF65-F5344CB8AC3E}">
        <p14:creationId xmlns:p14="http://schemas.microsoft.com/office/powerpoint/2010/main" val="319845887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7D547D92-92C0-4AB0-942E-A73345498EA3}" type="datetimeFigureOut">
              <a:rPr kumimoji="1" lang="ja-JP" altLang="en-US" smtClean="0"/>
              <a:t>2020/3/21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41A5067-442C-418A-B983-71D0E9BBE50E}" type="slidenum">
              <a:rPr kumimoji="1" lang="ja-JP" altLang="en-US" smtClean="0"/>
              <a:t>‹#›</a:t>
            </a:fld>
            <a:endParaRPr kumimoji="1" lang="ja-JP" altLang="en-US"/>
          </a:p>
        </p:txBody>
      </p:sp>
    </p:spTree>
    <p:extLst>
      <p:ext uri="{BB962C8B-B14F-4D97-AF65-F5344CB8AC3E}">
        <p14:creationId xmlns:p14="http://schemas.microsoft.com/office/powerpoint/2010/main" val="25887469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7D547D92-92C0-4AB0-942E-A73345498EA3}" type="datetimeFigureOut">
              <a:rPr kumimoji="1" lang="ja-JP" altLang="en-US" smtClean="0"/>
              <a:t>2020/3/21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41A5067-442C-418A-B983-71D0E9BBE50E}" type="slidenum">
              <a:rPr kumimoji="1" lang="ja-JP" altLang="en-US" smtClean="0"/>
              <a:t>‹#›</a:t>
            </a:fld>
            <a:endParaRPr kumimoji="1" lang="ja-JP" altLang="en-US"/>
          </a:p>
        </p:txBody>
      </p:sp>
    </p:spTree>
    <p:extLst>
      <p:ext uri="{BB962C8B-B14F-4D97-AF65-F5344CB8AC3E}">
        <p14:creationId xmlns:p14="http://schemas.microsoft.com/office/powerpoint/2010/main" val="15083073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7D547D92-92C0-4AB0-942E-A73345498EA3}" type="datetimeFigureOut">
              <a:rPr kumimoji="1" lang="ja-JP" altLang="en-US" smtClean="0"/>
              <a:t>2020/3/21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41A5067-442C-418A-B983-71D0E9BBE50E}" type="slidenum">
              <a:rPr kumimoji="1" lang="ja-JP" altLang="en-US" smtClean="0"/>
              <a:t>‹#›</a:t>
            </a:fld>
            <a:endParaRPr kumimoji="1" lang="ja-JP" altLang="en-US"/>
          </a:p>
        </p:txBody>
      </p:sp>
    </p:spTree>
    <p:extLst>
      <p:ext uri="{BB962C8B-B14F-4D97-AF65-F5344CB8AC3E}">
        <p14:creationId xmlns:p14="http://schemas.microsoft.com/office/powerpoint/2010/main" val="42700165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7D547D92-92C0-4AB0-942E-A73345498EA3}" type="datetimeFigureOut">
              <a:rPr kumimoji="1" lang="ja-JP" altLang="en-US" smtClean="0"/>
              <a:t>2020/3/21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41A5067-442C-418A-B983-71D0E9BBE50E}" type="slidenum">
              <a:rPr kumimoji="1" lang="ja-JP" altLang="en-US" smtClean="0"/>
              <a:t>‹#›</a:t>
            </a:fld>
            <a:endParaRPr kumimoji="1" lang="ja-JP" altLang="en-US"/>
          </a:p>
        </p:txBody>
      </p:sp>
    </p:spTree>
    <p:extLst>
      <p:ext uri="{BB962C8B-B14F-4D97-AF65-F5344CB8AC3E}">
        <p14:creationId xmlns:p14="http://schemas.microsoft.com/office/powerpoint/2010/main" val="15078971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7D547D92-92C0-4AB0-942E-A73345498EA3}" type="datetimeFigureOut">
              <a:rPr kumimoji="1" lang="ja-JP" altLang="en-US" smtClean="0"/>
              <a:t>2020/3/21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41A5067-442C-418A-B983-71D0E9BBE50E}" type="slidenum">
              <a:rPr kumimoji="1" lang="ja-JP" altLang="en-US" smtClean="0"/>
              <a:t>‹#›</a:t>
            </a:fld>
            <a:endParaRPr kumimoji="1" lang="ja-JP" altLang="en-US"/>
          </a:p>
        </p:txBody>
      </p:sp>
    </p:spTree>
    <p:extLst>
      <p:ext uri="{BB962C8B-B14F-4D97-AF65-F5344CB8AC3E}">
        <p14:creationId xmlns:p14="http://schemas.microsoft.com/office/powerpoint/2010/main" val="3336643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7D547D92-92C0-4AB0-942E-A73345498EA3}" type="datetimeFigureOut">
              <a:rPr kumimoji="1" lang="ja-JP" altLang="en-US" smtClean="0"/>
              <a:t>2020/3/21</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41A5067-442C-418A-B983-71D0E9BBE50E}" type="slidenum">
              <a:rPr kumimoji="1" lang="ja-JP" altLang="en-US" smtClean="0"/>
              <a:t>‹#›</a:t>
            </a:fld>
            <a:endParaRPr kumimoji="1" lang="ja-JP" altLang="en-US"/>
          </a:p>
        </p:txBody>
      </p:sp>
    </p:spTree>
    <p:extLst>
      <p:ext uri="{BB962C8B-B14F-4D97-AF65-F5344CB8AC3E}">
        <p14:creationId xmlns:p14="http://schemas.microsoft.com/office/powerpoint/2010/main" val="1751071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7D547D92-92C0-4AB0-942E-A73345498EA3}" type="datetimeFigureOut">
              <a:rPr kumimoji="1" lang="ja-JP" altLang="en-US" smtClean="0"/>
              <a:t>2020/3/21</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841A5067-442C-418A-B983-71D0E9BBE50E}" type="slidenum">
              <a:rPr kumimoji="1" lang="ja-JP" altLang="en-US" smtClean="0"/>
              <a:t>‹#›</a:t>
            </a:fld>
            <a:endParaRPr kumimoji="1" lang="ja-JP" altLang="en-US"/>
          </a:p>
        </p:txBody>
      </p:sp>
    </p:spTree>
    <p:extLst>
      <p:ext uri="{BB962C8B-B14F-4D97-AF65-F5344CB8AC3E}">
        <p14:creationId xmlns:p14="http://schemas.microsoft.com/office/powerpoint/2010/main" val="36640849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7D547D92-92C0-4AB0-942E-A73345498EA3}" type="datetimeFigureOut">
              <a:rPr kumimoji="1" lang="ja-JP" altLang="en-US" smtClean="0"/>
              <a:t>2020/3/21</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841A5067-442C-418A-B983-71D0E9BBE50E}" type="slidenum">
              <a:rPr kumimoji="1" lang="ja-JP" altLang="en-US" smtClean="0"/>
              <a:t>‹#›</a:t>
            </a:fld>
            <a:endParaRPr kumimoji="1" lang="ja-JP" altLang="en-US"/>
          </a:p>
        </p:txBody>
      </p:sp>
    </p:spTree>
    <p:extLst>
      <p:ext uri="{BB962C8B-B14F-4D97-AF65-F5344CB8AC3E}">
        <p14:creationId xmlns:p14="http://schemas.microsoft.com/office/powerpoint/2010/main" val="9570945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7D547D92-92C0-4AB0-942E-A73345498EA3}" type="datetimeFigureOut">
              <a:rPr kumimoji="1" lang="ja-JP" altLang="en-US" smtClean="0"/>
              <a:t>2020/3/21</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841A5067-442C-418A-B983-71D0E9BBE50E}" type="slidenum">
              <a:rPr kumimoji="1" lang="ja-JP" altLang="en-US" smtClean="0"/>
              <a:t>‹#›</a:t>
            </a:fld>
            <a:endParaRPr kumimoji="1" lang="ja-JP" altLang="en-US"/>
          </a:p>
        </p:txBody>
      </p:sp>
    </p:spTree>
    <p:extLst>
      <p:ext uri="{BB962C8B-B14F-4D97-AF65-F5344CB8AC3E}">
        <p14:creationId xmlns:p14="http://schemas.microsoft.com/office/powerpoint/2010/main" val="23179662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7D547D92-92C0-4AB0-942E-A73345498EA3}" type="datetimeFigureOut">
              <a:rPr kumimoji="1" lang="ja-JP" altLang="en-US" smtClean="0"/>
              <a:t>2020/3/21</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41A5067-442C-418A-B983-71D0E9BBE50E}" type="slidenum">
              <a:rPr kumimoji="1" lang="ja-JP" altLang="en-US" smtClean="0"/>
              <a:t>‹#›</a:t>
            </a:fld>
            <a:endParaRPr kumimoji="1" lang="ja-JP" altLang="en-US"/>
          </a:p>
        </p:txBody>
      </p:sp>
    </p:spTree>
    <p:extLst>
      <p:ext uri="{BB962C8B-B14F-4D97-AF65-F5344CB8AC3E}">
        <p14:creationId xmlns:p14="http://schemas.microsoft.com/office/powerpoint/2010/main" val="212002992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7D547D92-92C0-4AB0-942E-A73345498EA3}" type="datetimeFigureOut">
              <a:rPr kumimoji="1" lang="ja-JP" altLang="en-US" smtClean="0"/>
              <a:t>2020/3/21</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41A5067-442C-418A-B983-71D0E9BBE50E}" type="slidenum">
              <a:rPr kumimoji="1" lang="ja-JP" altLang="en-US" smtClean="0"/>
              <a:t>‹#›</a:t>
            </a:fld>
            <a:endParaRPr kumimoji="1" lang="ja-JP" altLang="en-US"/>
          </a:p>
        </p:txBody>
      </p:sp>
    </p:spTree>
    <p:extLst>
      <p:ext uri="{BB962C8B-B14F-4D97-AF65-F5344CB8AC3E}">
        <p14:creationId xmlns:p14="http://schemas.microsoft.com/office/powerpoint/2010/main" val="158276780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D547D92-92C0-4AB0-942E-A73345498EA3}" type="datetimeFigureOut">
              <a:rPr kumimoji="1" lang="ja-JP" altLang="en-US" smtClean="0"/>
              <a:t>2020/3/21</a:t>
            </a:fld>
            <a:endParaRPr kumimoji="1" lang="ja-JP" altLang="en-US"/>
          </a:p>
        </p:txBody>
      </p:sp>
      <p:sp>
        <p:nvSpPr>
          <p:cNvPr id="5" name="フッター プレースホルダー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41A5067-442C-418A-B983-71D0E9BBE50E}" type="slidenum">
              <a:rPr kumimoji="1" lang="ja-JP" altLang="en-US" smtClean="0"/>
              <a:t>‹#›</a:t>
            </a:fld>
            <a:endParaRPr kumimoji="1" lang="ja-JP" altLang="en-US"/>
          </a:p>
        </p:txBody>
      </p:sp>
    </p:spTree>
    <p:extLst>
      <p:ext uri="{BB962C8B-B14F-4D97-AF65-F5344CB8AC3E}">
        <p14:creationId xmlns:p14="http://schemas.microsoft.com/office/powerpoint/2010/main" val="32006127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https://global.gotomeeting.com/join/827682669" TargetMode="Externa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827584" y="692696"/>
            <a:ext cx="7772400" cy="1470025"/>
          </a:xfrm>
        </p:spPr>
        <p:txBody>
          <a:bodyPr>
            <a:normAutofit fontScale="90000"/>
          </a:bodyPr>
          <a:lstStyle/>
          <a:p>
            <a:r>
              <a:rPr kumimoji="1" lang="en-US" altLang="ja-JP" dirty="0" smtClean="0"/>
              <a:t>UN/CEFACT T/T Domain</a:t>
            </a:r>
            <a:r>
              <a:rPr lang="en-US" altLang="ja-JP" dirty="0" smtClean="0"/>
              <a:t> </a:t>
            </a:r>
            <a:br>
              <a:rPr lang="en-US" altLang="ja-JP" dirty="0" smtClean="0"/>
            </a:br>
            <a:r>
              <a:rPr kumimoji="1" lang="en-US" altLang="ja-JP" dirty="0" smtClean="0"/>
              <a:t> March </a:t>
            </a:r>
            <a:r>
              <a:rPr lang="en-US" altLang="ja-JP" dirty="0" smtClean="0"/>
              <a:t> GoTo</a:t>
            </a:r>
            <a:r>
              <a:rPr kumimoji="1" lang="en-US" altLang="ja-JP" dirty="0" smtClean="0"/>
              <a:t>Meeting Agenda</a:t>
            </a:r>
            <a:br>
              <a:rPr kumimoji="1" lang="en-US" altLang="ja-JP" dirty="0" smtClean="0"/>
            </a:br>
            <a:r>
              <a:rPr lang="en-US" altLang="ja-JP" dirty="0" smtClean="0">
                <a:solidFill>
                  <a:srgbClr val="00B050"/>
                </a:solidFill>
              </a:rPr>
              <a:t>with Minutes</a:t>
            </a:r>
            <a:endParaRPr kumimoji="1" lang="ja-JP" altLang="en-US" dirty="0">
              <a:solidFill>
                <a:srgbClr val="00B050"/>
              </a:solidFill>
            </a:endParaRPr>
          </a:p>
        </p:txBody>
      </p:sp>
      <p:sp>
        <p:nvSpPr>
          <p:cNvPr id="3" name="サブタイトル 2"/>
          <p:cNvSpPr>
            <a:spLocks noGrp="1"/>
          </p:cNvSpPr>
          <p:nvPr>
            <p:ph type="subTitle" idx="1"/>
          </p:nvPr>
        </p:nvSpPr>
        <p:spPr>
          <a:xfrm>
            <a:off x="1403648" y="3284984"/>
            <a:ext cx="6552728" cy="2448272"/>
          </a:xfrm>
        </p:spPr>
        <p:txBody>
          <a:bodyPr>
            <a:normAutofit fontScale="77500" lnSpcReduction="20000"/>
          </a:bodyPr>
          <a:lstStyle/>
          <a:p>
            <a:r>
              <a:rPr kumimoji="1" lang="en-US" altLang="ja-JP" dirty="0" smtClean="0"/>
              <a:t>March. 17, 2020</a:t>
            </a:r>
          </a:p>
          <a:p>
            <a:r>
              <a:rPr lang="en-US" altLang="ja-JP" dirty="0" smtClean="0"/>
              <a:t>UN/CEFACT T/T Domain Coordinator</a:t>
            </a:r>
            <a:r>
              <a:rPr kumimoji="1" lang="en-US" altLang="ja-JP" dirty="0" smtClean="0"/>
              <a:t> </a:t>
            </a:r>
          </a:p>
          <a:p>
            <a:r>
              <a:rPr lang="en-US" altLang="ja-JP" dirty="0" smtClean="0"/>
              <a:t>Akio Suzuki</a:t>
            </a:r>
          </a:p>
          <a:p>
            <a:pPr lvl="0"/>
            <a:r>
              <a:rPr lang="en-US" altLang="ja-JP" dirty="0" smtClean="0"/>
              <a:t>GoToMeeting </a:t>
            </a:r>
            <a:r>
              <a:rPr lang="en-US" altLang="ja-JP" dirty="0"/>
              <a:t>ID: CEFACT T&amp;T </a:t>
            </a:r>
            <a:r>
              <a:rPr lang="en-US" altLang="ja-JP" dirty="0" smtClean="0"/>
              <a:t>WG at UTC 11:30 am </a:t>
            </a:r>
            <a:r>
              <a:rPr lang="en-US" altLang="ja-JP" dirty="0" smtClean="0">
                <a:solidFill>
                  <a:srgbClr val="00B050"/>
                </a:solidFill>
              </a:rPr>
              <a:t>for 1 hr</a:t>
            </a:r>
            <a:r>
              <a:rPr lang="en-US" altLang="ja-JP" dirty="0" smtClean="0"/>
              <a:t>.</a:t>
            </a:r>
            <a:endParaRPr lang="ja-JP" altLang="ja-JP" dirty="0"/>
          </a:p>
          <a:p>
            <a:r>
              <a:rPr lang="en-US" altLang="ja-JP" u="sng" dirty="0">
                <a:hlinkClick r:id="rId2"/>
              </a:rPr>
              <a:t>https://global.gotomeeting.com/join/827682669</a:t>
            </a:r>
            <a:r>
              <a:rPr lang="en-US" altLang="ja-JP" dirty="0"/>
              <a:t> </a:t>
            </a:r>
            <a:endParaRPr lang="ja-JP" altLang="ja-JP" dirty="0"/>
          </a:p>
          <a:p>
            <a:endParaRPr kumimoji="1" lang="ja-JP" altLang="en-US" dirty="0"/>
          </a:p>
        </p:txBody>
      </p:sp>
    </p:spTree>
    <p:extLst>
      <p:ext uri="{BB962C8B-B14F-4D97-AF65-F5344CB8AC3E}">
        <p14:creationId xmlns:p14="http://schemas.microsoft.com/office/powerpoint/2010/main" val="32606891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71328" y="116632"/>
            <a:ext cx="8085584" cy="476672"/>
          </a:xfrm>
        </p:spPr>
        <p:txBody>
          <a:bodyPr>
            <a:normAutofit fontScale="90000"/>
          </a:bodyPr>
          <a:lstStyle/>
          <a:p>
            <a:r>
              <a:rPr lang="en-US" altLang="ja-JP" dirty="0" smtClean="0">
                <a:solidFill>
                  <a:srgbClr val="00B050"/>
                </a:solidFill>
              </a:rPr>
              <a:t>Participants</a:t>
            </a:r>
            <a:endParaRPr kumimoji="1" lang="ja-JP" altLang="en-US" dirty="0">
              <a:solidFill>
                <a:srgbClr val="00B050"/>
              </a:solidFill>
            </a:endParaRPr>
          </a:p>
        </p:txBody>
      </p:sp>
      <p:sp>
        <p:nvSpPr>
          <p:cNvPr id="3" name="コンテンツ プレースホルダー 2"/>
          <p:cNvSpPr>
            <a:spLocks noGrp="1"/>
          </p:cNvSpPr>
          <p:nvPr>
            <p:ph idx="1"/>
          </p:nvPr>
        </p:nvSpPr>
        <p:spPr>
          <a:xfrm>
            <a:off x="251520" y="1052736"/>
            <a:ext cx="8640960" cy="5073427"/>
          </a:xfrm>
        </p:spPr>
        <p:txBody>
          <a:bodyPr>
            <a:normAutofit/>
          </a:bodyPr>
          <a:lstStyle/>
          <a:p>
            <a:pPr marL="0" indent="0">
              <a:buNone/>
            </a:pPr>
            <a:endParaRPr lang="en-US" altLang="ja-JP" dirty="0" smtClean="0"/>
          </a:p>
          <a:p>
            <a:pPr marL="0" indent="0">
              <a:buNone/>
            </a:pPr>
            <a:endParaRPr lang="en-US" altLang="ja-JP" dirty="0" smtClean="0"/>
          </a:p>
          <a:p>
            <a:pPr marL="0" indent="0">
              <a:buNone/>
            </a:pPr>
            <a:endParaRPr lang="en-US" altLang="ja-JP" dirty="0" smtClean="0"/>
          </a:p>
        </p:txBody>
      </p:sp>
      <p:graphicFrame>
        <p:nvGraphicFramePr>
          <p:cNvPr id="5" name="表 4"/>
          <p:cNvGraphicFramePr>
            <a:graphicFrameLocks noGrp="1"/>
          </p:cNvGraphicFramePr>
          <p:nvPr>
            <p:extLst>
              <p:ext uri="{D42A27DB-BD31-4B8C-83A1-F6EECF244321}">
                <p14:modId xmlns:p14="http://schemas.microsoft.com/office/powerpoint/2010/main" val="113390624"/>
              </p:ext>
            </p:extLst>
          </p:nvPr>
        </p:nvGraphicFramePr>
        <p:xfrm>
          <a:off x="395536" y="745161"/>
          <a:ext cx="8136904" cy="5683807"/>
        </p:xfrm>
        <a:graphic>
          <a:graphicData uri="http://schemas.openxmlformats.org/drawingml/2006/table">
            <a:tbl>
              <a:tblPr firstRow="1" bandRow="1">
                <a:tableStyleId>{5C22544A-7EE6-4342-B048-85BDC9FD1C3A}</a:tableStyleId>
              </a:tblPr>
              <a:tblGrid>
                <a:gridCol w="2088232"/>
                <a:gridCol w="2141441"/>
                <a:gridCol w="2222371"/>
                <a:gridCol w="1684860"/>
              </a:tblGrid>
              <a:tr h="301019">
                <a:tc>
                  <a:txBody>
                    <a:bodyPr/>
                    <a:lstStyle/>
                    <a:p>
                      <a:pPr algn="l"/>
                      <a:r>
                        <a:rPr kumimoji="1" lang="en-US" altLang="ja-JP" dirty="0" smtClean="0">
                          <a:latin typeface="HGPｺﾞｼｯｸE" panose="020B0900000000000000" pitchFamily="50" charset="-128"/>
                          <a:ea typeface="HGPｺﾞｼｯｸE" panose="020B0900000000000000" pitchFamily="50" charset="-128"/>
                        </a:rPr>
                        <a:t>Name (Abbr.)</a:t>
                      </a:r>
                      <a:endParaRPr kumimoji="1" lang="ja-JP" altLang="en-US" dirty="0">
                        <a:latin typeface="HGPｺﾞｼｯｸE" panose="020B0900000000000000" pitchFamily="50" charset="-128"/>
                        <a:ea typeface="HGPｺﾞｼｯｸE" panose="020B0900000000000000" pitchFamily="50" charset="-128"/>
                      </a:endParaRPr>
                    </a:p>
                  </a:txBody>
                  <a:tcPr/>
                </a:tc>
                <a:tc>
                  <a:txBody>
                    <a:bodyPr/>
                    <a:lstStyle/>
                    <a:p>
                      <a:pPr algn="l"/>
                      <a:r>
                        <a:rPr kumimoji="1" lang="en-US" altLang="ja-JP" dirty="0" smtClean="0">
                          <a:latin typeface="HGPｺﾞｼｯｸE" panose="020B0900000000000000" pitchFamily="50" charset="-128"/>
                          <a:ea typeface="HGPｺﾞｼｯｸE" panose="020B0900000000000000" pitchFamily="50" charset="-128"/>
                        </a:rPr>
                        <a:t>Country/Org.</a:t>
                      </a:r>
                      <a:endParaRPr kumimoji="1" lang="ja-JP" altLang="en-US" dirty="0">
                        <a:latin typeface="HGPｺﾞｼｯｸE" panose="020B0900000000000000" pitchFamily="50" charset="-128"/>
                        <a:ea typeface="HGPｺﾞｼｯｸE" panose="020B0900000000000000" pitchFamily="50" charset="-128"/>
                      </a:endParaRPr>
                    </a:p>
                  </a:txBody>
                  <a:tcPr/>
                </a:tc>
                <a:tc>
                  <a:txBody>
                    <a:bodyPr/>
                    <a:lstStyle/>
                    <a:p>
                      <a:pPr algn="l"/>
                      <a:r>
                        <a:rPr kumimoji="1" lang="en-US" altLang="ja-JP" dirty="0" smtClean="0">
                          <a:latin typeface="HGPｺﾞｼｯｸE" panose="020B0900000000000000" pitchFamily="50" charset="-128"/>
                          <a:ea typeface="HGPｺﾞｼｯｸE" panose="020B0900000000000000" pitchFamily="50" charset="-128"/>
                        </a:rPr>
                        <a:t>ST &amp; EPs</a:t>
                      </a:r>
                      <a:r>
                        <a:rPr kumimoji="1" lang="ja-JP" altLang="en-US" dirty="0" smtClean="0">
                          <a:latin typeface="HGPｺﾞｼｯｸE" panose="020B0900000000000000" pitchFamily="50" charset="-128"/>
                          <a:ea typeface="HGPｺﾞｼｯｸE" panose="020B0900000000000000" pitchFamily="50" charset="-128"/>
                        </a:rPr>
                        <a:t>　</a:t>
                      </a:r>
                      <a:r>
                        <a:rPr kumimoji="1" lang="en-US" altLang="ja-JP" dirty="0" smtClean="0">
                          <a:latin typeface="HGPｺﾞｼｯｸE" panose="020B0900000000000000" pitchFamily="50" charset="-128"/>
                          <a:ea typeface="HGPｺﾞｼｯｸE" panose="020B0900000000000000" pitchFamily="50" charset="-128"/>
                        </a:rPr>
                        <a:t>Project</a:t>
                      </a:r>
                      <a:endParaRPr kumimoji="1" lang="ja-JP" altLang="en-US" dirty="0">
                        <a:latin typeface="HGPｺﾞｼｯｸE" panose="020B0900000000000000" pitchFamily="50" charset="-128"/>
                        <a:ea typeface="HGPｺﾞｼｯｸE" panose="020B0900000000000000" pitchFamily="50" charset="-128"/>
                      </a:endParaRPr>
                    </a:p>
                  </a:txBody>
                  <a:tcPr/>
                </a:tc>
                <a:tc>
                  <a:txBody>
                    <a:bodyPr/>
                    <a:lstStyle/>
                    <a:p>
                      <a:pPr algn="l"/>
                      <a:r>
                        <a:rPr kumimoji="1" lang="en-US" altLang="ja-JP" dirty="0" smtClean="0">
                          <a:latin typeface="HGPｺﾞｼｯｸE" panose="020B0900000000000000" pitchFamily="50" charset="-128"/>
                          <a:ea typeface="HGPｺﾞｼｯｸE" panose="020B0900000000000000" pitchFamily="50" charset="-128"/>
                        </a:rPr>
                        <a:t>Notes</a:t>
                      </a:r>
                      <a:endParaRPr kumimoji="1" lang="ja-JP" altLang="en-US" dirty="0">
                        <a:latin typeface="HGPｺﾞｼｯｸE" panose="020B0900000000000000" pitchFamily="50" charset="-128"/>
                        <a:ea typeface="HGPｺﾞｼｯｸE" panose="020B0900000000000000" pitchFamily="50" charset="-128"/>
                      </a:endParaRPr>
                    </a:p>
                  </a:txBody>
                  <a:tcPr/>
                </a:tc>
              </a:tr>
              <a:tr h="324988">
                <a:tc>
                  <a:txBody>
                    <a:bodyPr/>
                    <a:lstStyle/>
                    <a:p>
                      <a:r>
                        <a:rPr lang="en-US" altLang="ja-JP" sz="1400" b="1" dirty="0" smtClean="0">
                          <a:latin typeface="HGPｺﾞｼｯｸE" panose="020B0900000000000000" pitchFamily="50" charset="-128"/>
                          <a:ea typeface="HGPｺﾞｼｯｸE" panose="020B0900000000000000" pitchFamily="50" charset="-128"/>
                        </a:rPr>
                        <a:t>Harm Jan van Burg (HJ)</a:t>
                      </a:r>
                      <a:endParaRPr lang="ja-JP" altLang="en-US" sz="1400" b="1" dirty="0">
                        <a:latin typeface="HGPｺﾞｼｯｸE" panose="020B0900000000000000" pitchFamily="50" charset="-128"/>
                        <a:ea typeface="HGPｺﾞｼｯｸE" panose="020B0900000000000000" pitchFamily="50" charset="-128"/>
                      </a:endParaRPr>
                    </a:p>
                  </a:txBody>
                  <a:tcPr/>
                </a:tc>
                <a:tc>
                  <a:txBody>
                    <a:bodyPr/>
                    <a:lstStyle/>
                    <a:p>
                      <a:r>
                        <a:rPr lang="en-US" altLang="ja-JP" sz="1400" b="1" dirty="0" smtClean="0">
                          <a:latin typeface="HGPｺﾞｼｯｸE" panose="020B0900000000000000" pitchFamily="50" charset="-128"/>
                          <a:ea typeface="HGPｺﾞｼｯｸE" panose="020B0900000000000000" pitchFamily="50" charset="-128"/>
                        </a:rPr>
                        <a:t>UN/CEFACT</a:t>
                      </a:r>
                      <a:endParaRPr lang="ja-JP" altLang="en-US" sz="1400" b="1" dirty="0">
                        <a:latin typeface="HGPｺﾞｼｯｸE" panose="020B0900000000000000" pitchFamily="50" charset="-128"/>
                        <a:ea typeface="HGPｺﾞｼｯｸE" panose="020B0900000000000000" pitchFamily="50" charset="-128"/>
                      </a:endParaRPr>
                    </a:p>
                  </a:txBody>
                  <a:tcPr/>
                </a:tc>
                <a:tc>
                  <a:txBody>
                    <a:bodyPr/>
                    <a:lstStyle/>
                    <a:p>
                      <a:pPr algn="l"/>
                      <a:r>
                        <a:rPr kumimoji="1" lang="en-US" altLang="ja-JP" sz="1400" b="1" dirty="0" smtClean="0">
                          <a:latin typeface="HGPｺﾞｼｯｸE" panose="020B0900000000000000" pitchFamily="50" charset="-128"/>
                          <a:ea typeface="HGPｺﾞｼｯｸE" panose="020B0900000000000000" pitchFamily="50" charset="-128"/>
                        </a:rPr>
                        <a:t>Vice Chair/UNCEFACT</a:t>
                      </a:r>
                      <a:endParaRPr kumimoji="1" lang="ja-JP" altLang="en-US" sz="1400" b="1" dirty="0">
                        <a:latin typeface="HGPｺﾞｼｯｸE" panose="020B0900000000000000" pitchFamily="50" charset="-128"/>
                        <a:ea typeface="HGPｺﾞｼｯｸE" panose="020B0900000000000000" pitchFamily="50" charset="-128"/>
                      </a:endParaRPr>
                    </a:p>
                  </a:txBody>
                  <a:tcPr/>
                </a:tc>
                <a:tc>
                  <a:txBody>
                    <a:bodyPr/>
                    <a:lstStyle/>
                    <a:p>
                      <a:pPr algn="l"/>
                      <a:r>
                        <a:rPr lang="en-US" altLang="ja-JP" sz="1400" b="1" dirty="0" smtClean="0">
                          <a:solidFill>
                            <a:srgbClr val="00B050"/>
                          </a:solidFill>
                        </a:rPr>
                        <a:t>X</a:t>
                      </a:r>
                      <a:endParaRPr kumimoji="1" lang="ja-JP" altLang="en-US" sz="1400" dirty="0">
                        <a:solidFill>
                          <a:srgbClr val="00B050"/>
                        </a:solidFill>
                        <a:latin typeface="HGPｺﾞｼｯｸE" panose="020B0900000000000000" pitchFamily="50" charset="-128"/>
                        <a:ea typeface="HGPｺﾞｼｯｸE" panose="020B0900000000000000" pitchFamily="50" charset="-128"/>
                      </a:endParaRPr>
                    </a:p>
                  </a:txBody>
                  <a:tcPr/>
                </a:tc>
              </a:tr>
              <a:tr h="288032">
                <a:tc>
                  <a:txBody>
                    <a:bodyPr/>
                    <a:lstStyle/>
                    <a:p>
                      <a:pPr algn="l"/>
                      <a:r>
                        <a:rPr kumimoji="1" lang="en-US" altLang="ja-JP" sz="1400" b="1" dirty="0" smtClean="0">
                          <a:latin typeface="HGPｺﾞｼｯｸE" panose="020B0900000000000000" pitchFamily="50" charset="-128"/>
                          <a:ea typeface="HGPｺﾞｼｯｸE" panose="020B0900000000000000" pitchFamily="50" charset="-128"/>
                        </a:rPr>
                        <a:t>Sachin Mehta (SM)</a:t>
                      </a:r>
                      <a:endParaRPr kumimoji="1" lang="ja-JP" altLang="en-US" sz="1400" b="1" dirty="0">
                        <a:latin typeface="HGPｺﾞｼｯｸE" panose="020B0900000000000000" pitchFamily="50" charset="-128"/>
                        <a:ea typeface="HGPｺﾞｼｯｸE" panose="020B0900000000000000" pitchFamily="50" charset="-128"/>
                      </a:endParaRPr>
                    </a:p>
                  </a:txBody>
                  <a:tcPr/>
                </a:tc>
                <a:tc>
                  <a:txBody>
                    <a:bodyPr/>
                    <a:lstStyle/>
                    <a:p>
                      <a:pPr algn="l"/>
                      <a:r>
                        <a:rPr kumimoji="1" lang="en-US" altLang="ja-JP" sz="1400" b="1" dirty="0" smtClean="0">
                          <a:latin typeface="HGPｺﾞｼｯｸE" panose="020B0900000000000000" pitchFamily="50" charset="-128"/>
                          <a:ea typeface="HGPｺﾞｼｯｸE" panose="020B0900000000000000" pitchFamily="50" charset="-128"/>
                        </a:rPr>
                        <a:t>India</a:t>
                      </a:r>
                      <a:endParaRPr kumimoji="1" lang="ja-JP" altLang="en-US" sz="1400" b="1" dirty="0">
                        <a:latin typeface="HGPｺﾞｼｯｸE" panose="020B0900000000000000" pitchFamily="50" charset="-128"/>
                        <a:ea typeface="HGPｺﾞｼｯｸE" panose="020B0900000000000000" pitchFamily="50" charset="-128"/>
                      </a:endParaRPr>
                    </a:p>
                  </a:txBody>
                  <a:tcPr/>
                </a:tc>
                <a:tc>
                  <a:txBody>
                    <a:bodyPr/>
                    <a:lstStyle/>
                    <a:p>
                      <a:pPr algn="l"/>
                      <a:r>
                        <a:rPr kumimoji="1" lang="en-US" altLang="ja-JP" sz="1400" b="1" dirty="0" smtClean="0">
                          <a:latin typeface="HGPｺﾞｼｯｸE" panose="020B0900000000000000" pitchFamily="50" charset="-128"/>
                          <a:ea typeface="HGPｺﾞｼｯｸE" panose="020B0900000000000000" pitchFamily="50" charset="-128"/>
                        </a:rPr>
                        <a:t>EPs Project Lead</a:t>
                      </a:r>
                      <a:endParaRPr kumimoji="1" lang="ja-JP" altLang="en-US" sz="1400" b="1" dirty="0">
                        <a:latin typeface="HGPｺﾞｼｯｸE" panose="020B0900000000000000" pitchFamily="50" charset="-128"/>
                        <a:ea typeface="HGPｺﾞｼｯｸE" panose="020B0900000000000000" pitchFamily="50" charset="-128"/>
                      </a:endParaRPr>
                    </a:p>
                  </a:txBody>
                  <a:tcPr/>
                </a:tc>
                <a:tc>
                  <a:txBody>
                    <a:bodyPr/>
                    <a:lstStyle/>
                    <a:p>
                      <a:pPr algn="l"/>
                      <a:endParaRPr kumimoji="1" lang="ja-JP" altLang="en-US" sz="1400" dirty="0">
                        <a:latin typeface="HGPｺﾞｼｯｸE" panose="020B0900000000000000" pitchFamily="50" charset="-128"/>
                        <a:ea typeface="HGPｺﾞｼｯｸE" panose="020B0900000000000000" pitchFamily="50" charset="-128"/>
                      </a:endParaRPr>
                    </a:p>
                  </a:txBody>
                  <a:tcPr/>
                </a:tc>
              </a:tr>
              <a:tr h="271264">
                <a:tc>
                  <a:txBody>
                    <a:bodyPr/>
                    <a:lstStyle/>
                    <a:p>
                      <a:pPr algn="l"/>
                      <a:r>
                        <a:rPr kumimoji="1" lang="en-US" altLang="ja-JP" sz="1400" b="1" dirty="0" smtClean="0">
                          <a:latin typeface="HGPｺﾞｼｯｸE" panose="020B0900000000000000" pitchFamily="50" charset="-128"/>
                          <a:ea typeface="HGPｺﾞｼｯｸE" panose="020B0900000000000000" pitchFamily="50" charset="-128"/>
                        </a:rPr>
                        <a:t>Anthony Chien (AC)</a:t>
                      </a:r>
                      <a:endParaRPr kumimoji="1" lang="ja-JP" altLang="en-US" sz="1400" b="1" dirty="0">
                        <a:latin typeface="HGPｺﾞｼｯｸE" panose="020B0900000000000000" pitchFamily="50" charset="-128"/>
                        <a:ea typeface="HGPｺﾞｼｯｸE" panose="020B0900000000000000" pitchFamily="50" charset="-128"/>
                      </a:endParaRPr>
                    </a:p>
                  </a:txBody>
                  <a:tcPr/>
                </a:tc>
                <a:tc>
                  <a:txBody>
                    <a:bodyPr/>
                    <a:lstStyle/>
                    <a:p>
                      <a:pPr algn="l"/>
                      <a:r>
                        <a:rPr kumimoji="1" lang="en-US" altLang="ja-JP" sz="1400" b="1" dirty="0" smtClean="0">
                          <a:latin typeface="HGPｺﾞｼｯｸE" panose="020B0900000000000000" pitchFamily="50" charset="-128"/>
                          <a:ea typeface="HGPｺﾞｼｯｸE" panose="020B0900000000000000" pitchFamily="50" charset="-128"/>
                        </a:rPr>
                        <a:t>Taiwan</a:t>
                      </a:r>
                      <a:endParaRPr kumimoji="1" lang="ja-JP" altLang="en-US" sz="1400" b="1" dirty="0">
                        <a:latin typeface="HGPｺﾞｼｯｸE" panose="020B0900000000000000" pitchFamily="50" charset="-128"/>
                        <a:ea typeface="HGPｺﾞｼｯｸE" panose="020B0900000000000000" pitchFamily="50" charset="-128"/>
                      </a:endParaRPr>
                    </a:p>
                  </a:txBody>
                  <a:tcPr/>
                </a:tc>
                <a:tc>
                  <a:txBody>
                    <a:bodyPr/>
                    <a:lstStyle/>
                    <a:p>
                      <a:pPr algn="l"/>
                      <a:endParaRPr kumimoji="1" lang="ja-JP" altLang="en-US" sz="1400" b="1" dirty="0">
                        <a:latin typeface="HGPｺﾞｼｯｸE" panose="020B0900000000000000" pitchFamily="50" charset="-128"/>
                        <a:ea typeface="HGPｺﾞｼｯｸE" panose="020B0900000000000000" pitchFamily="50" charset="-128"/>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400" dirty="0">
                        <a:solidFill>
                          <a:srgbClr val="00B050"/>
                        </a:solidFill>
                        <a:latin typeface="HGPｺﾞｼｯｸE" panose="020B0900000000000000" pitchFamily="50" charset="-128"/>
                        <a:ea typeface="HGPｺﾞｼｯｸE" panose="020B0900000000000000" pitchFamily="50" charset="-128"/>
                      </a:endParaRPr>
                    </a:p>
                  </a:txBody>
                  <a:tcPr/>
                </a:tc>
              </a:tr>
              <a:tr h="326504">
                <a:tc>
                  <a:txBody>
                    <a:bodyPr/>
                    <a:lstStyle/>
                    <a:p>
                      <a:r>
                        <a:rPr lang="en-US" altLang="ja-JP" sz="1400" b="1" dirty="0" smtClean="0">
                          <a:latin typeface="HGPｺﾞｼｯｸE" panose="020B0900000000000000" pitchFamily="50" charset="-128"/>
                          <a:ea typeface="HGPｺﾞｼｯｸE" panose="020B0900000000000000" pitchFamily="50" charset="-128"/>
                        </a:rPr>
                        <a:t>Tunghua Tai (TT)</a:t>
                      </a:r>
                      <a:endParaRPr lang="ja-JP" altLang="en-US" sz="1400" b="1" dirty="0">
                        <a:latin typeface="HGPｺﾞｼｯｸE" panose="020B0900000000000000" pitchFamily="50" charset="-128"/>
                        <a:ea typeface="HGPｺﾞｼｯｸE" panose="020B0900000000000000" pitchFamily="50" charset="-128"/>
                      </a:endParaRPr>
                    </a:p>
                  </a:txBody>
                  <a:tcPr/>
                </a:tc>
                <a:tc>
                  <a:txBody>
                    <a:bodyPr/>
                    <a:lstStyle/>
                    <a:p>
                      <a:r>
                        <a:rPr lang="en-US" altLang="ja-JP" sz="1400" b="1" dirty="0" smtClean="0">
                          <a:latin typeface="HGPｺﾞｼｯｸE" panose="020B0900000000000000" pitchFamily="50" charset="-128"/>
                          <a:ea typeface="HGPｺﾞｼｯｸE" panose="020B0900000000000000" pitchFamily="50" charset="-128"/>
                        </a:rPr>
                        <a:t>Taiwan</a:t>
                      </a:r>
                      <a:endParaRPr lang="ja-JP" altLang="en-US" sz="1400" b="1" dirty="0">
                        <a:latin typeface="HGPｺﾞｼｯｸE" panose="020B0900000000000000" pitchFamily="50" charset="-128"/>
                        <a:ea typeface="HGPｺﾞｼｯｸE" panose="020B0900000000000000" pitchFamily="50" charset="-128"/>
                      </a:endParaRPr>
                    </a:p>
                  </a:txBody>
                  <a:tcPr/>
                </a:tc>
                <a:tc>
                  <a:txBody>
                    <a:bodyPr/>
                    <a:lstStyle/>
                    <a:p>
                      <a:pPr algn="l"/>
                      <a:r>
                        <a:rPr kumimoji="1" lang="en-US" altLang="ja-JP" sz="1400" b="1" dirty="0" smtClean="0">
                          <a:latin typeface="HGPｺﾞｼｯｸE" panose="020B0900000000000000" pitchFamily="50" charset="-128"/>
                          <a:ea typeface="HGPｺﾞｼｯｸE" panose="020B0900000000000000" pitchFamily="50" charset="-128"/>
                        </a:rPr>
                        <a:t>ST Project Lead</a:t>
                      </a:r>
                      <a:endParaRPr kumimoji="1" lang="ja-JP" altLang="en-US" sz="1400" b="1" dirty="0">
                        <a:latin typeface="HGPｺﾞｼｯｸE" panose="020B0900000000000000" pitchFamily="50" charset="-128"/>
                        <a:ea typeface="HGPｺﾞｼｯｸE" panose="020B0900000000000000" pitchFamily="50" charset="-128"/>
                      </a:endParaRPr>
                    </a:p>
                  </a:txBody>
                  <a:tcPr/>
                </a:tc>
                <a:tc>
                  <a:txBody>
                    <a:bodyPr/>
                    <a:lstStyle/>
                    <a:p>
                      <a:pPr algn="l"/>
                      <a:r>
                        <a:rPr lang="en-US" altLang="ja-JP" sz="1400" b="1" dirty="0" smtClean="0">
                          <a:solidFill>
                            <a:srgbClr val="00B050"/>
                          </a:solidFill>
                        </a:rPr>
                        <a:t>X</a:t>
                      </a:r>
                      <a:endParaRPr kumimoji="1" lang="ja-JP" altLang="en-US" sz="1400" b="1" dirty="0">
                        <a:solidFill>
                          <a:srgbClr val="00B050"/>
                        </a:solidFill>
                        <a:latin typeface="HGPｺﾞｼｯｸE" panose="020B0900000000000000" pitchFamily="50" charset="-128"/>
                        <a:ea typeface="HGPｺﾞｼｯｸE" panose="020B0900000000000000" pitchFamily="50" charset="-128"/>
                      </a:endParaRPr>
                    </a:p>
                  </a:txBody>
                  <a:tcPr/>
                </a:tc>
              </a:tr>
              <a:tr h="360040">
                <a:tc>
                  <a:txBody>
                    <a:bodyPr/>
                    <a:lstStyle/>
                    <a:p>
                      <a:r>
                        <a:rPr lang="en-US" altLang="ja-JP" sz="1400" b="1" dirty="0" smtClean="0">
                          <a:latin typeface="HGPｺﾞｼｯｸE" panose="020B0900000000000000" pitchFamily="50" charset="-128"/>
                          <a:ea typeface="HGPｺﾞｼｯｸE" panose="020B0900000000000000" pitchFamily="50" charset="-128"/>
                        </a:rPr>
                        <a:t>Paul Chao (PC)</a:t>
                      </a:r>
                      <a:endParaRPr lang="ja-JP" altLang="en-US" sz="1400" b="1" dirty="0">
                        <a:latin typeface="HGPｺﾞｼｯｸE" panose="020B0900000000000000" pitchFamily="50" charset="-128"/>
                        <a:ea typeface="HGPｺﾞｼｯｸE" panose="020B0900000000000000" pitchFamily="50" charset="-128"/>
                      </a:endParaRPr>
                    </a:p>
                  </a:txBody>
                  <a:tcPr/>
                </a:tc>
                <a:tc>
                  <a:txBody>
                    <a:bodyPr/>
                    <a:lstStyle/>
                    <a:p>
                      <a:r>
                        <a:rPr lang="en-US" altLang="ja-JP" sz="1400" b="1" dirty="0" smtClean="0">
                          <a:latin typeface="HGPｺﾞｼｯｸE" panose="020B0900000000000000" pitchFamily="50" charset="-128"/>
                          <a:ea typeface="HGPｺﾞｼｯｸE" panose="020B0900000000000000" pitchFamily="50" charset="-128"/>
                        </a:rPr>
                        <a:t>Taiwan</a:t>
                      </a:r>
                      <a:endParaRPr lang="ja-JP" altLang="en-US" sz="1400" b="1" dirty="0">
                        <a:latin typeface="HGPｺﾞｼｯｸE" panose="020B0900000000000000" pitchFamily="50" charset="-128"/>
                        <a:ea typeface="HGPｺﾞｼｯｸE" panose="020B0900000000000000" pitchFamily="50" charset="-128"/>
                      </a:endParaRPr>
                    </a:p>
                  </a:txBody>
                  <a:tcPr/>
                </a:tc>
                <a:tc>
                  <a:txBody>
                    <a:bodyPr/>
                    <a:lstStyle/>
                    <a:p>
                      <a:pPr algn="l"/>
                      <a:endParaRPr lang="ja-JP" altLang="en-US" sz="1400" b="1" dirty="0">
                        <a:latin typeface="HGPｺﾞｼｯｸE" panose="020B0900000000000000" pitchFamily="50" charset="-128"/>
                        <a:ea typeface="HGPｺﾞｼｯｸE" panose="020B0900000000000000" pitchFamily="50" charset="-128"/>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ja-JP" sz="1400" b="1" dirty="0" smtClean="0">
                          <a:solidFill>
                            <a:srgbClr val="00B050"/>
                          </a:solidFill>
                        </a:rPr>
                        <a:t>X</a:t>
                      </a:r>
                      <a:endParaRPr kumimoji="1" lang="ja-JP" altLang="en-US" sz="1400" dirty="0">
                        <a:latin typeface="HGPｺﾞｼｯｸE" panose="020B0900000000000000" pitchFamily="50" charset="-128"/>
                        <a:ea typeface="HGPｺﾞｼｯｸE" panose="020B0900000000000000" pitchFamily="50" charset="-128"/>
                      </a:endParaRPr>
                    </a:p>
                  </a:txBody>
                  <a:tcPr/>
                </a:tc>
              </a:tr>
              <a:tr h="250943">
                <a:tc>
                  <a:txBody>
                    <a:bodyPr/>
                    <a:lstStyle/>
                    <a:p>
                      <a:r>
                        <a:rPr lang="en-US" altLang="ja-JP" sz="1400" b="1" dirty="0" smtClean="0">
                          <a:latin typeface="HGPｺﾞｼｯｸE" panose="020B0900000000000000" pitchFamily="50" charset="-128"/>
                          <a:ea typeface="HGPｺﾞｼｯｸE" panose="020B0900000000000000" pitchFamily="50" charset="-128"/>
                        </a:rPr>
                        <a:t>Matt Jiang (MJ)</a:t>
                      </a:r>
                      <a:endParaRPr lang="ja-JP" altLang="en-US" sz="1400" b="1" dirty="0">
                        <a:latin typeface="HGPｺﾞｼｯｸE" panose="020B0900000000000000" pitchFamily="50" charset="-128"/>
                        <a:ea typeface="HGPｺﾞｼｯｸE" panose="020B0900000000000000" pitchFamily="50" charset="-128"/>
                      </a:endParaRPr>
                    </a:p>
                  </a:txBody>
                  <a:tcPr/>
                </a:tc>
                <a:tc>
                  <a:txBody>
                    <a:bodyPr/>
                    <a:lstStyle/>
                    <a:p>
                      <a:r>
                        <a:rPr lang="en-US" altLang="ja-JP" sz="1400" b="1" dirty="0" smtClean="0">
                          <a:latin typeface="HGPｺﾞｼｯｸE" panose="020B0900000000000000" pitchFamily="50" charset="-128"/>
                          <a:ea typeface="HGPｺﾞｼｯｸE" panose="020B0900000000000000" pitchFamily="50" charset="-128"/>
                        </a:rPr>
                        <a:t>Taiwan</a:t>
                      </a:r>
                      <a:endParaRPr lang="ja-JP" altLang="en-US" sz="1400" b="1" dirty="0">
                        <a:latin typeface="HGPｺﾞｼｯｸE" panose="020B0900000000000000" pitchFamily="50" charset="-128"/>
                        <a:ea typeface="HGPｺﾞｼｯｸE" panose="020B0900000000000000" pitchFamily="50" charset="-128"/>
                      </a:endParaRPr>
                    </a:p>
                  </a:txBody>
                  <a:tcPr/>
                </a:tc>
                <a:tc>
                  <a:txBody>
                    <a:bodyPr/>
                    <a:lstStyle/>
                    <a:p>
                      <a:pPr algn="l"/>
                      <a:endParaRPr kumimoji="1" lang="ja-JP" altLang="en-US" sz="1400" b="1" dirty="0">
                        <a:latin typeface="HGPｺﾞｼｯｸE" panose="020B0900000000000000" pitchFamily="50" charset="-128"/>
                        <a:ea typeface="HGPｺﾞｼｯｸE" panose="020B0900000000000000" pitchFamily="50" charset="-128"/>
                      </a:endParaRPr>
                    </a:p>
                  </a:txBody>
                  <a:tcPr/>
                </a:tc>
                <a:tc>
                  <a:txBody>
                    <a:bodyPr/>
                    <a:lstStyle/>
                    <a:p>
                      <a:pPr algn="l"/>
                      <a:endParaRPr kumimoji="1" lang="ja-JP" altLang="en-US" sz="1400" dirty="0">
                        <a:solidFill>
                          <a:srgbClr val="00B050"/>
                        </a:solidFill>
                        <a:latin typeface="HGPｺﾞｼｯｸE" panose="020B0900000000000000" pitchFamily="50" charset="-128"/>
                        <a:ea typeface="HGPｺﾞｼｯｸE" panose="020B0900000000000000" pitchFamily="50" charset="-128"/>
                      </a:endParaRPr>
                    </a:p>
                  </a:txBody>
                  <a:tcPr/>
                </a:tc>
              </a:tr>
              <a:tr h="337536">
                <a:tc>
                  <a:txBody>
                    <a:bodyPr/>
                    <a:lstStyle/>
                    <a:p>
                      <a:r>
                        <a:rPr lang="en-US" altLang="ja-JP" sz="1400" b="1" dirty="0" smtClean="0">
                          <a:latin typeface="HGPｺﾞｼｯｸE" panose="020B0900000000000000" pitchFamily="50" charset="-128"/>
                          <a:ea typeface="HGPｺﾞｼｯｸE" panose="020B0900000000000000" pitchFamily="50" charset="-128"/>
                        </a:rPr>
                        <a:t>Gary Lin GL)</a:t>
                      </a:r>
                      <a:endParaRPr lang="ja-JP" altLang="en-US" sz="1400" b="1" dirty="0">
                        <a:latin typeface="HGPｺﾞｼｯｸE" panose="020B0900000000000000" pitchFamily="50" charset="-128"/>
                        <a:ea typeface="HGPｺﾞｼｯｸE" panose="020B0900000000000000" pitchFamily="50" charset="-128"/>
                      </a:endParaRPr>
                    </a:p>
                  </a:txBody>
                  <a:tcPr/>
                </a:tc>
                <a:tc>
                  <a:txBody>
                    <a:bodyPr/>
                    <a:lstStyle/>
                    <a:p>
                      <a:r>
                        <a:rPr lang="en-US" altLang="ja-JP" sz="1400" b="1" dirty="0" smtClean="0">
                          <a:latin typeface="HGPｺﾞｼｯｸE" panose="020B0900000000000000" pitchFamily="50" charset="-128"/>
                          <a:ea typeface="HGPｺﾞｼｯｸE" panose="020B0900000000000000" pitchFamily="50" charset="-128"/>
                        </a:rPr>
                        <a:t>Taiwan</a:t>
                      </a:r>
                      <a:endParaRPr lang="ja-JP" altLang="en-US" sz="1400" b="1" dirty="0">
                        <a:latin typeface="HGPｺﾞｼｯｸE" panose="020B0900000000000000" pitchFamily="50" charset="-128"/>
                        <a:ea typeface="HGPｺﾞｼｯｸE" panose="020B0900000000000000" pitchFamily="50" charset="-128"/>
                      </a:endParaRPr>
                    </a:p>
                  </a:txBody>
                  <a:tcPr/>
                </a:tc>
                <a:tc>
                  <a:txBody>
                    <a:bodyPr/>
                    <a:lstStyle/>
                    <a:p>
                      <a:pPr algn="l"/>
                      <a:endParaRPr kumimoji="1" lang="ja-JP" altLang="en-US" sz="1400" b="1" dirty="0">
                        <a:latin typeface="HGPｺﾞｼｯｸE" panose="020B0900000000000000" pitchFamily="50" charset="-128"/>
                        <a:ea typeface="HGPｺﾞｼｯｸE" panose="020B0900000000000000" pitchFamily="50" charset="-128"/>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ja-JP" sz="1400" b="1" dirty="0" smtClean="0">
                          <a:solidFill>
                            <a:srgbClr val="00B050"/>
                          </a:solidFill>
                        </a:rPr>
                        <a:t>X</a:t>
                      </a:r>
                      <a:endParaRPr kumimoji="1" lang="ja-JP" altLang="en-US" sz="1400" dirty="0">
                        <a:solidFill>
                          <a:srgbClr val="00B050"/>
                        </a:solidFill>
                        <a:latin typeface="HGPｺﾞｼｯｸE" panose="020B0900000000000000" pitchFamily="50" charset="-128"/>
                        <a:ea typeface="HGPｺﾞｼｯｸE" panose="020B0900000000000000" pitchFamily="50" charset="-128"/>
                      </a:endParaRPr>
                    </a:p>
                  </a:txBody>
                  <a:tcPr/>
                </a:tc>
              </a:tr>
              <a:tr h="28803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400" b="1" dirty="0" err="1" smtClean="0">
                          <a:latin typeface="HGPｺﾞｼｯｸE" panose="020B0900000000000000" pitchFamily="50" charset="-128"/>
                          <a:ea typeface="HGPｺﾞｼｯｸE" panose="020B0900000000000000" pitchFamily="50" charset="-128"/>
                        </a:rPr>
                        <a:t>Jahidul</a:t>
                      </a:r>
                      <a:r>
                        <a:rPr kumimoji="1" lang="en-US" altLang="ja-JP" sz="1400" b="1" dirty="0" smtClean="0">
                          <a:latin typeface="HGPｺﾞｼｯｸE" panose="020B0900000000000000" pitchFamily="50" charset="-128"/>
                          <a:ea typeface="HGPｺﾞｼｯｸE" panose="020B0900000000000000" pitchFamily="50" charset="-128"/>
                        </a:rPr>
                        <a:t> Hasan (JH)</a:t>
                      </a:r>
                      <a:endParaRPr kumimoji="1" lang="ja-JP" altLang="en-US" sz="1400" b="1" dirty="0">
                        <a:latin typeface="HGPｺﾞｼｯｸE" panose="020B0900000000000000" pitchFamily="50" charset="-128"/>
                        <a:ea typeface="HGPｺﾞｼｯｸE" panose="020B0900000000000000" pitchFamily="50" charset="-128"/>
                      </a:endParaRPr>
                    </a:p>
                  </a:txBody>
                  <a:tcPr/>
                </a:tc>
                <a:tc>
                  <a:txBody>
                    <a:bodyPr/>
                    <a:lstStyle/>
                    <a:p>
                      <a:pPr algn="l"/>
                      <a:r>
                        <a:rPr kumimoji="1" lang="en-US" altLang="ja-JP" sz="1400" b="1" dirty="0" smtClean="0">
                          <a:latin typeface="HGPｺﾞｼｯｸE" panose="020B0900000000000000" pitchFamily="50" charset="-128"/>
                          <a:ea typeface="HGPｺﾞｼｯｸE" panose="020B0900000000000000" pitchFamily="50" charset="-128"/>
                        </a:rPr>
                        <a:t>Bangladesh</a:t>
                      </a:r>
                      <a:endParaRPr kumimoji="1" lang="ja-JP" altLang="en-US" sz="1400" b="1" dirty="0">
                        <a:latin typeface="HGPｺﾞｼｯｸE" panose="020B0900000000000000" pitchFamily="50" charset="-128"/>
                        <a:ea typeface="HGPｺﾞｼｯｸE" panose="020B0900000000000000" pitchFamily="50" charset="-128"/>
                      </a:endParaRPr>
                    </a:p>
                  </a:txBody>
                  <a:tcPr/>
                </a:tc>
                <a:tc>
                  <a:txBody>
                    <a:bodyPr/>
                    <a:lstStyle/>
                    <a:p>
                      <a:pPr algn="l"/>
                      <a:endParaRPr kumimoji="1" lang="ja-JP" altLang="en-US" sz="1400" b="1" dirty="0">
                        <a:latin typeface="HGPｺﾞｼｯｸE" panose="020B0900000000000000" pitchFamily="50" charset="-128"/>
                        <a:ea typeface="HGPｺﾞｼｯｸE" panose="020B0900000000000000" pitchFamily="50" charset="-128"/>
                      </a:endParaRPr>
                    </a:p>
                  </a:txBody>
                  <a:tcPr/>
                </a:tc>
                <a:tc>
                  <a:txBody>
                    <a:bodyPr/>
                    <a:lstStyle/>
                    <a:p>
                      <a:pPr algn="l"/>
                      <a:r>
                        <a:rPr lang="en-US" altLang="ja-JP" sz="1400" b="1" dirty="0" smtClean="0">
                          <a:solidFill>
                            <a:srgbClr val="00B050"/>
                          </a:solidFill>
                        </a:rPr>
                        <a:t>X</a:t>
                      </a:r>
                      <a:endParaRPr kumimoji="1" lang="ja-JP" altLang="en-US" sz="1400" dirty="0">
                        <a:solidFill>
                          <a:srgbClr val="00B050"/>
                        </a:solidFill>
                        <a:latin typeface="HGPｺﾞｼｯｸE" panose="020B0900000000000000" pitchFamily="50" charset="-128"/>
                        <a:ea typeface="HGPｺﾞｼｯｸE" panose="020B0900000000000000" pitchFamily="50" charset="-128"/>
                      </a:endParaRPr>
                    </a:p>
                  </a:txBody>
                  <a:tcPr/>
                </a:tc>
              </a:tr>
              <a:tr h="311919">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400" b="1" dirty="0" smtClean="0">
                          <a:latin typeface="HGPｺﾞｼｯｸE" panose="020B0900000000000000" pitchFamily="50" charset="-128"/>
                          <a:ea typeface="HGPｺﾞｼｯｸE" panose="020B0900000000000000" pitchFamily="50" charset="-128"/>
                        </a:rPr>
                        <a:t>Kazuo </a:t>
                      </a:r>
                      <a:r>
                        <a:rPr kumimoji="1" lang="en-US" altLang="ja-JP" sz="1400" b="1" dirty="0" err="1" smtClean="0">
                          <a:latin typeface="HGPｺﾞｼｯｸE" panose="020B0900000000000000" pitchFamily="50" charset="-128"/>
                          <a:ea typeface="HGPｺﾞｼｯｸE" panose="020B0900000000000000" pitchFamily="50" charset="-128"/>
                        </a:rPr>
                        <a:t>Hotta</a:t>
                      </a:r>
                      <a:r>
                        <a:rPr kumimoji="1" lang="en-US" altLang="ja-JP" sz="1400" b="1" dirty="0" smtClean="0">
                          <a:latin typeface="HGPｺﾞｼｯｸE" panose="020B0900000000000000" pitchFamily="50" charset="-128"/>
                          <a:ea typeface="HGPｺﾞｼｯｸE" panose="020B0900000000000000" pitchFamily="50" charset="-128"/>
                        </a:rPr>
                        <a:t> (KH)</a:t>
                      </a:r>
                      <a:endParaRPr kumimoji="1" lang="ja-JP" altLang="en-US" sz="1400" b="1" dirty="0">
                        <a:latin typeface="HGPｺﾞｼｯｸE" panose="020B0900000000000000" pitchFamily="50" charset="-128"/>
                        <a:ea typeface="HGPｺﾞｼｯｸE" panose="020B0900000000000000" pitchFamily="50" charset="-128"/>
                      </a:endParaRPr>
                    </a:p>
                  </a:txBody>
                  <a:tcPr/>
                </a:tc>
                <a:tc>
                  <a:txBody>
                    <a:bodyPr/>
                    <a:lstStyle/>
                    <a:p>
                      <a:pPr algn="l"/>
                      <a:r>
                        <a:rPr kumimoji="1" lang="en-US" altLang="ja-JP" sz="1400" b="1" dirty="0" smtClean="0">
                          <a:latin typeface="HGPｺﾞｼｯｸE" panose="020B0900000000000000" pitchFamily="50" charset="-128"/>
                          <a:ea typeface="HGPｺﾞｼｯｸE" panose="020B0900000000000000" pitchFamily="50" charset="-128"/>
                        </a:rPr>
                        <a:t>Japan</a:t>
                      </a:r>
                      <a:endParaRPr kumimoji="1" lang="ja-JP" altLang="en-US" sz="1400" b="1" dirty="0">
                        <a:latin typeface="HGPｺﾞｼｯｸE" panose="020B0900000000000000" pitchFamily="50" charset="-128"/>
                        <a:ea typeface="HGPｺﾞｼｯｸE" panose="020B0900000000000000" pitchFamily="50" charset="-128"/>
                      </a:endParaRPr>
                    </a:p>
                  </a:txBody>
                  <a:tcPr/>
                </a:tc>
                <a:tc>
                  <a:txBody>
                    <a:bodyPr/>
                    <a:lstStyle/>
                    <a:p>
                      <a:pPr algn="l"/>
                      <a:endParaRPr kumimoji="1" lang="ja-JP" altLang="en-US" sz="1400" b="1" dirty="0">
                        <a:latin typeface="HGPｺﾞｼｯｸE" panose="020B0900000000000000" pitchFamily="50" charset="-128"/>
                        <a:ea typeface="HGPｺﾞｼｯｸE" panose="020B0900000000000000" pitchFamily="50" charset="-128"/>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400" dirty="0">
                        <a:solidFill>
                          <a:srgbClr val="00B050"/>
                        </a:solidFill>
                        <a:latin typeface="HGPｺﾞｼｯｸE" panose="020B0900000000000000" pitchFamily="50" charset="-128"/>
                        <a:ea typeface="HGPｺﾞｼｯｸE" panose="020B0900000000000000" pitchFamily="50" charset="-128"/>
                      </a:endParaRPr>
                    </a:p>
                  </a:txBody>
                  <a:tcPr/>
                </a:tc>
              </a:tr>
              <a:tr h="21602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400" b="1" dirty="0" smtClean="0">
                          <a:latin typeface="HGPｺﾞｼｯｸE" panose="020B0900000000000000" pitchFamily="50" charset="-128"/>
                          <a:ea typeface="HGPｺﾞｼｯｸE" panose="020B0900000000000000" pitchFamily="50" charset="-128"/>
                        </a:rPr>
                        <a:t>Mikio Tanaka (MT)</a:t>
                      </a:r>
                      <a:endParaRPr kumimoji="1" lang="ja-JP" altLang="en-US" sz="1400" b="1" dirty="0">
                        <a:latin typeface="HGPｺﾞｼｯｸE" panose="020B0900000000000000" pitchFamily="50" charset="-128"/>
                        <a:ea typeface="HGPｺﾞｼｯｸE" panose="020B0900000000000000" pitchFamily="50" charset="-128"/>
                      </a:endParaRPr>
                    </a:p>
                  </a:txBody>
                  <a:tcPr/>
                </a:tc>
                <a:tc>
                  <a:txBody>
                    <a:bodyPr/>
                    <a:lstStyle/>
                    <a:p>
                      <a:pPr algn="l"/>
                      <a:r>
                        <a:rPr kumimoji="1" lang="en-US" altLang="ja-JP" sz="1400" b="1" dirty="0" smtClean="0">
                          <a:latin typeface="HGPｺﾞｼｯｸE" panose="020B0900000000000000" pitchFamily="50" charset="-128"/>
                          <a:ea typeface="HGPｺﾞｼｯｸE" panose="020B0900000000000000" pitchFamily="50" charset="-128"/>
                        </a:rPr>
                        <a:t>Japan</a:t>
                      </a:r>
                      <a:endParaRPr kumimoji="1" lang="ja-JP" altLang="en-US" sz="1400" b="1" dirty="0">
                        <a:latin typeface="HGPｺﾞｼｯｸE" panose="020B0900000000000000" pitchFamily="50" charset="-128"/>
                        <a:ea typeface="HGPｺﾞｼｯｸE" panose="020B0900000000000000" pitchFamily="50" charset="-128"/>
                      </a:endParaRPr>
                    </a:p>
                  </a:txBody>
                  <a:tcPr/>
                </a:tc>
                <a:tc>
                  <a:txBody>
                    <a:bodyPr/>
                    <a:lstStyle/>
                    <a:p>
                      <a:pPr algn="l"/>
                      <a:endParaRPr kumimoji="1" lang="ja-JP" altLang="en-US" sz="1400" b="1" dirty="0">
                        <a:latin typeface="HGPｺﾞｼｯｸE" panose="020B0900000000000000" pitchFamily="50" charset="-128"/>
                        <a:ea typeface="HGPｺﾞｼｯｸE" panose="020B0900000000000000" pitchFamily="50" charset="-128"/>
                      </a:endParaRPr>
                    </a:p>
                  </a:txBody>
                  <a:tcPr/>
                </a:tc>
                <a:tc>
                  <a:txBody>
                    <a:bodyPr/>
                    <a:lstStyle/>
                    <a:p>
                      <a:pPr algn="l"/>
                      <a:endParaRPr kumimoji="1" lang="ja-JP" altLang="en-US" sz="1400" dirty="0">
                        <a:latin typeface="HGPｺﾞｼｯｸE" panose="020B0900000000000000" pitchFamily="50" charset="-128"/>
                        <a:ea typeface="HGPｺﾞｼｯｸE" panose="020B0900000000000000" pitchFamily="50" charset="-128"/>
                      </a:endParaRPr>
                    </a:p>
                  </a:txBody>
                  <a:tcPr/>
                </a:tc>
              </a:tr>
              <a:tr h="38254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400" b="1" dirty="0" smtClean="0">
                          <a:latin typeface="HGPｺﾞｼｯｸE" panose="020B0900000000000000" pitchFamily="50" charset="-128"/>
                          <a:ea typeface="HGPｺﾞｼｯｸE" panose="020B0900000000000000" pitchFamily="50" charset="-128"/>
                        </a:rPr>
                        <a:t>Kazuyoshi </a:t>
                      </a:r>
                      <a:r>
                        <a:rPr kumimoji="1" lang="en-US" altLang="ja-JP" sz="1400" b="1" dirty="0" err="1" smtClean="0">
                          <a:latin typeface="HGPｺﾞｼｯｸE" panose="020B0900000000000000" pitchFamily="50" charset="-128"/>
                          <a:ea typeface="HGPｺﾞｼｯｸE" panose="020B0900000000000000" pitchFamily="50" charset="-128"/>
                        </a:rPr>
                        <a:t>Itagaki</a:t>
                      </a:r>
                      <a:r>
                        <a:rPr kumimoji="1" lang="en-US" altLang="ja-JP" sz="1400" b="1" dirty="0" smtClean="0">
                          <a:latin typeface="HGPｺﾞｼｯｸE" panose="020B0900000000000000" pitchFamily="50" charset="-128"/>
                          <a:ea typeface="HGPｺﾞｼｯｸE" panose="020B0900000000000000" pitchFamily="50" charset="-128"/>
                        </a:rPr>
                        <a:t> (KI)</a:t>
                      </a:r>
                      <a:endParaRPr kumimoji="1" lang="ja-JP" altLang="en-US" sz="1400" b="1" dirty="0">
                        <a:latin typeface="HGPｺﾞｼｯｸE" panose="020B0900000000000000" pitchFamily="50" charset="-128"/>
                        <a:ea typeface="HGPｺﾞｼｯｸE" panose="020B0900000000000000" pitchFamily="50" charset="-128"/>
                      </a:endParaRPr>
                    </a:p>
                  </a:txBody>
                  <a:tcPr/>
                </a:tc>
                <a:tc>
                  <a:txBody>
                    <a:bodyPr/>
                    <a:lstStyle/>
                    <a:p>
                      <a:pPr algn="l"/>
                      <a:r>
                        <a:rPr kumimoji="1" lang="en-US" altLang="ja-JP" sz="1400" b="1" dirty="0" smtClean="0">
                          <a:latin typeface="HGPｺﾞｼｯｸE" panose="020B0900000000000000" pitchFamily="50" charset="-128"/>
                          <a:ea typeface="HGPｺﾞｼｯｸE" panose="020B0900000000000000" pitchFamily="50" charset="-128"/>
                        </a:rPr>
                        <a:t>Japan</a:t>
                      </a:r>
                      <a:endParaRPr kumimoji="1" lang="ja-JP" altLang="en-US" sz="1400" b="1" dirty="0">
                        <a:latin typeface="HGPｺﾞｼｯｸE" panose="020B0900000000000000" pitchFamily="50" charset="-128"/>
                        <a:ea typeface="HGPｺﾞｼｯｸE" panose="020B0900000000000000" pitchFamily="50" charset="-128"/>
                      </a:endParaRPr>
                    </a:p>
                  </a:txBody>
                  <a:tcPr/>
                </a:tc>
                <a:tc>
                  <a:txBody>
                    <a:bodyPr/>
                    <a:lstStyle/>
                    <a:p>
                      <a:pPr algn="l"/>
                      <a:endParaRPr kumimoji="1" lang="ja-JP" altLang="en-US" sz="1400" b="1" dirty="0">
                        <a:latin typeface="HGPｺﾞｼｯｸE" panose="020B0900000000000000" pitchFamily="50" charset="-128"/>
                        <a:ea typeface="HGPｺﾞｼｯｸE" panose="020B0900000000000000" pitchFamily="50" charset="-128"/>
                      </a:endParaRPr>
                    </a:p>
                  </a:txBody>
                  <a:tcPr/>
                </a:tc>
                <a:tc>
                  <a:txBody>
                    <a:bodyPr/>
                    <a:lstStyle/>
                    <a:p>
                      <a:pPr algn="l"/>
                      <a:endParaRPr kumimoji="1" lang="ja-JP" altLang="en-US" sz="1400" dirty="0">
                        <a:latin typeface="HGPｺﾞｼｯｸE" panose="020B0900000000000000" pitchFamily="50" charset="-128"/>
                        <a:ea typeface="HGPｺﾞｼｯｸE" panose="020B0900000000000000" pitchFamily="50" charset="-128"/>
                      </a:endParaRPr>
                    </a:p>
                  </a:txBody>
                  <a:tcPr/>
                </a:tc>
              </a:tr>
              <a:tr h="305092">
                <a:tc>
                  <a:txBody>
                    <a:bodyPr/>
                    <a:lstStyle/>
                    <a:p>
                      <a:r>
                        <a:rPr lang="en-US" altLang="ja-JP" sz="1400" b="1" dirty="0" err="1" smtClean="0">
                          <a:latin typeface="HGPｺﾞｼｯｸE" panose="020B0900000000000000" pitchFamily="50" charset="-128"/>
                          <a:ea typeface="HGPｺﾞｼｯｸE" panose="020B0900000000000000" pitchFamily="50" charset="-128"/>
                        </a:rPr>
                        <a:t>Kimio</a:t>
                      </a:r>
                      <a:r>
                        <a:rPr lang="en-US" altLang="ja-JP" sz="1400" b="1" dirty="0" smtClean="0">
                          <a:latin typeface="HGPｺﾞｼｯｸE" panose="020B0900000000000000" pitchFamily="50" charset="-128"/>
                          <a:ea typeface="HGPｺﾞｼｯｸE" panose="020B0900000000000000" pitchFamily="50" charset="-128"/>
                        </a:rPr>
                        <a:t> </a:t>
                      </a:r>
                      <a:r>
                        <a:rPr lang="en-US" altLang="ja-JP" sz="1400" b="1" dirty="0" err="1" smtClean="0">
                          <a:latin typeface="HGPｺﾞｼｯｸE" panose="020B0900000000000000" pitchFamily="50" charset="-128"/>
                          <a:ea typeface="HGPｺﾞｼｯｸE" panose="020B0900000000000000" pitchFamily="50" charset="-128"/>
                        </a:rPr>
                        <a:t>Shimoda</a:t>
                      </a:r>
                      <a:r>
                        <a:rPr lang="en-US" altLang="ja-JP" sz="1400" b="1" dirty="0" smtClean="0">
                          <a:latin typeface="HGPｺﾞｼｯｸE" panose="020B0900000000000000" pitchFamily="50" charset="-128"/>
                          <a:ea typeface="HGPｺﾞｼｯｸE" panose="020B0900000000000000" pitchFamily="50" charset="-128"/>
                        </a:rPr>
                        <a:t> </a:t>
                      </a:r>
                      <a:r>
                        <a:rPr lang="ja-JP" altLang="en-US" sz="1400" b="1" dirty="0" smtClean="0">
                          <a:latin typeface="HGPｺﾞｼｯｸE" panose="020B0900000000000000" pitchFamily="50" charset="-128"/>
                          <a:ea typeface="HGPｺﾞｼｯｸE" panose="020B0900000000000000" pitchFamily="50" charset="-128"/>
                        </a:rPr>
                        <a:t>（</a:t>
                      </a:r>
                      <a:r>
                        <a:rPr lang="en-US" altLang="ja-JP" sz="1400" b="1" dirty="0" smtClean="0">
                          <a:latin typeface="HGPｺﾞｼｯｸE" panose="020B0900000000000000" pitchFamily="50" charset="-128"/>
                          <a:ea typeface="HGPｺﾞｼｯｸE" panose="020B0900000000000000" pitchFamily="50" charset="-128"/>
                        </a:rPr>
                        <a:t>KS)</a:t>
                      </a:r>
                      <a:endParaRPr lang="ja-JP" altLang="en-US" sz="1400" b="1" dirty="0">
                        <a:latin typeface="HGPｺﾞｼｯｸE" panose="020B0900000000000000" pitchFamily="50" charset="-128"/>
                        <a:ea typeface="HGPｺﾞｼｯｸE" panose="020B0900000000000000" pitchFamily="50" charset="-128"/>
                      </a:endParaRPr>
                    </a:p>
                  </a:txBody>
                  <a:tcPr/>
                </a:tc>
                <a:tc>
                  <a:txBody>
                    <a:bodyPr/>
                    <a:lstStyle/>
                    <a:p>
                      <a:r>
                        <a:rPr lang="en-US" altLang="ja-JP" sz="1400" b="1" dirty="0" smtClean="0">
                          <a:latin typeface="HGPｺﾞｼｯｸE" panose="020B0900000000000000" pitchFamily="50" charset="-128"/>
                          <a:ea typeface="HGPｺﾞｼｯｸE" panose="020B0900000000000000" pitchFamily="50" charset="-128"/>
                        </a:rPr>
                        <a:t>Japan</a:t>
                      </a:r>
                      <a:endParaRPr lang="ja-JP" altLang="en-US" sz="1400" b="1" dirty="0">
                        <a:latin typeface="HGPｺﾞｼｯｸE" panose="020B0900000000000000" pitchFamily="50" charset="-128"/>
                        <a:ea typeface="HGPｺﾞｼｯｸE" panose="020B0900000000000000" pitchFamily="50" charset="-128"/>
                      </a:endParaRPr>
                    </a:p>
                  </a:txBody>
                  <a:tcPr/>
                </a:tc>
                <a:tc>
                  <a:txBody>
                    <a:bodyPr/>
                    <a:lstStyle/>
                    <a:p>
                      <a:pPr algn="l"/>
                      <a:endParaRPr kumimoji="1" lang="ja-JP" altLang="en-US" sz="1400" b="1" dirty="0">
                        <a:latin typeface="HGPｺﾞｼｯｸE" panose="020B0900000000000000" pitchFamily="50" charset="-128"/>
                        <a:ea typeface="HGPｺﾞｼｯｸE" panose="020B0900000000000000" pitchFamily="50" charset="-128"/>
                      </a:endParaRPr>
                    </a:p>
                  </a:txBody>
                  <a:tcPr/>
                </a:tc>
                <a:tc>
                  <a:txBody>
                    <a:bodyPr/>
                    <a:lstStyle/>
                    <a:p>
                      <a:pPr algn="l"/>
                      <a:r>
                        <a:rPr lang="en-US" altLang="ja-JP" sz="1400" b="1" dirty="0" smtClean="0">
                          <a:solidFill>
                            <a:srgbClr val="00B050"/>
                          </a:solidFill>
                        </a:rPr>
                        <a:t>X</a:t>
                      </a:r>
                      <a:endParaRPr kumimoji="1" lang="ja-JP" altLang="en-US" sz="1400" b="1" dirty="0">
                        <a:solidFill>
                          <a:srgbClr val="00B050"/>
                        </a:solidFill>
                        <a:latin typeface="HGPｺﾞｼｯｸE" panose="020B0900000000000000" pitchFamily="50" charset="-128"/>
                        <a:ea typeface="HGPｺﾞｼｯｸE" panose="020B0900000000000000" pitchFamily="50" charset="-128"/>
                      </a:endParaRPr>
                    </a:p>
                  </a:txBody>
                  <a:tcPr/>
                </a:tc>
              </a:tr>
              <a:tr h="317664">
                <a:tc>
                  <a:txBody>
                    <a:bodyPr/>
                    <a:lstStyle/>
                    <a:p>
                      <a:r>
                        <a:rPr lang="en-US" altLang="ja-JP" sz="1400" b="1" dirty="0" smtClean="0">
                          <a:latin typeface="HGPｺﾞｼｯｸE" panose="020B0900000000000000" pitchFamily="50" charset="-128"/>
                          <a:ea typeface="HGPｺﾞｼｯｸE" panose="020B0900000000000000" pitchFamily="50" charset="-128"/>
                        </a:rPr>
                        <a:t>Gil-</a:t>
                      </a:r>
                      <a:r>
                        <a:rPr lang="en-US" altLang="ja-JP" sz="1400" b="1" dirty="0" err="1" smtClean="0">
                          <a:latin typeface="HGPｺﾞｼｯｸE" panose="020B0900000000000000" pitchFamily="50" charset="-128"/>
                          <a:ea typeface="HGPｺﾞｼｯｸE" panose="020B0900000000000000" pitchFamily="50" charset="-128"/>
                        </a:rPr>
                        <a:t>jun</a:t>
                      </a:r>
                      <a:r>
                        <a:rPr lang="en-US" altLang="ja-JP" sz="1400" b="1" dirty="0" smtClean="0">
                          <a:latin typeface="HGPｺﾞｼｯｸE" panose="020B0900000000000000" pitchFamily="50" charset="-128"/>
                          <a:ea typeface="HGPｺﾞｼｯｸE" panose="020B0900000000000000" pitchFamily="50" charset="-128"/>
                        </a:rPr>
                        <a:t> </a:t>
                      </a:r>
                      <a:r>
                        <a:rPr lang="en-US" altLang="ja-JP" sz="1400" b="1" dirty="0" err="1" smtClean="0">
                          <a:latin typeface="HGPｺﾞｼｯｸE" panose="020B0900000000000000" pitchFamily="50" charset="-128"/>
                          <a:ea typeface="HGPｺﾞｼｯｸE" panose="020B0900000000000000" pitchFamily="50" charset="-128"/>
                        </a:rPr>
                        <a:t>Ko</a:t>
                      </a:r>
                      <a:r>
                        <a:rPr lang="en-US" altLang="ja-JP" sz="1400" b="1" dirty="0" smtClean="0">
                          <a:latin typeface="HGPｺﾞｼｯｸE" panose="020B0900000000000000" pitchFamily="50" charset="-128"/>
                          <a:ea typeface="HGPｺﾞｼｯｸE" panose="020B0900000000000000" pitchFamily="50" charset="-128"/>
                        </a:rPr>
                        <a:t> (GK)</a:t>
                      </a:r>
                      <a:endParaRPr lang="ja-JP" altLang="en-US" sz="1400" b="1" dirty="0">
                        <a:latin typeface="HGPｺﾞｼｯｸE" panose="020B0900000000000000" pitchFamily="50" charset="-128"/>
                        <a:ea typeface="HGPｺﾞｼｯｸE" panose="020B0900000000000000" pitchFamily="50" charset="-128"/>
                      </a:endParaRPr>
                    </a:p>
                  </a:txBody>
                  <a:tcPr/>
                </a:tc>
                <a:tc>
                  <a:txBody>
                    <a:bodyPr/>
                    <a:lstStyle/>
                    <a:p>
                      <a:r>
                        <a:rPr lang="en-US" altLang="ja-JP" sz="1400" b="1" dirty="0" smtClean="0">
                          <a:latin typeface="HGPｺﾞｼｯｸE" panose="020B0900000000000000" pitchFamily="50" charset="-128"/>
                          <a:ea typeface="HGPｺﾞｼｯｸE" panose="020B0900000000000000" pitchFamily="50" charset="-128"/>
                        </a:rPr>
                        <a:t>Korea</a:t>
                      </a:r>
                      <a:endParaRPr lang="ja-JP" altLang="en-US" sz="1400" b="1" dirty="0">
                        <a:latin typeface="HGPｺﾞｼｯｸE" panose="020B0900000000000000" pitchFamily="50" charset="-128"/>
                        <a:ea typeface="HGPｺﾞｼｯｸE" panose="020B0900000000000000" pitchFamily="50" charset="-128"/>
                      </a:endParaRPr>
                    </a:p>
                  </a:txBody>
                  <a:tcPr/>
                </a:tc>
                <a:tc>
                  <a:txBody>
                    <a:bodyPr/>
                    <a:lstStyle/>
                    <a:p>
                      <a:pPr algn="l"/>
                      <a:endParaRPr kumimoji="1" lang="ja-JP" altLang="en-US" sz="1400" b="1" dirty="0">
                        <a:latin typeface="HGPｺﾞｼｯｸE" panose="020B0900000000000000" pitchFamily="50" charset="-128"/>
                        <a:ea typeface="HGPｺﾞｼｯｸE" panose="020B0900000000000000" pitchFamily="50" charset="-128"/>
                      </a:endParaRPr>
                    </a:p>
                  </a:txBody>
                  <a:tcPr/>
                </a:tc>
                <a:tc>
                  <a:txBody>
                    <a:bodyPr/>
                    <a:lstStyle/>
                    <a:p>
                      <a:pPr algn="l"/>
                      <a:r>
                        <a:rPr lang="en-US" altLang="ja-JP" sz="1400" b="1" dirty="0" smtClean="0">
                          <a:solidFill>
                            <a:srgbClr val="00B050"/>
                          </a:solidFill>
                        </a:rPr>
                        <a:t>X</a:t>
                      </a:r>
                      <a:endParaRPr kumimoji="1" lang="ja-JP" altLang="en-US" sz="1400" b="1" dirty="0">
                        <a:solidFill>
                          <a:srgbClr val="00B050"/>
                        </a:solidFill>
                        <a:latin typeface="HGPｺﾞｼｯｸE" panose="020B0900000000000000" pitchFamily="50" charset="-128"/>
                        <a:ea typeface="HGPｺﾞｼｯｸE" panose="020B0900000000000000" pitchFamily="50" charset="-128"/>
                      </a:endParaRPr>
                    </a:p>
                  </a:txBody>
                  <a:tcPr/>
                </a:tc>
              </a:tr>
              <a:tr h="243972">
                <a:tc>
                  <a:txBody>
                    <a:bodyPr/>
                    <a:lstStyle/>
                    <a:p>
                      <a:r>
                        <a:rPr lang="en-US" altLang="ja-JP" sz="1400" b="1" dirty="0" err="1" smtClean="0">
                          <a:latin typeface="HGPｺﾞｼｯｸE" panose="020B0900000000000000" pitchFamily="50" charset="-128"/>
                          <a:ea typeface="HGPｺﾞｼｯｸE" panose="020B0900000000000000" pitchFamily="50" charset="-128"/>
                        </a:rPr>
                        <a:t>Meetham</a:t>
                      </a:r>
                      <a:r>
                        <a:rPr lang="en-US" altLang="ja-JP" sz="1400" b="1" dirty="0" smtClean="0">
                          <a:latin typeface="HGPｺﾞｼｯｸE" panose="020B0900000000000000" pitchFamily="50" charset="-128"/>
                          <a:ea typeface="HGPｺﾞｼｯｸE" panose="020B0900000000000000" pitchFamily="50" charset="-128"/>
                        </a:rPr>
                        <a:t> </a:t>
                      </a:r>
                      <a:r>
                        <a:rPr lang="en-US" altLang="ja-JP" sz="1400" b="1" dirty="0" err="1" smtClean="0">
                          <a:latin typeface="HGPｺﾞｼｯｸE" panose="020B0900000000000000" pitchFamily="50" charset="-128"/>
                          <a:ea typeface="HGPｺﾞｼｯｸE" panose="020B0900000000000000" pitchFamily="50" charset="-128"/>
                        </a:rPr>
                        <a:t>Naranong</a:t>
                      </a:r>
                      <a:endParaRPr lang="ja-JP" altLang="en-US" sz="1400" b="1" dirty="0">
                        <a:latin typeface="HGPｺﾞｼｯｸE" panose="020B0900000000000000" pitchFamily="50" charset="-128"/>
                        <a:ea typeface="HGPｺﾞｼｯｸE" panose="020B0900000000000000" pitchFamily="50" charset="-128"/>
                      </a:endParaRPr>
                    </a:p>
                  </a:txBody>
                  <a:tcPr/>
                </a:tc>
                <a:tc>
                  <a:txBody>
                    <a:bodyPr/>
                    <a:lstStyle/>
                    <a:p>
                      <a:r>
                        <a:rPr lang="en-US" altLang="ja-JP" sz="1400" b="1" dirty="0" smtClean="0">
                          <a:latin typeface="HGPｺﾞｼｯｸE" panose="020B0900000000000000" pitchFamily="50" charset="-128"/>
                          <a:ea typeface="HGPｺﾞｼｯｸE" panose="020B0900000000000000" pitchFamily="50" charset="-128"/>
                        </a:rPr>
                        <a:t>Thailand</a:t>
                      </a:r>
                      <a:endParaRPr lang="ja-JP" altLang="en-US" sz="1400" b="1" dirty="0">
                        <a:latin typeface="HGPｺﾞｼｯｸE" panose="020B0900000000000000" pitchFamily="50" charset="-128"/>
                        <a:ea typeface="HGPｺﾞｼｯｸE" panose="020B0900000000000000" pitchFamily="50" charset="-128"/>
                      </a:endParaRPr>
                    </a:p>
                  </a:txBody>
                  <a:tcPr/>
                </a:tc>
                <a:tc>
                  <a:txBody>
                    <a:bodyPr/>
                    <a:lstStyle/>
                    <a:p>
                      <a:pPr algn="l"/>
                      <a:endParaRPr kumimoji="1" lang="ja-JP" altLang="en-US" sz="1400" b="1" dirty="0">
                        <a:latin typeface="HGPｺﾞｼｯｸE" panose="020B0900000000000000" pitchFamily="50" charset="-128"/>
                        <a:ea typeface="HGPｺﾞｼｯｸE" panose="020B0900000000000000" pitchFamily="50" charset="-128"/>
                      </a:endParaRPr>
                    </a:p>
                  </a:txBody>
                  <a:tcPr/>
                </a:tc>
                <a:tc>
                  <a:txBody>
                    <a:bodyPr/>
                    <a:lstStyle/>
                    <a:p>
                      <a:pPr algn="l"/>
                      <a:r>
                        <a:rPr lang="en-US" altLang="ja-JP" sz="1400" b="1" dirty="0" smtClean="0">
                          <a:solidFill>
                            <a:srgbClr val="00B050"/>
                          </a:solidFill>
                        </a:rPr>
                        <a:t>X</a:t>
                      </a:r>
                      <a:endParaRPr kumimoji="1" lang="ja-JP" altLang="en-US" sz="1400" b="1" dirty="0">
                        <a:solidFill>
                          <a:srgbClr val="00B050"/>
                        </a:solidFill>
                        <a:latin typeface="HGPｺﾞｼｯｸE" panose="020B0900000000000000" pitchFamily="50" charset="-128"/>
                        <a:ea typeface="HGPｺﾞｼｯｸE" panose="020B0900000000000000" pitchFamily="50" charset="-128"/>
                      </a:endParaRPr>
                    </a:p>
                  </a:txBody>
                  <a:tcPr/>
                </a:tc>
              </a:tr>
              <a:tr h="243972">
                <a:tc>
                  <a:txBody>
                    <a:bodyPr/>
                    <a:lstStyle/>
                    <a:p>
                      <a:r>
                        <a:rPr lang="en-US" altLang="ja-JP" sz="1400" b="1" dirty="0" smtClean="0">
                          <a:latin typeface="HGPｺﾞｼｯｸE" panose="020B0900000000000000" pitchFamily="50" charset="-128"/>
                          <a:ea typeface="HGPｺﾞｼｯｸE" panose="020B0900000000000000" pitchFamily="50" charset="-128"/>
                        </a:rPr>
                        <a:t>Md. Abul Kalam Azad (Milan) (AA)</a:t>
                      </a:r>
                      <a:endParaRPr lang="ja-JP" altLang="en-US" sz="1400" b="1" dirty="0">
                        <a:latin typeface="HGPｺﾞｼｯｸE" panose="020B0900000000000000" pitchFamily="50" charset="-128"/>
                        <a:ea typeface="HGPｺﾞｼｯｸE" panose="020B0900000000000000" pitchFamily="50" charset="-128"/>
                      </a:endParaRPr>
                    </a:p>
                  </a:txBody>
                  <a:tcPr/>
                </a:tc>
                <a:tc>
                  <a:txBody>
                    <a:bodyPr/>
                    <a:lstStyle/>
                    <a:p>
                      <a:r>
                        <a:rPr lang="en-US" altLang="ja-JP" sz="1400" b="1" dirty="0" smtClean="0">
                          <a:latin typeface="HGPｺﾞｼｯｸE" panose="020B0900000000000000" pitchFamily="50" charset="-128"/>
                          <a:ea typeface="HGPｺﾞｼｯｸE" panose="020B0900000000000000" pitchFamily="50" charset="-128"/>
                        </a:rPr>
                        <a:t>Bangladesh</a:t>
                      </a:r>
                      <a:endParaRPr lang="ja-JP" altLang="en-US" sz="1400" b="1" dirty="0">
                        <a:latin typeface="HGPｺﾞｼｯｸE" panose="020B0900000000000000" pitchFamily="50" charset="-128"/>
                        <a:ea typeface="HGPｺﾞｼｯｸE" panose="020B0900000000000000" pitchFamily="50" charset="-128"/>
                      </a:endParaRPr>
                    </a:p>
                  </a:txBody>
                  <a:tcPr/>
                </a:tc>
                <a:tc>
                  <a:txBody>
                    <a:bodyPr/>
                    <a:lstStyle/>
                    <a:p>
                      <a:pPr algn="l"/>
                      <a:endParaRPr kumimoji="1" lang="ja-JP" altLang="en-US" sz="1400" b="1" dirty="0">
                        <a:latin typeface="HGPｺﾞｼｯｸE" panose="020B0900000000000000" pitchFamily="50" charset="-128"/>
                        <a:ea typeface="HGPｺﾞｼｯｸE" panose="020B0900000000000000" pitchFamily="50" charset="-128"/>
                      </a:endParaRPr>
                    </a:p>
                  </a:txBody>
                  <a:tcPr/>
                </a:tc>
                <a:tc>
                  <a:txBody>
                    <a:bodyPr/>
                    <a:lstStyle/>
                    <a:p>
                      <a:pPr algn="l"/>
                      <a:r>
                        <a:rPr lang="en-US" altLang="ja-JP" sz="1400" b="1" dirty="0" smtClean="0">
                          <a:solidFill>
                            <a:srgbClr val="00B050"/>
                          </a:solidFill>
                        </a:rPr>
                        <a:t>X</a:t>
                      </a:r>
                      <a:endParaRPr kumimoji="1" lang="ja-JP" altLang="en-US" sz="1400" b="1" dirty="0">
                        <a:solidFill>
                          <a:srgbClr val="00B050"/>
                        </a:solidFill>
                        <a:latin typeface="HGPｺﾞｼｯｸE" panose="020B0900000000000000" pitchFamily="50" charset="-128"/>
                        <a:ea typeface="HGPｺﾞｼｯｸE" panose="020B0900000000000000" pitchFamily="50" charset="-128"/>
                      </a:endParaRPr>
                    </a:p>
                  </a:txBody>
                  <a:tcPr/>
                </a:tc>
              </a:tr>
              <a:tr h="227204">
                <a:tc>
                  <a:txBody>
                    <a:bodyPr/>
                    <a:lstStyle/>
                    <a:p>
                      <a:r>
                        <a:rPr lang="en-US" altLang="ja-JP" sz="1400" b="1" dirty="0" smtClean="0">
                          <a:latin typeface="HGPｺﾞｼｯｸE" panose="020B0900000000000000" pitchFamily="50" charset="-128"/>
                          <a:ea typeface="HGPｺﾞｼｯｸE" panose="020B0900000000000000" pitchFamily="50" charset="-128"/>
                        </a:rPr>
                        <a:t>Akio Suzuki (AS)</a:t>
                      </a:r>
                      <a:endParaRPr lang="ja-JP" altLang="en-US" sz="1400" b="1" dirty="0">
                        <a:latin typeface="HGPｺﾞｼｯｸE" panose="020B0900000000000000" pitchFamily="50" charset="-128"/>
                        <a:ea typeface="HGPｺﾞｼｯｸE" panose="020B0900000000000000" pitchFamily="50" charset="-128"/>
                      </a:endParaRPr>
                    </a:p>
                  </a:txBody>
                  <a:tcPr/>
                </a:tc>
                <a:tc>
                  <a:txBody>
                    <a:bodyPr/>
                    <a:lstStyle/>
                    <a:p>
                      <a:r>
                        <a:rPr lang="en-US" altLang="ja-JP" sz="1400" b="1" dirty="0" smtClean="0">
                          <a:latin typeface="HGPｺﾞｼｯｸE" panose="020B0900000000000000" pitchFamily="50" charset="-128"/>
                          <a:ea typeface="HGPｺﾞｼｯｸE" panose="020B0900000000000000" pitchFamily="50" charset="-128"/>
                        </a:rPr>
                        <a:t>Japan</a:t>
                      </a:r>
                      <a:endParaRPr lang="ja-JP" altLang="en-US" sz="1400" b="1" dirty="0">
                        <a:latin typeface="HGPｺﾞｼｯｸE" panose="020B0900000000000000" pitchFamily="50" charset="-128"/>
                        <a:ea typeface="HGPｺﾞｼｯｸE" panose="020B0900000000000000" pitchFamily="50" charset="-128"/>
                      </a:endParaRPr>
                    </a:p>
                  </a:txBody>
                  <a:tcPr/>
                </a:tc>
                <a:tc>
                  <a:txBody>
                    <a:bodyPr/>
                    <a:lstStyle/>
                    <a:p>
                      <a:pPr algn="l"/>
                      <a:r>
                        <a:rPr kumimoji="1" lang="en-US" altLang="ja-JP" sz="1400" b="1" dirty="0" smtClean="0">
                          <a:latin typeface="HGPｺﾞｼｯｸE" panose="020B0900000000000000" pitchFamily="50" charset="-128"/>
                          <a:ea typeface="HGPｺﾞｼｯｸE" panose="020B0900000000000000" pitchFamily="50" charset="-128"/>
                        </a:rPr>
                        <a:t>Coordinator</a:t>
                      </a:r>
                      <a:endParaRPr kumimoji="1" lang="ja-JP" altLang="en-US" sz="1400" b="1" dirty="0">
                        <a:latin typeface="HGPｺﾞｼｯｸE" panose="020B0900000000000000" pitchFamily="50" charset="-128"/>
                        <a:ea typeface="HGPｺﾞｼｯｸE" panose="020B0900000000000000" pitchFamily="50" charset="-128"/>
                      </a:endParaRPr>
                    </a:p>
                  </a:txBody>
                  <a:tcPr/>
                </a:tc>
                <a:tc>
                  <a:txBody>
                    <a:bodyPr/>
                    <a:lstStyle/>
                    <a:p>
                      <a:pPr algn="l"/>
                      <a:endParaRPr kumimoji="1" lang="ja-JP" altLang="en-US" sz="1400" dirty="0">
                        <a:latin typeface="HGPｺﾞｼｯｸE" panose="020B0900000000000000" pitchFamily="50" charset="-128"/>
                        <a:ea typeface="HGPｺﾞｼｯｸE" panose="020B0900000000000000" pitchFamily="50" charset="-128"/>
                      </a:endParaRPr>
                    </a:p>
                  </a:txBody>
                  <a:tcPr/>
                </a:tc>
              </a:tr>
            </a:tbl>
          </a:graphicData>
        </a:graphic>
      </p:graphicFrame>
      <p:sp>
        <p:nvSpPr>
          <p:cNvPr id="17" name="フローチャート : 結合子 16"/>
          <p:cNvSpPr/>
          <p:nvPr/>
        </p:nvSpPr>
        <p:spPr>
          <a:xfrm>
            <a:off x="1379096" y="6541031"/>
            <a:ext cx="216024" cy="216024"/>
          </a:xfrm>
          <a:prstGeom prst="flowChartConnector">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テキスト ボックス 17"/>
          <p:cNvSpPr txBox="1"/>
          <p:nvPr/>
        </p:nvSpPr>
        <p:spPr>
          <a:xfrm>
            <a:off x="1780230" y="6464377"/>
            <a:ext cx="955390" cy="369332"/>
          </a:xfrm>
          <a:prstGeom prst="rect">
            <a:avLst/>
          </a:prstGeom>
          <a:noFill/>
        </p:spPr>
        <p:txBody>
          <a:bodyPr wrap="none" rtlCol="0">
            <a:spAutoFit/>
          </a:bodyPr>
          <a:lstStyle/>
          <a:p>
            <a:r>
              <a:rPr kumimoji="1" lang="en-US" altLang="ja-JP" dirty="0" smtClean="0"/>
              <a:t>Present,</a:t>
            </a:r>
            <a:endParaRPr kumimoji="1" lang="ja-JP" altLang="en-US" dirty="0"/>
          </a:p>
        </p:txBody>
      </p:sp>
      <p:sp>
        <p:nvSpPr>
          <p:cNvPr id="19" name="テキスト ボックス 18"/>
          <p:cNvSpPr txBox="1"/>
          <p:nvPr/>
        </p:nvSpPr>
        <p:spPr>
          <a:xfrm>
            <a:off x="3923928" y="6464377"/>
            <a:ext cx="1125565" cy="369332"/>
          </a:xfrm>
          <a:prstGeom prst="rect">
            <a:avLst/>
          </a:prstGeom>
          <a:noFill/>
        </p:spPr>
        <p:txBody>
          <a:bodyPr wrap="none" rtlCol="0">
            <a:spAutoFit/>
          </a:bodyPr>
          <a:lstStyle/>
          <a:p>
            <a:r>
              <a:rPr lang="en-US" altLang="ja-JP" b="1" dirty="0">
                <a:solidFill>
                  <a:srgbClr val="00B050"/>
                </a:solidFill>
              </a:rPr>
              <a:t>X</a:t>
            </a:r>
            <a:r>
              <a:rPr kumimoji="1" lang="en-US" altLang="ja-JP" dirty="0" smtClean="0"/>
              <a:t>   Absent</a:t>
            </a:r>
            <a:endParaRPr kumimoji="1" lang="ja-JP" altLang="en-US" dirty="0"/>
          </a:p>
        </p:txBody>
      </p:sp>
      <p:sp>
        <p:nvSpPr>
          <p:cNvPr id="21" name="テキスト ボックス 20"/>
          <p:cNvSpPr txBox="1"/>
          <p:nvPr/>
        </p:nvSpPr>
        <p:spPr>
          <a:xfrm>
            <a:off x="395536" y="6488668"/>
            <a:ext cx="707951" cy="369332"/>
          </a:xfrm>
          <a:prstGeom prst="rect">
            <a:avLst/>
          </a:prstGeom>
          <a:noFill/>
        </p:spPr>
        <p:txBody>
          <a:bodyPr wrap="none" rtlCol="0">
            <a:spAutoFit/>
          </a:bodyPr>
          <a:lstStyle/>
          <a:p>
            <a:r>
              <a:rPr kumimoji="1" lang="en-US" altLang="ja-JP" dirty="0" smtClean="0"/>
              <a:t>Note:</a:t>
            </a:r>
            <a:endParaRPr kumimoji="1" lang="ja-JP" altLang="en-US" dirty="0"/>
          </a:p>
        </p:txBody>
      </p:sp>
      <p:sp>
        <p:nvSpPr>
          <p:cNvPr id="9" name="フローチャート : 結合子 8"/>
          <p:cNvSpPr/>
          <p:nvPr/>
        </p:nvSpPr>
        <p:spPr>
          <a:xfrm>
            <a:off x="7452320" y="1772816"/>
            <a:ext cx="216024" cy="216024"/>
          </a:xfrm>
          <a:prstGeom prst="flowChartConnector">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フローチャート : 結合子 9"/>
          <p:cNvSpPr/>
          <p:nvPr/>
        </p:nvSpPr>
        <p:spPr>
          <a:xfrm>
            <a:off x="7452320" y="2780928"/>
            <a:ext cx="216024" cy="216024"/>
          </a:xfrm>
          <a:prstGeom prst="flowChartConnector">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フローチャート : 結合子 10"/>
          <p:cNvSpPr/>
          <p:nvPr/>
        </p:nvSpPr>
        <p:spPr>
          <a:xfrm>
            <a:off x="7435965" y="1484784"/>
            <a:ext cx="248734" cy="219539"/>
          </a:xfrm>
          <a:prstGeom prst="flowChartConnector">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フローチャート : 結合子 11"/>
          <p:cNvSpPr/>
          <p:nvPr/>
        </p:nvSpPr>
        <p:spPr>
          <a:xfrm>
            <a:off x="7551464" y="4005064"/>
            <a:ext cx="216024" cy="216024"/>
          </a:xfrm>
          <a:prstGeom prst="flowChartConnector">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フローチャート : 結合子 12"/>
          <p:cNvSpPr/>
          <p:nvPr/>
        </p:nvSpPr>
        <p:spPr>
          <a:xfrm>
            <a:off x="7550698" y="3717032"/>
            <a:ext cx="216024" cy="216024"/>
          </a:xfrm>
          <a:prstGeom prst="flowChartConnector">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フローチャート : 結合子 13"/>
          <p:cNvSpPr/>
          <p:nvPr/>
        </p:nvSpPr>
        <p:spPr>
          <a:xfrm>
            <a:off x="7576687" y="6165304"/>
            <a:ext cx="216024" cy="216024"/>
          </a:xfrm>
          <a:prstGeom prst="flowChartConnector">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フローチャート : 結合子 14"/>
          <p:cNvSpPr/>
          <p:nvPr/>
        </p:nvSpPr>
        <p:spPr>
          <a:xfrm>
            <a:off x="7544207" y="4365104"/>
            <a:ext cx="216024" cy="216024"/>
          </a:xfrm>
          <a:prstGeom prst="flowChartConnector">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31541608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67544" y="-10683"/>
            <a:ext cx="8208912" cy="415347"/>
          </a:xfrm>
        </p:spPr>
        <p:txBody>
          <a:bodyPr>
            <a:noAutofit/>
          </a:bodyPr>
          <a:lstStyle/>
          <a:p>
            <a:r>
              <a:rPr kumimoji="1" lang="en-US" altLang="ja-JP" sz="3200" dirty="0" smtClean="0"/>
              <a:t>March Agenda </a:t>
            </a:r>
            <a:r>
              <a:rPr kumimoji="1" lang="en-US" altLang="ja-JP" sz="3200" dirty="0" smtClean="0">
                <a:solidFill>
                  <a:srgbClr val="00B050"/>
                </a:solidFill>
              </a:rPr>
              <a:t>with minutes</a:t>
            </a:r>
            <a:endParaRPr kumimoji="1" lang="ja-JP" altLang="en-US" sz="3200" dirty="0">
              <a:solidFill>
                <a:srgbClr val="00B050"/>
              </a:solidFill>
            </a:endParaRPr>
          </a:p>
        </p:txBody>
      </p:sp>
      <p:sp>
        <p:nvSpPr>
          <p:cNvPr id="3" name="コンテンツ プレースホルダー 2"/>
          <p:cNvSpPr>
            <a:spLocks noGrp="1"/>
          </p:cNvSpPr>
          <p:nvPr>
            <p:ph idx="1"/>
          </p:nvPr>
        </p:nvSpPr>
        <p:spPr>
          <a:xfrm>
            <a:off x="107504" y="476672"/>
            <a:ext cx="9020065" cy="6264696"/>
          </a:xfrm>
        </p:spPr>
        <p:txBody>
          <a:bodyPr>
            <a:noAutofit/>
          </a:bodyPr>
          <a:lstStyle/>
          <a:p>
            <a:pPr marL="514350" lvl="0" indent="-514350">
              <a:buAutoNum type="arabicParenR"/>
            </a:pPr>
            <a:r>
              <a:rPr lang="en-US" altLang="ja-JP" sz="1400" b="1" dirty="0" smtClean="0"/>
              <a:t>ST </a:t>
            </a:r>
            <a:r>
              <a:rPr lang="en-US" altLang="ja-JP" sz="1400" b="1" dirty="0"/>
              <a:t>project and discussion </a:t>
            </a:r>
            <a:r>
              <a:rPr lang="en-US" altLang="ja-JP" sz="1400" b="1" dirty="0" smtClean="0"/>
              <a:t>(TT, Leader)</a:t>
            </a:r>
            <a:r>
              <a:rPr lang="en-US" altLang="ja-JP" sz="1400" b="1" dirty="0" smtClean="0">
                <a:solidFill>
                  <a:srgbClr val="00B050"/>
                </a:solidFill>
              </a:rPr>
              <a:t>  </a:t>
            </a:r>
            <a:endParaRPr lang="en-US" altLang="ja-JP" sz="1400" b="1" dirty="0" smtClean="0">
              <a:solidFill>
                <a:srgbClr val="00B050"/>
              </a:solidFill>
            </a:endParaRPr>
          </a:p>
          <a:p>
            <a:pPr marL="0" lvl="0" indent="0">
              <a:buNone/>
            </a:pPr>
            <a:r>
              <a:rPr lang="en-US" altLang="ja-JP" sz="1400" b="1" dirty="0" smtClean="0">
                <a:solidFill>
                  <a:srgbClr val="00B050"/>
                </a:solidFill>
              </a:rPr>
              <a:t>As TT, project leader, was absent because of his urgent business owning to the current pandemic disease, AC took part of him and showed the </a:t>
            </a:r>
            <a:r>
              <a:rPr lang="en-US" altLang="ja-JP" sz="1400" b="1" dirty="0" smtClean="0">
                <a:solidFill>
                  <a:srgbClr val="00B050"/>
                </a:solidFill>
              </a:rPr>
              <a:t>middle of production paper </a:t>
            </a:r>
            <a:r>
              <a:rPr lang="en-US" altLang="ja-JP" sz="1400" b="1" dirty="0" smtClean="0">
                <a:solidFill>
                  <a:srgbClr val="00B050"/>
                </a:solidFill>
              </a:rPr>
              <a:t>they are working on ST Business Standards </a:t>
            </a:r>
            <a:r>
              <a:rPr lang="en-US" altLang="ja-JP" sz="1400" b="1" dirty="0" smtClean="0">
                <a:solidFill>
                  <a:srgbClr val="00B050"/>
                </a:solidFill>
              </a:rPr>
              <a:t>in</a:t>
            </a:r>
            <a:r>
              <a:rPr lang="ja-JP" altLang="en-US" sz="1400" b="1" dirty="0">
                <a:solidFill>
                  <a:srgbClr val="00B050"/>
                </a:solidFill>
              </a:rPr>
              <a:t> </a:t>
            </a:r>
            <a:r>
              <a:rPr lang="en-US" altLang="ja-JP" sz="1400" b="1" dirty="0" smtClean="0">
                <a:solidFill>
                  <a:srgbClr val="00B050"/>
                </a:solidFill>
              </a:rPr>
              <a:t>Taipei</a:t>
            </a:r>
            <a:r>
              <a:rPr lang="en-US" altLang="ja-JP" sz="1400" b="1" dirty="0" smtClean="0">
                <a:solidFill>
                  <a:srgbClr val="00B050"/>
                </a:solidFill>
              </a:rPr>
              <a:t>.</a:t>
            </a:r>
          </a:p>
          <a:p>
            <a:pPr marL="0" lvl="0" indent="0">
              <a:buNone/>
            </a:pPr>
            <a:r>
              <a:rPr lang="en-US" altLang="ja-JP" sz="1400" b="1" dirty="0" smtClean="0">
                <a:solidFill>
                  <a:srgbClr val="00B050"/>
                </a:solidFill>
              </a:rPr>
              <a:t>a. </a:t>
            </a:r>
            <a:r>
              <a:rPr lang="en-US" altLang="ja-JP" sz="1400" b="1" dirty="0" smtClean="0">
                <a:solidFill>
                  <a:srgbClr val="00B050"/>
                </a:solidFill>
              </a:rPr>
              <a:t>Comment of MT </a:t>
            </a:r>
            <a:endParaRPr lang="en-US" altLang="ja-JP" sz="1400" b="1" dirty="0" smtClean="0">
              <a:solidFill>
                <a:srgbClr val="00B050"/>
              </a:solidFill>
            </a:endParaRPr>
          </a:p>
          <a:p>
            <a:pPr marL="0" lvl="0" indent="0">
              <a:buNone/>
            </a:pPr>
            <a:r>
              <a:rPr lang="en-US" altLang="ja-JP" sz="1400" b="1" dirty="0" smtClean="0">
                <a:solidFill>
                  <a:srgbClr val="00B050"/>
                </a:solidFill>
              </a:rPr>
              <a:t>He asked that there might be a category of ‘traveler’ as one of the 9 categories which was agreed at the T/T domain meeting in London Forum.</a:t>
            </a:r>
          </a:p>
          <a:p>
            <a:pPr marL="0" lvl="0" indent="0">
              <a:buNone/>
            </a:pPr>
            <a:r>
              <a:rPr lang="en-US" altLang="ja-JP" sz="1400" b="1" dirty="0">
                <a:solidFill>
                  <a:srgbClr val="00B050"/>
                </a:solidFill>
              </a:rPr>
              <a:t>-</a:t>
            </a:r>
            <a:r>
              <a:rPr lang="en-US" altLang="ja-JP" sz="1400" b="1" dirty="0" smtClean="0">
                <a:solidFill>
                  <a:srgbClr val="00B050"/>
                </a:solidFill>
              </a:rPr>
              <a:t>SM supported MT’s comment, as ‘traveler’ is so important in the business that this category should better be added. He showed the case, as for an example, the dress code at an restaurant should be obeyed.</a:t>
            </a:r>
          </a:p>
          <a:p>
            <a:pPr marL="0" lvl="0" indent="0">
              <a:buNone/>
            </a:pPr>
            <a:r>
              <a:rPr lang="en-US" altLang="ja-JP" sz="1400" b="1" dirty="0" smtClean="0">
                <a:solidFill>
                  <a:srgbClr val="00B050"/>
                </a:solidFill>
              </a:rPr>
              <a:t>-AC answered that this point will be discussed in TT’s meeting and </a:t>
            </a:r>
            <a:r>
              <a:rPr lang="en-US" altLang="ja-JP" sz="1400" b="1" dirty="0" smtClean="0">
                <a:solidFill>
                  <a:srgbClr val="00B050"/>
                </a:solidFill>
              </a:rPr>
              <a:t>he will get </a:t>
            </a:r>
            <a:r>
              <a:rPr lang="en-US" altLang="ja-JP" sz="1400" b="1" dirty="0" smtClean="0">
                <a:solidFill>
                  <a:srgbClr val="00B050"/>
                </a:solidFill>
              </a:rPr>
              <a:t>back to us, but he also commented that it would be better for them to complete first the parts </a:t>
            </a:r>
            <a:r>
              <a:rPr lang="en-US" altLang="ja-JP" sz="1400" b="1" dirty="0" smtClean="0">
                <a:solidFill>
                  <a:srgbClr val="00B050"/>
                </a:solidFill>
              </a:rPr>
              <a:t>of 8 categories and </a:t>
            </a:r>
            <a:r>
              <a:rPr lang="en-US" altLang="ja-JP" sz="1400" b="1" dirty="0" smtClean="0">
                <a:solidFill>
                  <a:srgbClr val="00B050"/>
                </a:solidFill>
              </a:rPr>
              <a:t>then come back to this point.</a:t>
            </a:r>
          </a:p>
          <a:p>
            <a:pPr marL="0" lvl="0" indent="0">
              <a:buNone/>
            </a:pPr>
            <a:r>
              <a:rPr lang="en-US" altLang="ja-JP" sz="1400" b="1" dirty="0" smtClean="0">
                <a:solidFill>
                  <a:srgbClr val="00B050"/>
                </a:solidFill>
              </a:rPr>
              <a:t>b. AC mentioned:</a:t>
            </a:r>
          </a:p>
          <a:p>
            <a:pPr marL="0" lvl="0" indent="0">
              <a:buNone/>
            </a:pPr>
            <a:r>
              <a:rPr lang="en-US" altLang="ja-JP" sz="1400" b="1" dirty="0" smtClean="0">
                <a:solidFill>
                  <a:srgbClr val="00B050"/>
                </a:solidFill>
              </a:rPr>
              <a:t>He said that they are going to complete, as best as possible, the parts he showed today by the end of this month, but the remaining rating system would better be </a:t>
            </a:r>
            <a:r>
              <a:rPr lang="en-US" altLang="ja-JP" sz="1400" b="1" dirty="0" smtClean="0">
                <a:solidFill>
                  <a:srgbClr val="00B050"/>
                </a:solidFill>
              </a:rPr>
              <a:t>completed </a:t>
            </a:r>
            <a:r>
              <a:rPr lang="en-US" altLang="ja-JP" sz="1400" b="1" dirty="0" smtClean="0">
                <a:solidFill>
                  <a:srgbClr val="00B050"/>
                </a:solidFill>
              </a:rPr>
              <a:t>in the next project , as </a:t>
            </a:r>
            <a:r>
              <a:rPr lang="en-US" altLang="ja-JP" sz="1400" b="1" dirty="0" smtClean="0">
                <a:solidFill>
                  <a:srgbClr val="00B050"/>
                </a:solidFill>
              </a:rPr>
              <a:t>this </a:t>
            </a:r>
            <a:r>
              <a:rPr lang="en-US" altLang="ja-JP" sz="1400" b="1" dirty="0" smtClean="0">
                <a:solidFill>
                  <a:srgbClr val="00B050"/>
                </a:solidFill>
              </a:rPr>
              <a:t>system seems to be so important that it could not be completed in a short while.    </a:t>
            </a:r>
          </a:p>
          <a:p>
            <a:pPr marL="0" lvl="0" indent="0">
              <a:buNone/>
            </a:pPr>
            <a:r>
              <a:rPr lang="en-US" altLang="ja-JP" sz="1400" b="1" dirty="0" smtClean="0"/>
              <a:t>2) EPs </a:t>
            </a:r>
            <a:r>
              <a:rPr lang="en-US" altLang="ja-JP" sz="1400" b="1" dirty="0"/>
              <a:t>project and discussion </a:t>
            </a:r>
            <a:r>
              <a:rPr lang="en-US" altLang="ja-JP" sz="1400" b="1" dirty="0" smtClean="0"/>
              <a:t>(SM</a:t>
            </a:r>
            <a:r>
              <a:rPr lang="en-US" altLang="ja-JP" sz="1400" b="1" dirty="0" smtClean="0"/>
              <a:t>, </a:t>
            </a:r>
            <a:r>
              <a:rPr lang="en-US" altLang="ja-JP" sz="1400" b="1" dirty="0" smtClean="0"/>
              <a:t>Leader, and </a:t>
            </a:r>
            <a:r>
              <a:rPr lang="en-US" altLang="ja-JP" sz="1400" b="1" dirty="0" smtClean="0"/>
              <a:t>AS)</a:t>
            </a:r>
          </a:p>
          <a:p>
            <a:pPr marL="0" lvl="0" indent="0">
              <a:buNone/>
            </a:pPr>
            <a:r>
              <a:rPr lang="en-US" altLang="ja-JP" sz="1400" dirty="0" smtClean="0">
                <a:solidFill>
                  <a:srgbClr val="00B050"/>
                </a:solidFill>
              </a:rPr>
              <a:t>AS presented his </a:t>
            </a:r>
            <a:r>
              <a:rPr lang="en-US" altLang="ja-JP" sz="1400" dirty="0" smtClean="0">
                <a:solidFill>
                  <a:srgbClr val="00B050"/>
                </a:solidFill>
              </a:rPr>
              <a:t>working  </a:t>
            </a:r>
            <a:r>
              <a:rPr lang="en-US" altLang="ja-JP" sz="1400" dirty="0" smtClean="0">
                <a:solidFill>
                  <a:srgbClr val="00B050"/>
                </a:solidFill>
              </a:rPr>
              <a:t>papers. They are ‘Draft BRS_EPs Information process’ and ‘EPs Class diagrams (A)’. AS asked the experts to read the </a:t>
            </a:r>
            <a:r>
              <a:rPr lang="en-US" altLang="ja-JP" sz="1400" dirty="0" smtClean="0">
                <a:solidFill>
                  <a:srgbClr val="00B050"/>
                </a:solidFill>
              </a:rPr>
              <a:t>working </a:t>
            </a:r>
            <a:r>
              <a:rPr lang="en-US" altLang="ja-JP" sz="1400" dirty="0" smtClean="0">
                <a:solidFill>
                  <a:srgbClr val="00B050"/>
                </a:solidFill>
              </a:rPr>
              <a:t>BRS and view the relevant </a:t>
            </a:r>
            <a:r>
              <a:rPr lang="en-US" altLang="ja-JP" sz="1400" dirty="0" smtClean="0">
                <a:solidFill>
                  <a:srgbClr val="00B050"/>
                </a:solidFill>
              </a:rPr>
              <a:t>papers </a:t>
            </a:r>
            <a:r>
              <a:rPr lang="en-US" altLang="ja-JP" sz="1400" dirty="0" smtClean="0">
                <a:solidFill>
                  <a:srgbClr val="00B050"/>
                </a:solidFill>
              </a:rPr>
              <a:t>of the class diagrams. And send back their comments at their earliest possible time.</a:t>
            </a:r>
          </a:p>
          <a:p>
            <a:pPr marL="0" indent="0">
              <a:buNone/>
            </a:pPr>
            <a:r>
              <a:rPr lang="en-US" altLang="ja-JP" sz="1400" b="1" dirty="0"/>
              <a:t>3) 35</a:t>
            </a:r>
            <a:r>
              <a:rPr lang="en-US" altLang="ja-JP" sz="1400" b="1" baseline="30000" dirty="0"/>
              <a:t>th</a:t>
            </a:r>
            <a:r>
              <a:rPr lang="en-US" altLang="ja-JP" sz="1400" b="1" dirty="0"/>
              <a:t> UN/CEFACT </a:t>
            </a:r>
            <a:r>
              <a:rPr lang="en-US" altLang="ja-JP" sz="1400" b="1" dirty="0" smtClean="0"/>
              <a:t>Forum </a:t>
            </a:r>
            <a:endParaRPr lang="en-US" altLang="ja-JP" sz="1400" b="1" dirty="0" smtClean="0"/>
          </a:p>
          <a:p>
            <a:pPr marL="0" indent="0">
              <a:buNone/>
            </a:pPr>
            <a:r>
              <a:rPr lang="en-US" altLang="ja-JP" sz="1400" b="1" dirty="0" smtClean="0">
                <a:solidFill>
                  <a:srgbClr val="00B050"/>
                </a:solidFill>
              </a:rPr>
              <a:t>Postponed and the new schedule is not revealed.</a:t>
            </a:r>
          </a:p>
          <a:p>
            <a:pPr marL="0" indent="0">
              <a:buNone/>
            </a:pPr>
            <a:r>
              <a:rPr lang="en-US" altLang="ja-JP" sz="1400" b="1" dirty="0"/>
              <a:t>4) Any </a:t>
            </a:r>
            <a:r>
              <a:rPr lang="en-US" altLang="ja-JP" sz="1400" b="1" dirty="0" smtClean="0"/>
              <a:t>others</a:t>
            </a:r>
          </a:p>
          <a:p>
            <a:pPr marL="0" indent="0">
              <a:buNone/>
            </a:pPr>
            <a:r>
              <a:rPr lang="en-US" altLang="ja-JP" sz="1400" b="1" dirty="0"/>
              <a:t> </a:t>
            </a:r>
            <a:r>
              <a:rPr lang="en-US" altLang="ja-JP" sz="1400" b="1" dirty="0" smtClean="0"/>
              <a:t> a. April Meeting</a:t>
            </a:r>
          </a:p>
          <a:p>
            <a:pPr marL="0" indent="0">
              <a:buNone/>
            </a:pPr>
            <a:r>
              <a:rPr lang="en-US" altLang="ja-JP" sz="1400" b="1" dirty="0" smtClean="0">
                <a:solidFill>
                  <a:srgbClr val="00B050"/>
                </a:solidFill>
              </a:rPr>
              <a:t>April 21 (Tue.) at UTC11:30 am for 2 </a:t>
            </a:r>
            <a:r>
              <a:rPr lang="en-US" altLang="ja-JP" sz="1400" b="1" dirty="0" err="1" smtClean="0">
                <a:solidFill>
                  <a:srgbClr val="00B050"/>
                </a:solidFill>
              </a:rPr>
              <a:t>hrs</a:t>
            </a:r>
            <a:r>
              <a:rPr lang="en-US" altLang="ja-JP" sz="1400" b="1" dirty="0" smtClean="0">
                <a:solidFill>
                  <a:srgbClr val="00B050"/>
                </a:solidFill>
              </a:rPr>
              <a:t> as for the next Con-Call was agreed.</a:t>
            </a:r>
          </a:p>
          <a:p>
            <a:pPr marL="0" indent="0">
              <a:buNone/>
            </a:pPr>
            <a:r>
              <a:rPr lang="en-US" altLang="ja-JP" sz="1400" b="1" dirty="0"/>
              <a:t> </a:t>
            </a:r>
            <a:r>
              <a:rPr lang="en-US" altLang="ja-JP" sz="1400" b="1" dirty="0" smtClean="0"/>
              <a:t>b. the others      </a:t>
            </a:r>
            <a:r>
              <a:rPr lang="en-US" altLang="ja-JP" sz="1400" b="1" dirty="0" smtClean="0">
                <a:solidFill>
                  <a:srgbClr val="00B050"/>
                </a:solidFill>
              </a:rPr>
              <a:t>AS said that the relevant papers presented today will be forwarded  to all experts later for study</a:t>
            </a:r>
            <a:r>
              <a:rPr lang="en-US" altLang="ja-JP" sz="1400" b="1" dirty="0" smtClean="0">
                <a:solidFill>
                  <a:srgbClr val="00B050"/>
                </a:solidFill>
              </a:rPr>
              <a:t>.</a:t>
            </a:r>
          </a:p>
          <a:p>
            <a:pPr marL="0" indent="0">
              <a:buNone/>
            </a:pPr>
            <a:r>
              <a:rPr lang="en-US" altLang="ja-JP" sz="1400" b="1" dirty="0" smtClean="0">
                <a:solidFill>
                  <a:srgbClr val="00B050"/>
                </a:solidFill>
              </a:rPr>
              <a:t> </a:t>
            </a:r>
            <a:r>
              <a:rPr lang="en-US" altLang="ja-JP" sz="1400" b="1" dirty="0"/>
              <a:t>End </a:t>
            </a:r>
            <a:endParaRPr lang="en-US" altLang="ja-JP" sz="1400" b="1" dirty="0" smtClean="0"/>
          </a:p>
        </p:txBody>
      </p:sp>
    </p:spTree>
    <p:extLst>
      <p:ext uri="{BB962C8B-B14F-4D97-AF65-F5344CB8AC3E}">
        <p14:creationId xmlns:p14="http://schemas.microsoft.com/office/powerpoint/2010/main" val="905975693"/>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3148</TotalTime>
  <Words>545</Words>
  <Application>Microsoft Office PowerPoint</Application>
  <PresentationFormat>画面に合わせる (4:3)</PresentationFormat>
  <Paragraphs>79</Paragraphs>
  <Slides>3</Slides>
  <Notes>1</Notes>
  <HiddenSlides>0</HiddenSlides>
  <MMClips>0</MMClips>
  <ScaleCrop>false</ScaleCrop>
  <HeadingPairs>
    <vt:vector size="4" baseType="variant">
      <vt:variant>
        <vt:lpstr>テーマ</vt:lpstr>
      </vt:variant>
      <vt:variant>
        <vt:i4>1</vt:i4>
      </vt:variant>
      <vt:variant>
        <vt:lpstr>スライド タイトル</vt:lpstr>
      </vt:variant>
      <vt:variant>
        <vt:i4>3</vt:i4>
      </vt:variant>
    </vt:vector>
  </HeadingPairs>
  <TitlesOfParts>
    <vt:vector size="4" baseType="lpstr">
      <vt:lpstr>Office ​​テーマ</vt:lpstr>
      <vt:lpstr>UN/CEFACT T/T Domain   March  GoToMeeting Agenda with Minutes</vt:lpstr>
      <vt:lpstr>Participants</vt:lpstr>
      <vt:lpstr>March Agenda with minutes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AFACT TT&amp;L WG  July GoToMeeting</dc:title>
  <dc:creator>鈴木耀夫</dc:creator>
  <cp:lastModifiedBy>鈴木耀夫</cp:lastModifiedBy>
  <cp:revision>157</cp:revision>
  <dcterms:created xsi:type="dcterms:W3CDTF">2019-07-04T11:14:11Z</dcterms:created>
  <dcterms:modified xsi:type="dcterms:W3CDTF">2020-03-20T15:26:20Z</dcterms:modified>
</cp:coreProperties>
</file>