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7" r:id="rId4"/>
    <p:sldId id="269" r:id="rId5"/>
    <p:sldId id="266" r:id="rId6"/>
    <p:sldId id="263" r:id="rId7"/>
    <p:sldId id="259" r:id="rId8"/>
    <p:sldId id="260" r:id="rId9"/>
    <p:sldId id="262" r:id="rId10"/>
    <p:sldId id="261" r:id="rId11"/>
    <p:sldId id="264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8A6507-DABD-4ADD-A522-E84F1C03E4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2F1C5C3-6612-4855-B083-D9EBDC7E7C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807981A-08C9-4858-980E-B61001AEE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C008E-F329-424D-846E-55F7B14A5AB6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2E6DF9C-CFA8-4D29-B2A6-B231CD020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091A246-9E46-455D-96C5-A10D1DDA6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12E70-55AC-4DA7-A172-B0A21E6789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5317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CED348-FFB5-417C-AD26-4564B653A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9A96FB6-5F17-4448-8BAC-BE34E10E06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2C5A8F6-451B-40E7-B17F-89BB68392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C008E-F329-424D-846E-55F7B14A5AB6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C13EA9E-4029-46FE-B5A0-95379FE8B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654B14E-BDE3-4271-8273-E462C2AF7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12E70-55AC-4DA7-A172-B0A21E6789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3399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01ABC77-27C6-4526-8ADD-BCAA5FF58F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918C123-A68A-4A26-84E0-658360029D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16A4B81-2D5D-4EB7-98C0-421F74AA9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C008E-F329-424D-846E-55F7B14A5AB6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E576C30-E8CA-44C6-949A-5DD8C4519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2C0FF1E-9761-4D0F-9122-553C212B5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12E70-55AC-4DA7-A172-B0A21E6789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518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4E6245-2CB0-469C-8295-4A60CE44B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11E4B52-00FC-4D74-B5AA-346324A0DF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5BCFAE-2BBD-4F67-96EF-4F086259F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C008E-F329-424D-846E-55F7B14A5AB6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890ADC6-A143-4CAE-A1F7-E524674B9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F95C3F-5631-4C26-95DB-66C19AAC1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12E70-55AC-4DA7-A172-B0A21E6789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6241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2F0B7D-E65F-4939-B34D-059190C73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C33ECEB-F7D4-4C37-9B2F-7507558549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B79D027-CCFD-48F2-BDE8-E4D787572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C008E-F329-424D-846E-55F7B14A5AB6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C5508AF-E9C7-4D2E-874F-F7E7B325A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47EA652-BFF5-4D12-8D27-DCB22B41B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12E70-55AC-4DA7-A172-B0A21E6789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2488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2FA091-C8A8-4B13-964C-434BBE630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649E2B7-9EFA-4C49-A40C-0AE650D217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2182944-244E-46A9-B706-993C628B7E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6188884-717C-4399-AA08-4F845F468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C008E-F329-424D-846E-55F7B14A5AB6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023C8DB-325F-4447-B659-5BB35E81D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99F703B-B1C9-48CA-AC95-D34759E56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12E70-55AC-4DA7-A172-B0A21E6789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4514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586DA3-60B2-4EEB-89F3-362D9C795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4B21A0F-5E3A-47A1-B08D-669AD05995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3BD318E-BE48-4BDD-B1C5-9FB2B1E95A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E51BDD1-F32B-4406-8E1D-52BEB9B1C3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EDD9CB4-7CEB-44E1-B797-3D21C031C2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7D56A67F-12FA-4078-B825-F3F705477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C008E-F329-424D-846E-55F7B14A5AB6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B5240D5-1293-4C94-BF55-6D0ECB590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B4E2FFC-8FCB-4F17-853C-CA1EF8D0C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12E70-55AC-4DA7-A172-B0A21E6789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4277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3E18DE-4664-465D-822D-78EE0235A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7D535B4-F45F-44AB-8DE3-5D0F00516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C008E-F329-424D-846E-55F7B14A5AB6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DC5050F-DB32-4D29-9AC8-0B9A28E83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BC9CA9B-5A32-429C-9FB6-8A453317C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12E70-55AC-4DA7-A172-B0A21E6789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7882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D355745-462F-4A28-BB20-133180ECA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C008E-F329-424D-846E-55F7B14A5AB6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5E367A5-DAE6-47F3-B4D8-74B4A1A75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ED3FF4A-E0AF-4986-A5F1-779778656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12E70-55AC-4DA7-A172-B0A21E6789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1543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E1CD49-1F9C-4D91-BF84-3AA52B2B0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367A88-EF2E-485E-8E2C-B5398381F5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FB8748D-E17B-45A9-B9D1-88F80CEB1B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562349B-D502-4A7F-800D-4392959E5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C008E-F329-424D-846E-55F7B14A5AB6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64708B6-9F0A-4E5C-8D9C-0C80F45AF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8716C7B-8C99-4FE0-AD23-55293FF21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12E70-55AC-4DA7-A172-B0A21E6789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170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4533AA-A43C-4747-8315-14CE27676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D971FBA-313F-4D36-8E90-1305C5658A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E6238CF-DA42-44DB-ADBF-0D7768E0D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77AEC4A-2C5F-41C8-86A2-D8E2E1CBC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C008E-F329-424D-846E-55F7B14A5AB6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A8F841E-E97F-4A62-8865-42143FEF3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39AEC1E-DCF3-4CBD-9F1A-9C997CB35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12E70-55AC-4DA7-A172-B0A21E6789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0413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5DB0050-76EB-4FA0-923E-86068EAC7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A964AFD-1E18-4B5F-821B-183A3A945B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9AF62F3-D69E-43C5-9C26-0E68FAD370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C008E-F329-424D-846E-55F7B14A5AB6}" type="datetimeFigureOut">
              <a:rPr lang="nl-NL" smtClean="0"/>
              <a:t>22-1-2019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1F5C0B1-A613-483A-947C-9D7167CEB6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80A35DC-E547-4459-A9A1-5E5EE0CD38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12E70-55AC-4DA7-A172-B0A21E6789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2608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jeatz-axl.deviantart.com/art/Mirror-395213570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703FB3-6D59-4F66-AC1E-79836E07D8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6633" y="1372564"/>
            <a:ext cx="10964592" cy="1117254"/>
          </a:xfrm>
        </p:spPr>
        <p:txBody>
          <a:bodyPr>
            <a:normAutofit fontScale="90000"/>
          </a:bodyPr>
          <a:lstStyle/>
          <a:p>
            <a:r>
              <a:rPr lang="nl-NL"/>
              <a:t>Initial update BRS </a:t>
            </a:r>
            <a:br>
              <a:rPr lang="nl-NL"/>
            </a:br>
            <a:r>
              <a:rPr lang="nl-NL"/>
              <a:t>- a  starting point -</a:t>
            </a:r>
            <a:endParaRPr lang="nl-NL" i="1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2D053A2C-5B27-4F1D-8CAF-13437A8B1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870" y="2703117"/>
            <a:ext cx="11426118" cy="226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777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3F711A-816A-4BE5-ABB1-59605F06A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33169" y="1771895"/>
            <a:ext cx="2255203" cy="900967"/>
          </a:xfrm>
        </p:spPr>
        <p:txBody>
          <a:bodyPr>
            <a:normAutofit fontScale="90000"/>
          </a:bodyPr>
          <a:lstStyle/>
          <a:p>
            <a:r>
              <a:rPr lang="nl-NL"/>
              <a:t>Fig. 8.11</a:t>
            </a:r>
            <a:br>
              <a:rPr lang="nl-NL"/>
            </a:br>
            <a:r>
              <a:rPr lang="nl-NL"/>
              <a:t>Updated </a:t>
            </a:r>
            <a:br>
              <a:rPr lang="nl-NL"/>
            </a:br>
            <a:r>
              <a:rPr lang="nl-NL"/>
              <a:t>Diagram</a:t>
            </a:r>
            <a:br>
              <a:rPr lang="nl-NL"/>
            </a:br>
            <a:r>
              <a:rPr lang="nl-NL"/>
              <a:t>Trade Delivery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763B360E-F963-4F4E-83F3-0AD565CEEC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00" y="937591"/>
            <a:ext cx="9563969" cy="5449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252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E51919-B5E2-4B4C-8128-D1D2502CC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1765161"/>
            <a:ext cx="7400778" cy="1325563"/>
          </a:xfrm>
        </p:spPr>
        <p:txBody>
          <a:bodyPr>
            <a:noAutofit/>
          </a:bodyPr>
          <a:lstStyle/>
          <a:p>
            <a:r>
              <a:rPr lang="nl-NL" sz="2800" b="1"/>
              <a:t>Paragraph 8.3.1</a:t>
            </a:r>
            <a:br>
              <a:rPr lang="nl-NL" sz="2800" b="1"/>
            </a:br>
            <a:r>
              <a:rPr lang="nl-NL" sz="2800" b="1"/>
              <a:t>Updated </a:t>
            </a:r>
            <a:br>
              <a:rPr lang="nl-NL" sz="2800" b="1"/>
            </a:br>
            <a:r>
              <a:rPr lang="nl-NL" sz="2800" b="1"/>
              <a:t>Despatch Advice</a:t>
            </a:r>
            <a:br>
              <a:rPr lang="nl-NL" sz="2800" b="1"/>
            </a:br>
            <a:r>
              <a:rPr lang="nl-NL" sz="2800" b="1"/>
              <a:t>Message table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868994DC-3E7B-4DA9-A051-2A77C976AC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395" y="389245"/>
            <a:ext cx="4913118" cy="2751833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903E0889-BEA2-4660-A038-46F42650F7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395" y="3623689"/>
            <a:ext cx="4913118" cy="2845066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E3941139-BD56-437A-8226-02816DCF0098}"/>
              </a:ext>
            </a:extLst>
          </p:cNvPr>
          <p:cNvSpPr txBox="1">
            <a:spLocks/>
          </p:cNvSpPr>
          <p:nvPr/>
        </p:nvSpPr>
        <p:spPr>
          <a:xfrm>
            <a:off x="6096000" y="4217158"/>
            <a:ext cx="4062184" cy="22515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800" b="1"/>
              <a:t>Paragraph 8.3.2</a:t>
            </a:r>
            <a:br>
              <a:rPr lang="nl-NL" sz="2800" b="1"/>
            </a:br>
            <a:r>
              <a:rPr lang="nl-NL" sz="2800" b="1"/>
              <a:t>Added </a:t>
            </a:r>
            <a:br>
              <a:rPr lang="nl-NL" sz="2800" b="1"/>
            </a:br>
            <a:r>
              <a:rPr lang="nl-NL" sz="2800" b="1"/>
              <a:t>Receiving Advice</a:t>
            </a:r>
            <a:br>
              <a:rPr lang="nl-NL" sz="2800" b="1"/>
            </a:br>
            <a:r>
              <a:rPr lang="nl-NL" sz="2800" b="1"/>
              <a:t>Message table</a:t>
            </a:r>
          </a:p>
        </p:txBody>
      </p:sp>
    </p:spTree>
    <p:extLst>
      <p:ext uri="{BB962C8B-B14F-4D97-AF65-F5344CB8AC3E}">
        <p14:creationId xmlns:p14="http://schemas.microsoft.com/office/powerpoint/2010/main" val="2502396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14ECF0-3CBC-4CB1-A2FD-D71D0911B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855" y="54904"/>
            <a:ext cx="10515600" cy="829075"/>
          </a:xfrm>
        </p:spPr>
        <p:txBody>
          <a:bodyPr>
            <a:normAutofit/>
          </a:bodyPr>
          <a:lstStyle/>
          <a:p>
            <a:r>
              <a:rPr lang="nl-NL" b="1"/>
              <a:t>Delivery Process – Adding Receiving Advice</a:t>
            </a:r>
          </a:p>
        </p:txBody>
      </p:sp>
      <p:sp>
        <p:nvSpPr>
          <p:cNvPr id="5" name="Tekstballon: ovaal 4">
            <a:extLst>
              <a:ext uri="{FF2B5EF4-FFF2-40B4-BE49-F238E27FC236}">
                <a16:creationId xmlns:a16="http://schemas.microsoft.com/office/drawing/2014/main" id="{7EFE2AAE-3B10-47BB-AE3E-A0E7424F1279}"/>
              </a:ext>
            </a:extLst>
          </p:cNvPr>
          <p:cNvSpPr/>
          <p:nvPr/>
        </p:nvSpPr>
        <p:spPr>
          <a:xfrm>
            <a:off x="4209255" y="2356295"/>
            <a:ext cx="3556735" cy="2540013"/>
          </a:xfrm>
          <a:prstGeom prst="wedgeEllipseCallout">
            <a:avLst>
              <a:gd name="adj1" fmla="val -49458"/>
              <a:gd name="adj2" fmla="val -1581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400">
                <a:solidFill>
                  <a:schemeClr val="tx1"/>
                </a:solidFill>
              </a:rPr>
              <a:t>Delivery Process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D6A9ACE6-F47F-468A-8D74-88E8A7F908F0}"/>
              </a:ext>
            </a:extLst>
          </p:cNvPr>
          <p:cNvSpPr/>
          <p:nvPr/>
        </p:nvSpPr>
        <p:spPr>
          <a:xfrm>
            <a:off x="1266388" y="1199194"/>
            <a:ext cx="39875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/>
              <a:t>Positioning diagram in Buy-Ship-Pay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32935897-77A9-4629-983F-B38A315E8E57}"/>
              </a:ext>
            </a:extLst>
          </p:cNvPr>
          <p:cNvSpPr/>
          <p:nvPr/>
        </p:nvSpPr>
        <p:spPr>
          <a:xfrm>
            <a:off x="4805571" y="946451"/>
            <a:ext cx="27015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Scope of the despatch and</a:t>
            </a:r>
          </a:p>
          <a:p>
            <a:r>
              <a:rPr lang="en-US"/>
              <a:t>receive process diagram </a:t>
            </a:r>
            <a:endParaRPr lang="nl-NL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324AB32A-306F-4991-9F8E-BF1996FF06B3}"/>
              </a:ext>
            </a:extLst>
          </p:cNvPr>
          <p:cNvSpPr/>
          <p:nvPr/>
        </p:nvSpPr>
        <p:spPr>
          <a:xfrm>
            <a:off x="724035" y="1514409"/>
            <a:ext cx="3414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/>
              <a:t>Business Process Activity Diagram</a:t>
            </a: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F32D4CE9-D7CE-48AB-88E6-2CC7A208831D}"/>
              </a:ext>
            </a:extLst>
          </p:cNvPr>
          <p:cNvSpPr/>
          <p:nvPr/>
        </p:nvSpPr>
        <p:spPr>
          <a:xfrm>
            <a:off x="7610655" y="1225756"/>
            <a:ext cx="30418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/>
              <a:t>Entity Life Cycle diagram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68334A00-ED93-4FBA-8DC0-051E29A9BF43}"/>
              </a:ext>
            </a:extLst>
          </p:cNvPr>
          <p:cNvSpPr/>
          <p:nvPr/>
        </p:nvSpPr>
        <p:spPr>
          <a:xfrm>
            <a:off x="299392" y="1919361"/>
            <a:ext cx="38394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/>
              <a:t>The Business Collaboration  diagram 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5F6CDD18-112B-48AA-9634-2582E75B084A}"/>
              </a:ext>
            </a:extLst>
          </p:cNvPr>
          <p:cNvSpPr/>
          <p:nvPr/>
        </p:nvSpPr>
        <p:spPr>
          <a:xfrm>
            <a:off x="8186294" y="1675615"/>
            <a:ext cx="41369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Business Collaboration Protocol </a:t>
            </a:r>
          </a:p>
          <a:p>
            <a:r>
              <a:rPr lang="en-US"/>
              <a:t>- Activity Diagram</a:t>
            </a:r>
            <a:endParaRPr lang="nl-NL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D8ADF358-9E55-48F2-8994-18B04E42A521}"/>
              </a:ext>
            </a:extLst>
          </p:cNvPr>
          <p:cNvSpPr/>
          <p:nvPr/>
        </p:nvSpPr>
        <p:spPr>
          <a:xfrm>
            <a:off x="268855" y="2317960"/>
            <a:ext cx="32902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Business Information View </a:t>
            </a:r>
          </a:p>
          <a:p>
            <a:r>
              <a:rPr lang="en-US">
                <a:solidFill>
                  <a:srgbClr val="FF0000"/>
                </a:solidFill>
              </a:rPr>
              <a:t>Despatch And Receive Of Goods </a:t>
            </a:r>
            <a:endParaRPr lang="nl-NL">
              <a:solidFill>
                <a:srgbClr val="FF0000"/>
              </a:solidFill>
            </a:endParaRP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85049BDD-AB98-4061-80BB-E6459233E1C0}"/>
              </a:ext>
            </a:extLst>
          </p:cNvPr>
          <p:cNvSpPr/>
          <p:nvPr/>
        </p:nvSpPr>
        <p:spPr>
          <a:xfrm>
            <a:off x="299392" y="2979970"/>
            <a:ext cx="33441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latin typeface="Times New Roman" panose="02020603050405020304" pitchFamily="18" charset="0"/>
              </a:rPr>
              <a:t>Business Transaction Use </a:t>
            </a:r>
          </a:p>
          <a:p>
            <a:r>
              <a:rPr lang="en-US">
                <a:latin typeface="Times New Roman" panose="02020603050405020304" pitchFamily="18" charset="0"/>
              </a:rPr>
              <a:t>Case Diagram Advise Despatch </a:t>
            </a:r>
            <a:endParaRPr lang="nl-NL"/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A02DB235-A506-40A9-BB63-4C8E149CBC07}"/>
              </a:ext>
            </a:extLst>
          </p:cNvPr>
          <p:cNvSpPr/>
          <p:nvPr/>
        </p:nvSpPr>
        <p:spPr>
          <a:xfrm>
            <a:off x="250424" y="3762330"/>
            <a:ext cx="50566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>
                <a:latin typeface="Times New Roman" panose="02020603050405020304" pitchFamily="18" charset="0"/>
              </a:rPr>
              <a:t>Business Transaction Use Case  </a:t>
            </a:r>
          </a:p>
          <a:p>
            <a:r>
              <a:rPr lang="en-US">
                <a:latin typeface="Times New Roman" panose="02020603050405020304" pitchFamily="18" charset="0"/>
              </a:rPr>
              <a:t>Description Advise Despatch </a:t>
            </a:r>
            <a:endParaRPr lang="nl-NL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712C8D6A-F46F-41F0-BB76-F0A4E88FA244}"/>
              </a:ext>
            </a:extLst>
          </p:cNvPr>
          <p:cNvSpPr/>
          <p:nvPr/>
        </p:nvSpPr>
        <p:spPr>
          <a:xfrm>
            <a:off x="189346" y="4456490"/>
            <a:ext cx="3444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Activity Diagram Advise Despatch </a:t>
            </a:r>
            <a:endParaRPr lang="nl-NL"/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51463F4F-4128-48AA-AC6B-50A4660CC050}"/>
              </a:ext>
            </a:extLst>
          </p:cNvPr>
          <p:cNvSpPr/>
          <p:nvPr/>
        </p:nvSpPr>
        <p:spPr>
          <a:xfrm>
            <a:off x="8252616" y="232731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>
                <a:latin typeface="Times New Roman" panose="02020603050405020304" pitchFamily="18" charset="0"/>
                <a:ea typeface="Times New Roman" panose="02020603050405020304" pitchFamily="18" charset="0"/>
              </a:rPr>
              <a:t>Business Transaction Use Case Diagram </a:t>
            </a:r>
          </a:p>
          <a:p>
            <a:r>
              <a:rPr lang="en-US">
                <a:latin typeface="Times New Roman" panose="02020603050405020304" pitchFamily="18" charset="0"/>
                <a:ea typeface="Times New Roman" panose="02020603050405020304" pitchFamily="18" charset="0"/>
              </a:rPr>
              <a:t>Correct Despatch Advise</a:t>
            </a:r>
            <a:endParaRPr lang="nl-NL"/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8AEA9A97-08C6-46E5-BBD1-5373AF33B9F1}"/>
              </a:ext>
            </a:extLst>
          </p:cNvPr>
          <p:cNvSpPr/>
          <p:nvPr/>
        </p:nvSpPr>
        <p:spPr>
          <a:xfrm>
            <a:off x="8065255" y="305176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>
                <a:latin typeface="Times New Roman" panose="02020603050405020304" pitchFamily="18" charset="0"/>
                <a:ea typeface="Times New Roman" panose="02020603050405020304" pitchFamily="18" charset="0"/>
              </a:rPr>
              <a:t>Business Transaction Use Case Description </a:t>
            </a:r>
          </a:p>
          <a:p>
            <a:r>
              <a:rPr lang="en-US">
                <a:latin typeface="Times New Roman" panose="02020603050405020304" pitchFamily="18" charset="0"/>
                <a:ea typeface="Times New Roman" panose="02020603050405020304" pitchFamily="18" charset="0"/>
              </a:rPr>
              <a:t>Correct Despatch Advise</a:t>
            </a:r>
            <a:endParaRPr lang="nl-NL"/>
          </a:p>
        </p:txBody>
      </p:sp>
      <p:sp>
        <p:nvSpPr>
          <p:cNvPr id="18" name="Rechthoek 17">
            <a:extLst>
              <a:ext uri="{FF2B5EF4-FFF2-40B4-BE49-F238E27FC236}">
                <a16:creationId xmlns:a16="http://schemas.microsoft.com/office/drawing/2014/main" id="{D97C15A6-BEC1-4E0A-A100-F998C26831CF}"/>
              </a:ext>
            </a:extLst>
          </p:cNvPr>
          <p:cNvSpPr/>
          <p:nvPr/>
        </p:nvSpPr>
        <p:spPr>
          <a:xfrm>
            <a:off x="6561627" y="371792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914400" indent="457200" algn="just">
              <a:spcBef>
                <a:spcPts val="600"/>
              </a:spcBef>
              <a:spcAft>
                <a:spcPts val="0"/>
              </a:spcAft>
            </a:pPr>
            <a:r>
              <a:rPr lang="en-US">
                <a:latin typeface="Times New Roman" panose="02020603050405020304" pitchFamily="18" charset="0"/>
                <a:ea typeface="Times New Roman" panose="02020603050405020304" pitchFamily="18" charset="0"/>
              </a:rPr>
              <a:t>Activity Diagram Correct Despatch Advice</a:t>
            </a:r>
            <a:endParaRPr lang="nl-NL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CD25C757-327A-4E0C-8961-BD29B7697870}"/>
              </a:ext>
            </a:extLst>
          </p:cNvPr>
          <p:cNvSpPr/>
          <p:nvPr/>
        </p:nvSpPr>
        <p:spPr>
          <a:xfrm>
            <a:off x="6606663" y="4142430"/>
            <a:ext cx="7715897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457200" algn="just">
              <a:spcBef>
                <a:spcPts val="600"/>
              </a:spcBef>
              <a:spcAft>
                <a:spcPts val="0"/>
              </a:spcAft>
            </a:pPr>
            <a:r>
              <a:rPr lang="en-US">
                <a:latin typeface="Times New Roman" panose="02020603050405020304" pitchFamily="18" charset="0"/>
                <a:ea typeface="Times New Roman" panose="02020603050405020304" pitchFamily="18" charset="0"/>
              </a:rPr>
              <a:t>Business Transaction Use Case Diagram </a:t>
            </a:r>
          </a:p>
          <a:p>
            <a:pPr marL="914400" indent="457200" algn="just">
              <a:spcBef>
                <a:spcPts val="600"/>
              </a:spcBef>
              <a:spcAft>
                <a:spcPts val="0"/>
              </a:spcAft>
            </a:pPr>
            <a:r>
              <a:rPr lang="en-US">
                <a:latin typeface="Times New Roman" panose="02020603050405020304" pitchFamily="18" charset="0"/>
                <a:ea typeface="Times New Roman" panose="02020603050405020304" pitchFamily="18" charset="0"/>
              </a:rPr>
              <a:t>Advise Receipt</a:t>
            </a:r>
            <a:endParaRPr lang="nl-NL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Rechthoek 19">
            <a:extLst>
              <a:ext uri="{FF2B5EF4-FFF2-40B4-BE49-F238E27FC236}">
                <a16:creationId xmlns:a16="http://schemas.microsoft.com/office/drawing/2014/main" id="{180C7B03-4271-46C0-A010-0D6C6167B872}"/>
              </a:ext>
            </a:extLst>
          </p:cNvPr>
          <p:cNvSpPr/>
          <p:nvPr/>
        </p:nvSpPr>
        <p:spPr>
          <a:xfrm>
            <a:off x="40942" y="5439918"/>
            <a:ext cx="5661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Times New Roman" panose="02020603050405020304" pitchFamily="18" charset="0"/>
                <a:ea typeface="Times New Roman" panose="02020603050405020304" pitchFamily="18" charset="0"/>
              </a:rPr>
              <a:t>Business Transaction Use Case Description Advise Receipt</a:t>
            </a:r>
            <a:endParaRPr lang="nl-NL"/>
          </a:p>
        </p:txBody>
      </p:sp>
      <p:sp>
        <p:nvSpPr>
          <p:cNvPr id="21" name="Rechthoek 20">
            <a:extLst>
              <a:ext uri="{FF2B5EF4-FFF2-40B4-BE49-F238E27FC236}">
                <a16:creationId xmlns:a16="http://schemas.microsoft.com/office/drawing/2014/main" id="{424FE45A-D1E5-4C87-8C5B-27EE5D7086AB}"/>
              </a:ext>
            </a:extLst>
          </p:cNvPr>
          <p:cNvSpPr/>
          <p:nvPr/>
        </p:nvSpPr>
        <p:spPr>
          <a:xfrm>
            <a:off x="-1291751" y="4953109"/>
            <a:ext cx="59811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indent="457200" algn="just">
              <a:spcBef>
                <a:spcPts val="600"/>
              </a:spcBef>
              <a:spcAft>
                <a:spcPts val="0"/>
              </a:spcAft>
            </a:pPr>
            <a:r>
              <a:rPr lang="en-US">
                <a:latin typeface="Times New Roman" panose="02020603050405020304" pitchFamily="18" charset="0"/>
                <a:ea typeface="Times New Roman" panose="02020603050405020304" pitchFamily="18" charset="0"/>
              </a:rPr>
              <a:t>Activity Diagram Advise of Receipt of Goods</a:t>
            </a:r>
            <a:endParaRPr lang="nl-NL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2" name="Rechte verbindingslijn 21">
            <a:extLst>
              <a:ext uri="{FF2B5EF4-FFF2-40B4-BE49-F238E27FC236}">
                <a16:creationId xmlns:a16="http://schemas.microsoft.com/office/drawing/2014/main" id="{063A19D7-4212-414C-B492-E5582F16CFC9}"/>
              </a:ext>
            </a:extLst>
          </p:cNvPr>
          <p:cNvCxnSpPr>
            <a:cxnSpLocks/>
          </p:cNvCxnSpPr>
          <p:nvPr/>
        </p:nvCxnSpPr>
        <p:spPr>
          <a:xfrm>
            <a:off x="4677050" y="1553548"/>
            <a:ext cx="781082" cy="840444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737F4182-288E-4D01-B1A5-2597672CDF6B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4004828" y="1834230"/>
            <a:ext cx="725299" cy="89404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465EF030-ED96-40BD-92C6-F5FC57CE9CB2}"/>
              </a:ext>
            </a:extLst>
          </p:cNvPr>
          <p:cNvCxnSpPr>
            <a:cxnSpLocks/>
          </p:cNvCxnSpPr>
          <p:nvPr/>
        </p:nvCxnSpPr>
        <p:spPr>
          <a:xfrm>
            <a:off x="3828199" y="2253860"/>
            <a:ext cx="631495" cy="78955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Rechte verbindingslijn 27">
            <a:extLst>
              <a:ext uri="{FF2B5EF4-FFF2-40B4-BE49-F238E27FC236}">
                <a16:creationId xmlns:a16="http://schemas.microsoft.com/office/drawing/2014/main" id="{9D14122A-49A1-4B75-85D7-19355D6C8686}"/>
              </a:ext>
            </a:extLst>
          </p:cNvPr>
          <p:cNvCxnSpPr>
            <a:cxnSpLocks/>
          </p:cNvCxnSpPr>
          <p:nvPr/>
        </p:nvCxnSpPr>
        <p:spPr>
          <a:xfrm>
            <a:off x="3598015" y="2805762"/>
            <a:ext cx="650896" cy="55935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Rechte verbindingslijn 30">
            <a:extLst>
              <a:ext uri="{FF2B5EF4-FFF2-40B4-BE49-F238E27FC236}">
                <a16:creationId xmlns:a16="http://schemas.microsoft.com/office/drawing/2014/main" id="{03512331-07D7-42BF-BEAF-EF2549692626}"/>
              </a:ext>
            </a:extLst>
          </p:cNvPr>
          <p:cNvCxnSpPr>
            <a:cxnSpLocks/>
          </p:cNvCxnSpPr>
          <p:nvPr/>
        </p:nvCxnSpPr>
        <p:spPr>
          <a:xfrm>
            <a:off x="3298304" y="3453777"/>
            <a:ext cx="950607" cy="38195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3" name="Rechte verbindingslijn 32">
            <a:extLst>
              <a:ext uri="{FF2B5EF4-FFF2-40B4-BE49-F238E27FC236}">
                <a16:creationId xmlns:a16="http://schemas.microsoft.com/office/drawing/2014/main" id="{7F80EA18-7A5A-4633-AB58-224867E8D051}"/>
              </a:ext>
            </a:extLst>
          </p:cNvPr>
          <p:cNvCxnSpPr>
            <a:cxnSpLocks/>
          </p:cNvCxnSpPr>
          <p:nvPr/>
        </p:nvCxnSpPr>
        <p:spPr>
          <a:xfrm>
            <a:off x="3152610" y="4144280"/>
            <a:ext cx="1566712" cy="333193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Rechte verbindingslijn 34">
            <a:extLst>
              <a:ext uri="{FF2B5EF4-FFF2-40B4-BE49-F238E27FC236}">
                <a16:creationId xmlns:a16="http://schemas.microsoft.com/office/drawing/2014/main" id="{5B983132-5397-4E09-BAC1-3D297964BBFD}"/>
              </a:ext>
            </a:extLst>
          </p:cNvPr>
          <p:cNvCxnSpPr>
            <a:cxnSpLocks/>
            <a:stCxn id="15" idx="3"/>
          </p:cNvCxnSpPr>
          <p:nvPr/>
        </p:nvCxnSpPr>
        <p:spPr>
          <a:xfrm flipV="1">
            <a:off x="3633943" y="4535948"/>
            <a:ext cx="1099586" cy="105208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7" name="Rechte verbindingslijn 36">
            <a:extLst>
              <a:ext uri="{FF2B5EF4-FFF2-40B4-BE49-F238E27FC236}">
                <a16:creationId xmlns:a16="http://schemas.microsoft.com/office/drawing/2014/main" id="{BF3FA457-AAA9-4413-9125-84315A757983}"/>
              </a:ext>
            </a:extLst>
          </p:cNvPr>
          <p:cNvCxnSpPr>
            <a:cxnSpLocks/>
          </p:cNvCxnSpPr>
          <p:nvPr/>
        </p:nvCxnSpPr>
        <p:spPr>
          <a:xfrm>
            <a:off x="5987622" y="1579786"/>
            <a:ext cx="71193" cy="77805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0" name="Rechte verbindingslijn 39">
            <a:extLst>
              <a:ext uri="{FF2B5EF4-FFF2-40B4-BE49-F238E27FC236}">
                <a16:creationId xmlns:a16="http://schemas.microsoft.com/office/drawing/2014/main" id="{92B04E6C-B958-4B4E-AAAA-A0595F240CE5}"/>
              </a:ext>
            </a:extLst>
          </p:cNvPr>
          <p:cNvCxnSpPr>
            <a:cxnSpLocks/>
          </p:cNvCxnSpPr>
          <p:nvPr/>
        </p:nvCxnSpPr>
        <p:spPr>
          <a:xfrm flipV="1">
            <a:off x="6840191" y="1630910"/>
            <a:ext cx="1003987" cy="857774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2" name="Rechte verbindingslijn 41">
            <a:extLst>
              <a:ext uri="{FF2B5EF4-FFF2-40B4-BE49-F238E27FC236}">
                <a16:creationId xmlns:a16="http://schemas.microsoft.com/office/drawing/2014/main" id="{AF9B7E6B-EEFA-47CC-8057-F55FF6C977A5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7249861" y="1998781"/>
            <a:ext cx="936433" cy="676698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4" name="Rechte verbindingslijn 43">
            <a:extLst>
              <a:ext uri="{FF2B5EF4-FFF2-40B4-BE49-F238E27FC236}">
                <a16:creationId xmlns:a16="http://schemas.microsoft.com/office/drawing/2014/main" id="{2CBF3534-C313-4DA6-83C3-F192C77A5DD8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7610655" y="2650484"/>
            <a:ext cx="641961" cy="355758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6" name="Rechte verbindingslijn 45">
            <a:extLst>
              <a:ext uri="{FF2B5EF4-FFF2-40B4-BE49-F238E27FC236}">
                <a16:creationId xmlns:a16="http://schemas.microsoft.com/office/drawing/2014/main" id="{A18E49AC-ADE6-4114-A281-C34E783E64D7}"/>
              </a:ext>
            </a:extLst>
          </p:cNvPr>
          <p:cNvCxnSpPr>
            <a:cxnSpLocks/>
            <a:stCxn id="5" idx="6"/>
            <a:endCxn id="17" idx="1"/>
          </p:cNvCxnSpPr>
          <p:nvPr/>
        </p:nvCxnSpPr>
        <p:spPr>
          <a:xfrm flipV="1">
            <a:off x="7765990" y="3374931"/>
            <a:ext cx="299265" cy="25137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8" name="Rechte verbindingslijn 47">
            <a:extLst>
              <a:ext uri="{FF2B5EF4-FFF2-40B4-BE49-F238E27FC236}">
                <a16:creationId xmlns:a16="http://schemas.microsoft.com/office/drawing/2014/main" id="{F5910D8A-5252-4941-BB38-F5D73376F42C}"/>
              </a:ext>
            </a:extLst>
          </p:cNvPr>
          <p:cNvCxnSpPr>
            <a:cxnSpLocks/>
          </p:cNvCxnSpPr>
          <p:nvPr/>
        </p:nvCxnSpPr>
        <p:spPr>
          <a:xfrm flipV="1">
            <a:off x="7621508" y="3949468"/>
            <a:ext cx="443747" cy="9238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0" name="Rechte verbindingslijn 49">
            <a:extLst>
              <a:ext uri="{FF2B5EF4-FFF2-40B4-BE49-F238E27FC236}">
                <a16:creationId xmlns:a16="http://schemas.microsoft.com/office/drawing/2014/main" id="{A7EEE845-D193-41C0-90EE-33221F4E6565}"/>
              </a:ext>
            </a:extLst>
          </p:cNvPr>
          <p:cNvCxnSpPr>
            <a:cxnSpLocks/>
          </p:cNvCxnSpPr>
          <p:nvPr/>
        </p:nvCxnSpPr>
        <p:spPr>
          <a:xfrm>
            <a:off x="7595585" y="4295936"/>
            <a:ext cx="374832" cy="9387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2" name="Rechte verbindingslijn 51">
            <a:extLst>
              <a:ext uri="{FF2B5EF4-FFF2-40B4-BE49-F238E27FC236}">
                <a16:creationId xmlns:a16="http://schemas.microsoft.com/office/drawing/2014/main" id="{0712E9EA-8AF7-4EC4-AFAE-C67D4DB04DBA}"/>
              </a:ext>
            </a:extLst>
          </p:cNvPr>
          <p:cNvCxnSpPr>
            <a:cxnSpLocks/>
          </p:cNvCxnSpPr>
          <p:nvPr/>
        </p:nvCxnSpPr>
        <p:spPr>
          <a:xfrm flipH="1">
            <a:off x="5340369" y="4823753"/>
            <a:ext cx="115523" cy="55742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4" name="Rechte verbindingslijn 53">
            <a:extLst>
              <a:ext uri="{FF2B5EF4-FFF2-40B4-BE49-F238E27FC236}">
                <a16:creationId xmlns:a16="http://schemas.microsoft.com/office/drawing/2014/main" id="{BE6FDFC6-9EC2-4527-84E3-E261B9B04E4A}"/>
              </a:ext>
            </a:extLst>
          </p:cNvPr>
          <p:cNvCxnSpPr>
            <a:cxnSpLocks/>
          </p:cNvCxnSpPr>
          <p:nvPr/>
        </p:nvCxnSpPr>
        <p:spPr>
          <a:xfrm flipH="1">
            <a:off x="4582865" y="4729882"/>
            <a:ext cx="491971" cy="460962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8" name="Rechthoek 67">
            <a:extLst>
              <a:ext uri="{FF2B5EF4-FFF2-40B4-BE49-F238E27FC236}">
                <a16:creationId xmlns:a16="http://schemas.microsoft.com/office/drawing/2014/main" id="{96EAF011-2BFF-461F-AD28-0058FCF8CFBE}"/>
              </a:ext>
            </a:extLst>
          </p:cNvPr>
          <p:cNvSpPr/>
          <p:nvPr/>
        </p:nvSpPr>
        <p:spPr>
          <a:xfrm>
            <a:off x="1266388" y="5837650"/>
            <a:ext cx="4852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 Entity Class Diagram – Despatch Advice</a:t>
            </a:r>
            <a:endParaRPr lang="nl-NL">
              <a:solidFill>
                <a:srgbClr val="FF0000"/>
              </a:solidFill>
            </a:endParaRPr>
          </a:p>
        </p:txBody>
      </p:sp>
      <p:sp>
        <p:nvSpPr>
          <p:cNvPr id="69" name="Rechthoek 68">
            <a:extLst>
              <a:ext uri="{FF2B5EF4-FFF2-40B4-BE49-F238E27FC236}">
                <a16:creationId xmlns:a16="http://schemas.microsoft.com/office/drawing/2014/main" id="{047568DC-E8E5-46FC-97D4-A20891866E4A}"/>
              </a:ext>
            </a:extLst>
          </p:cNvPr>
          <p:cNvSpPr/>
          <p:nvPr/>
        </p:nvSpPr>
        <p:spPr>
          <a:xfrm>
            <a:off x="5249300" y="5795959"/>
            <a:ext cx="71581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457200" algn="just">
              <a:spcBef>
                <a:spcPts val="600"/>
              </a:spcBef>
              <a:spcAft>
                <a:spcPts val="0"/>
              </a:spcAft>
            </a:pPr>
            <a:r>
              <a:rPr lang="en-US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 Entity Class Diagram – Receiving Advice</a:t>
            </a:r>
            <a:endParaRPr lang="nl-NL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0" name="Rechthoek 69">
            <a:extLst>
              <a:ext uri="{FF2B5EF4-FFF2-40B4-BE49-F238E27FC236}">
                <a16:creationId xmlns:a16="http://schemas.microsoft.com/office/drawing/2014/main" id="{7B416591-52FB-4D1E-8F87-38D9F2E7E8FD}"/>
              </a:ext>
            </a:extLst>
          </p:cNvPr>
          <p:cNvSpPr/>
          <p:nvPr/>
        </p:nvSpPr>
        <p:spPr>
          <a:xfrm>
            <a:off x="6960949" y="5390298"/>
            <a:ext cx="45838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 Entity Class Diagram – Trade Product</a:t>
            </a:r>
            <a:endParaRPr lang="nl-NL">
              <a:solidFill>
                <a:srgbClr val="FF0000"/>
              </a:solidFill>
            </a:endParaRPr>
          </a:p>
        </p:txBody>
      </p:sp>
      <p:sp>
        <p:nvSpPr>
          <p:cNvPr id="78" name="Rechthoek 77">
            <a:extLst>
              <a:ext uri="{FF2B5EF4-FFF2-40B4-BE49-F238E27FC236}">
                <a16:creationId xmlns:a16="http://schemas.microsoft.com/office/drawing/2014/main" id="{69BE9D01-81D5-4748-99D1-8DF7A8EB5138}"/>
              </a:ext>
            </a:extLst>
          </p:cNvPr>
          <p:cNvSpPr/>
          <p:nvPr/>
        </p:nvSpPr>
        <p:spPr>
          <a:xfrm>
            <a:off x="7296962" y="4902034"/>
            <a:ext cx="47312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Times New Roman" panose="02020603050405020304" pitchFamily="18" charset="0"/>
              </a:rPr>
              <a:t>Business Entity Class Diagram – Trade Delivery </a:t>
            </a:r>
            <a:endParaRPr lang="nl-NL">
              <a:solidFill>
                <a:srgbClr val="FF0000"/>
              </a:solidFill>
            </a:endParaRPr>
          </a:p>
        </p:txBody>
      </p:sp>
      <p:cxnSp>
        <p:nvCxnSpPr>
          <p:cNvPr id="84" name="Rechte verbindingslijn 83">
            <a:extLst>
              <a:ext uri="{FF2B5EF4-FFF2-40B4-BE49-F238E27FC236}">
                <a16:creationId xmlns:a16="http://schemas.microsoft.com/office/drawing/2014/main" id="{64E181C5-F05C-4942-9957-6436E712C4A1}"/>
              </a:ext>
            </a:extLst>
          </p:cNvPr>
          <p:cNvCxnSpPr>
            <a:cxnSpLocks/>
          </p:cNvCxnSpPr>
          <p:nvPr/>
        </p:nvCxnSpPr>
        <p:spPr>
          <a:xfrm>
            <a:off x="7156888" y="4588241"/>
            <a:ext cx="438697" cy="327897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7" name="Rechte verbindingslijn 86">
            <a:extLst>
              <a:ext uri="{FF2B5EF4-FFF2-40B4-BE49-F238E27FC236}">
                <a16:creationId xmlns:a16="http://schemas.microsoft.com/office/drawing/2014/main" id="{59C00BAB-908E-4DB9-AF5D-4C9DA518077A}"/>
              </a:ext>
            </a:extLst>
          </p:cNvPr>
          <p:cNvCxnSpPr>
            <a:cxnSpLocks/>
          </p:cNvCxnSpPr>
          <p:nvPr/>
        </p:nvCxnSpPr>
        <p:spPr>
          <a:xfrm>
            <a:off x="6775832" y="4908803"/>
            <a:ext cx="295991" cy="564082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1" name="Rechthoek 90">
            <a:extLst>
              <a:ext uri="{FF2B5EF4-FFF2-40B4-BE49-F238E27FC236}">
                <a16:creationId xmlns:a16="http://schemas.microsoft.com/office/drawing/2014/main" id="{9FA6F581-83FC-44AB-841B-26D801F68D0D}"/>
              </a:ext>
            </a:extLst>
          </p:cNvPr>
          <p:cNvSpPr/>
          <p:nvPr/>
        </p:nvSpPr>
        <p:spPr>
          <a:xfrm>
            <a:off x="2517463" y="6249190"/>
            <a:ext cx="3884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Times New Roman" panose="02020603050405020304" pitchFamily="18" charset="0"/>
                <a:ea typeface="Times New Roman" panose="02020603050405020304" pitchFamily="18" charset="0"/>
              </a:rPr>
              <a:t>Business Document – Despatch Advice</a:t>
            </a:r>
            <a:endParaRPr lang="nl-NL"/>
          </a:p>
        </p:txBody>
      </p:sp>
      <p:sp>
        <p:nvSpPr>
          <p:cNvPr id="92" name="Rechthoek 91">
            <a:extLst>
              <a:ext uri="{FF2B5EF4-FFF2-40B4-BE49-F238E27FC236}">
                <a16:creationId xmlns:a16="http://schemas.microsoft.com/office/drawing/2014/main" id="{88116D94-AAD9-481A-9AE1-0B54D1A15CA3}"/>
              </a:ext>
            </a:extLst>
          </p:cNvPr>
          <p:cNvSpPr/>
          <p:nvPr/>
        </p:nvSpPr>
        <p:spPr>
          <a:xfrm>
            <a:off x="6397129" y="6227475"/>
            <a:ext cx="4019114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 Document – Receiving Advice</a:t>
            </a:r>
            <a:endParaRPr lang="nl-NL">
              <a:solidFill>
                <a:srgbClr val="FF0000"/>
              </a:solidFill>
            </a:endParaRPr>
          </a:p>
        </p:txBody>
      </p:sp>
      <p:cxnSp>
        <p:nvCxnSpPr>
          <p:cNvPr id="93" name="Rechte verbindingslijn 92">
            <a:extLst>
              <a:ext uri="{FF2B5EF4-FFF2-40B4-BE49-F238E27FC236}">
                <a16:creationId xmlns:a16="http://schemas.microsoft.com/office/drawing/2014/main" id="{E896255E-47D8-486A-B43F-700443743055}"/>
              </a:ext>
            </a:extLst>
          </p:cNvPr>
          <p:cNvCxnSpPr>
            <a:cxnSpLocks/>
          </p:cNvCxnSpPr>
          <p:nvPr/>
        </p:nvCxnSpPr>
        <p:spPr>
          <a:xfrm flipH="1">
            <a:off x="5888297" y="4963661"/>
            <a:ext cx="142981" cy="1040407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5" name="Rechte verbindingslijn 94">
            <a:extLst>
              <a:ext uri="{FF2B5EF4-FFF2-40B4-BE49-F238E27FC236}">
                <a16:creationId xmlns:a16="http://schemas.microsoft.com/office/drawing/2014/main" id="{1DAF8F9F-256A-46C4-BBD9-9897F8A1C367}"/>
              </a:ext>
            </a:extLst>
          </p:cNvPr>
          <p:cNvCxnSpPr>
            <a:cxnSpLocks/>
          </p:cNvCxnSpPr>
          <p:nvPr/>
        </p:nvCxnSpPr>
        <p:spPr>
          <a:xfrm flipH="1">
            <a:off x="6153683" y="4908803"/>
            <a:ext cx="109475" cy="137997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7" name="Rechte verbindingslijn 96">
            <a:extLst>
              <a:ext uri="{FF2B5EF4-FFF2-40B4-BE49-F238E27FC236}">
                <a16:creationId xmlns:a16="http://schemas.microsoft.com/office/drawing/2014/main" id="{A2FC36D5-E92E-4842-9086-98D9AF78C717}"/>
              </a:ext>
            </a:extLst>
          </p:cNvPr>
          <p:cNvCxnSpPr>
            <a:cxnSpLocks/>
          </p:cNvCxnSpPr>
          <p:nvPr/>
        </p:nvCxnSpPr>
        <p:spPr>
          <a:xfrm>
            <a:off x="6426404" y="4865705"/>
            <a:ext cx="111352" cy="1473493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3" name="Rechte verbindingslijn 102">
            <a:extLst>
              <a:ext uri="{FF2B5EF4-FFF2-40B4-BE49-F238E27FC236}">
                <a16:creationId xmlns:a16="http://schemas.microsoft.com/office/drawing/2014/main" id="{123AA1F1-46BE-4730-8AB9-487486D778EF}"/>
              </a:ext>
            </a:extLst>
          </p:cNvPr>
          <p:cNvCxnSpPr>
            <a:cxnSpLocks/>
          </p:cNvCxnSpPr>
          <p:nvPr/>
        </p:nvCxnSpPr>
        <p:spPr>
          <a:xfrm>
            <a:off x="6631712" y="4853986"/>
            <a:ext cx="69290" cy="955264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5953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0EACC8-C8FB-4B40-BB06-B0CC79D61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222724"/>
            <a:ext cx="11653630" cy="676977"/>
          </a:xfrm>
        </p:spPr>
        <p:txBody>
          <a:bodyPr>
            <a:noAutofit/>
          </a:bodyPr>
          <a:lstStyle/>
          <a:p>
            <a:r>
              <a:rPr lang="nl-NL" sz="3600" b="1"/>
              <a:t>Receiving Advice almost a mirror image of Despatch Advice?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84E12C83-B0F9-4492-A4AE-E823971511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116858" y="1042102"/>
            <a:ext cx="3594297" cy="4513932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5E12E1C9-38DB-4D05-BF00-3F8B17C8F0F0}"/>
              </a:ext>
            </a:extLst>
          </p:cNvPr>
          <p:cNvSpPr txBox="1"/>
          <p:nvPr/>
        </p:nvSpPr>
        <p:spPr>
          <a:xfrm rot="18890894">
            <a:off x="1948068" y="2071475"/>
            <a:ext cx="211647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/>
              <a:t>Despatch</a:t>
            </a:r>
          </a:p>
          <a:p>
            <a:r>
              <a:rPr lang="nl-NL" sz="4000"/>
              <a:t>Advice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1D57546-8DD7-42B8-B4CF-850BD180B0FF}"/>
              </a:ext>
            </a:extLst>
          </p:cNvPr>
          <p:cNvSpPr txBox="1"/>
          <p:nvPr/>
        </p:nvSpPr>
        <p:spPr>
          <a:xfrm rot="18420370">
            <a:off x="4910286" y="2584174"/>
            <a:ext cx="215854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>
                <a:solidFill>
                  <a:schemeClr val="bg1">
                    <a:lumMod val="65000"/>
                  </a:schemeClr>
                </a:solidFill>
              </a:rPr>
              <a:t>Receiving</a:t>
            </a:r>
          </a:p>
          <a:p>
            <a:r>
              <a:rPr lang="nl-NL" sz="4000">
                <a:solidFill>
                  <a:schemeClr val="bg1">
                    <a:lumMod val="65000"/>
                  </a:schemeClr>
                </a:solidFill>
              </a:rPr>
              <a:t>Advice</a:t>
            </a:r>
          </a:p>
        </p:txBody>
      </p:sp>
      <p:sp>
        <p:nvSpPr>
          <p:cNvPr id="9" name="Tekstballon: ovaal 8">
            <a:extLst>
              <a:ext uri="{FF2B5EF4-FFF2-40B4-BE49-F238E27FC236}">
                <a16:creationId xmlns:a16="http://schemas.microsoft.com/office/drawing/2014/main" id="{4BFBA321-BE72-4C9A-8CCC-B01AFCB3C408}"/>
              </a:ext>
            </a:extLst>
          </p:cNvPr>
          <p:cNvSpPr/>
          <p:nvPr/>
        </p:nvSpPr>
        <p:spPr>
          <a:xfrm>
            <a:off x="7562021" y="2703376"/>
            <a:ext cx="4521840" cy="2650435"/>
          </a:xfrm>
          <a:prstGeom prst="wedgeEllipseCallout">
            <a:avLst>
              <a:gd name="adj1" fmla="val -71845"/>
              <a:gd name="adj2" fmla="val -2130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400" b="1"/>
              <a:t>Dealing with</a:t>
            </a:r>
          </a:p>
          <a:p>
            <a:pPr algn="ctr"/>
            <a:r>
              <a:rPr lang="nl-NL" sz="2400" b="1"/>
              <a:t>quantities differences</a:t>
            </a:r>
          </a:p>
          <a:p>
            <a:pPr algn="ctr"/>
            <a:r>
              <a:rPr lang="nl-NL" sz="2400" b="1"/>
              <a:t>and </a:t>
            </a:r>
          </a:p>
          <a:p>
            <a:pPr algn="ctr"/>
            <a:r>
              <a:rPr lang="nl-NL" sz="2400" b="1"/>
              <a:t>other discrepancies</a:t>
            </a:r>
          </a:p>
        </p:txBody>
      </p:sp>
      <p:sp>
        <p:nvSpPr>
          <p:cNvPr id="10" name="Tekstballon: ovaal 9">
            <a:extLst>
              <a:ext uri="{FF2B5EF4-FFF2-40B4-BE49-F238E27FC236}">
                <a16:creationId xmlns:a16="http://schemas.microsoft.com/office/drawing/2014/main" id="{4708BC11-835D-4D6D-A5D4-44BC461F8A10}"/>
              </a:ext>
            </a:extLst>
          </p:cNvPr>
          <p:cNvSpPr/>
          <p:nvPr/>
        </p:nvSpPr>
        <p:spPr>
          <a:xfrm>
            <a:off x="529095" y="4051852"/>
            <a:ext cx="3321010" cy="1912738"/>
          </a:xfrm>
          <a:prstGeom prst="wedgeEllipseCallout">
            <a:avLst>
              <a:gd name="adj1" fmla="val -1233"/>
              <a:gd name="adj2" fmla="val -83902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000" b="1"/>
              <a:t>Published</a:t>
            </a:r>
          </a:p>
          <a:p>
            <a:pPr algn="ctr"/>
            <a:r>
              <a:rPr lang="nl-NL" sz="2000" b="1"/>
              <a:t>As </a:t>
            </a:r>
          </a:p>
          <a:p>
            <a:pPr algn="ctr"/>
            <a:r>
              <a:rPr lang="nl-NL" sz="2000" b="1"/>
              <a:t>doc centric</a:t>
            </a:r>
          </a:p>
          <a:p>
            <a:pPr algn="ctr"/>
            <a:r>
              <a:rPr lang="nl-NL" sz="2000" b="1"/>
              <a:t>&amp; </a:t>
            </a:r>
          </a:p>
          <a:p>
            <a:pPr algn="ctr"/>
            <a:r>
              <a:rPr lang="nl-NL" sz="2000" b="1"/>
              <a:t>SCRDM CCBDA version</a:t>
            </a:r>
          </a:p>
        </p:txBody>
      </p:sp>
      <p:sp>
        <p:nvSpPr>
          <p:cNvPr id="4" name="Plusteken 3">
            <a:extLst>
              <a:ext uri="{FF2B5EF4-FFF2-40B4-BE49-F238E27FC236}">
                <a16:creationId xmlns:a16="http://schemas.microsoft.com/office/drawing/2014/main" id="{609BF55D-9FE1-4658-AE35-514FF915D2E2}"/>
              </a:ext>
            </a:extLst>
          </p:cNvPr>
          <p:cNvSpPr/>
          <p:nvPr/>
        </p:nvSpPr>
        <p:spPr>
          <a:xfrm>
            <a:off x="9365741" y="2246176"/>
            <a:ext cx="914400" cy="914400"/>
          </a:xfrm>
          <a:prstGeom prst="mathPl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3382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7F3E2D-E2F8-4C65-A44E-DBFE9989A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99822"/>
          </a:xfrm>
        </p:spPr>
        <p:txBody>
          <a:bodyPr>
            <a:normAutofit/>
          </a:bodyPr>
          <a:lstStyle/>
          <a:p>
            <a:r>
              <a:rPr lang="nl-NL" b="1"/>
              <a:t>Bringing in Receiving Process Related Entities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BB9913EA-07EA-4DA6-A172-2BCE694E337E}"/>
              </a:ext>
            </a:extLst>
          </p:cNvPr>
          <p:cNvSpPr/>
          <p:nvPr/>
        </p:nvSpPr>
        <p:spPr>
          <a:xfrm>
            <a:off x="1145131" y="2860455"/>
            <a:ext cx="3218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Goods Ownership Change Date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84451272-AF99-46DD-BA71-F93E70A09F8D}"/>
              </a:ext>
            </a:extLst>
          </p:cNvPr>
          <p:cNvSpPr/>
          <p:nvPr/>
        </p:nvSpPr>
        <p:spPr>
          <a:xfrm>
            <a:off x="1145131" y="3578549"/>
            <a:ext cx="21046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/>
              <a:t>Actual Receipt Event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99CD11FE-FAA0-4F29-9CEC-D5B09E5434A2}"/>
              </a:ext>
            </a:extLst>
          </p:cNvPr>
          <p:cNvSpPr/>
          <p:nvPr/>
        </p:nvSpPr>
        <p:spPr>
          <a:xfrm>
            <a:off x="1145131" y="4235972"/>
            <a:ext cx="23646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/>
              <a:t>Actual Unloading Event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339E92E-FA5F-4BB0-84A6-AA0963243440}"/>
              </a:ext>
            </a:extLst>
          </p:cNvPr>
          <p:cNvSpPr/>
          <p:nvPr/>
        </p:nvSpPr>
        <p:spPr>
          <a:xfrm>
            <a:off x="1290651" y="4967119"/>
            <a:ext cx="1593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/>
              <a:t>Handling Event</a:t>
            </a: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E1BBCE8A-3E2A-47D8-BA9A-27C98BB0678A}"/>
              </a:ext>
            </a:extLst>
          </p:cNvPr>
          <p:cNvSpPr/>
          <p:nvPr/>
        </p:nvSpPr>
        <p:spPr>
          <a:xfrm>
            <a:off x="1359868" y="5611489"/>
            <a:ext cx="2788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/>
              <a:t>Material Returns Document</a:t>
            </a: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E4AD7808-8782-49A5-9414-35D6C146334F}"/>
              </a:ext>
            </a:extLst>
          </p:cNvPr>
          <p:cNvSpPr/>
          <p:nvPr/>
        </p:nvSpPr>
        <p:spPr>
          <a:xfrm>
            <a:off x="7639641" y="2389305"/>
            <a:ext cx="1871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/>
              <a:t>Rejected Quantity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F7B9B0B8-87DC-40CD-BE53-B4F514B5FCDD}"/>
              </a:ext>
            </a:extLst>
          </p:cNvPr>
          <p:cNvSpPr/>
          <p:nvPr/>
        </p:nvSpPr>
        <p:spPr>
          <a:xfrm>
            <a:off x="8119516" y="2912368"/>
            <a:ext cx="1929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/>
              <a:t>Returned Quantity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D2390EDC-6658-401F-87E3-F278ED57E26D}"/>
              </a:ext>
            </a:extLst>
          </p:cNvPr>
          <p:cNvSpPr/>
          <p:nvPr/>
        </p:nvSpPr>
        <p:spPr>
          <a:xfrm>
            <a:off x="8290336" y="3429000"/>
            <a:ext cx="2014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/>
              <a:t>Destroyed Quantity</a:t>
            </a:r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1FF7D217-B0EB-4F53-B771-25E913E14AE8}"/>
              </a:ext>
            </a:extLst>
          </p:cNvPr>
          <p:cNvSpPr/>
          <p:nvPr/>
        </p:nvSpPr>
        <p:spPr>
          <a:xfrm>
            <a:off x="8290336" y="4004151"/>
            <a:ext cx="31692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/>
              <a:t>Quantity Variation Reason Code</a:t>
            </a: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29962DB2-558B-49DC-85E8-25B1EBBBFBB0}"/>
              </a:ext>
            </a:extLst>
          </p:cNvPr>
          <p:cNvSpPr/>
          <p:nvPr/>
        </p:nvSpPr>
        <p:spPr>
          <a:xfrm>
            <a:off x="8167784" y="4805555"/>
            <a:ext cx="34252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/>
              <a:t>Quantity Discrepancy Nature Code</a:t>
            </a: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E45E83AF-2068-4AF6-9059-7F5FEA9931AA}"/>
              </a:ext>
            </a:extLst>
          </p:cNvPr>
          <p:cNvSpPr/>
          <p:nvPr/>
        </p:nvSpPr>
        <p:spPr>
          <a:xfrm>
            <a:off x="5251488" y="6075562"/>
            <a:ext cx="1505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/>
              <a:t>Disposal Party</a:t>
            </a:r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BF7EED21-6F8E-4B9C-B595-76DC76B24416}"/>
              </a:ext>
            </a:extLst>
          </p:cNvPr>
          <p:cNvSpPr/>
          <p:nvPr/>
        </p:nvSpPr>
        <p:spPr>
          <a:xfrm>
            <a:off x="8190959" y="5361861"/>
            <a:ext cx="2192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/>
              <a:t>Product Additional ID</a:t>
            </a:r>
          </a:p>
        </p:txBody>
      </p:sp>
      <p:sp>
        <p:nvSpPr>
          <p:cNvPr id="16" name="Tekstballon: ovaal 15">
            <a:extLst>
              <a:ext uri="{FF2B5EF4-FFF2-40B4-BE49-F238E27FC236}">
                <a16:creationId xmlns:a16="http://schemas.microsoft.com/office/drawing/2014/main" id="{82E2FCC5-F176-410C-A459-6D77B123FA99}"/>
              </a:ext>
            </a:extLst>
          </p:cNvPr>
          <p:cNvSpPr/>
          <p:nvPr/>
        </p:nvSpPr>
        <p:spPr>
          <a:xfrm>
            <a:off x="3959119" y="3191180"/>
            <a:ext cx="3556735" cy="2540013"/>
          </a:xfrm>
          <a:prstGeom prst="wedgeEllipseCallout">
            <a:avLst>
              <a:gd name="adj1" fmla="val -49458"/>
              <a:gd name="adj2" fmla="val -1581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400" b="1"/>
              <a:t>SCRDM</a:t>
            </a:r>
          </a:p>
          <a:p>
            <a:pPr algn="ctr"/>
            <a:r>
              <a:rPr lang="nl-NL" sz="2400" b="1"/>
              <a:t>Receiving Process</a:t>
            </a:r>
          </a:p>
          <a:p>
            <a:pPr algn="ctr"/>
            <a:r>
              <a:rPr lang="nl-NL" sz="2400" b="1"/>
              <a:t>Related </a:t>
            </a:r>
          </a:p>
        </p:txBody>
      </p: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BAFA2C0A-5B55-451D-9303-489C86EDDBCB}"/>
              </a:ext>
            </a:extLst>
          </p:cNvPr>
          <p:cNvCxnSpPr/>
          <p:nvPr/>
        </p:nvCxnSpPr>
        <p:spPr>
          <a:xfrm>
            <a:off x="4148645" y="3191180"/>
            <a:ext cx="436607" cy="26763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F06265C3-7066-486A-9773-6B67BCEBABBC}"/>
              </a:ext>
            </a:extLst>
          </p:cNvPr>
          <p:cNvCxnSpPr>
            <a:cxnSpLocks/>
          </p:cNvCxnSpPr>
          <p:nvPr/>
        </p:nvCxnSpPr>
        <p:spPr>
          <a:xfrm>
            <a:off x="3193472" y="3769333"/>
            <a:ext cx="856706" cy="20085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Rechte verbindingslijn 21">
            <a:extLst>
              <a:ext uri="{FF2B5EF4-FFF2-40B4-BE49-F238E27FC236}">
                <a16:creationId xmlns:a16="http://schemas.microsoft.com/office/drawing/2014/main" id="{993C8F06-F142-48B9-BBF5-349EAC80EBD6}"/>
              </a:ext>
            </a:extLst>
          </p:cNvPr>
          <p:cNvCxnSpPr>
            <a:cxnSpLocks/>
            <a:endCxn id="16" idx="2"/>
          </p:cNvCxnSpPr>
          <p:nvPr/>
        </p:nvCxnSpPr>
        <p:spPr>
          <a:xfrm>
            <a:off x="3397725" y="4401335"/>
            <a:ext cx="561394" cy="59852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28A3FEE0-A4C8-4320-ACE1-C998A5B205CF}"/>
              </a:ext>
            </a:extLst>
          </p:cNvPr>
          <p:cNvCxnSpPr>
            <a:cxnSpLocks/>
          </p:cNvCxnSpPr>
          <p:nvPr/>
        </p:nvCxnSpPr>
        <p:spPr>
          <a:xfrm flipV="1">
            <a:off x="2847762" y="4692081"/>
            <a:ext cx="1202416" cy="51424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C0A7382-C9BF-43BF-A261-371B69850C3E}"/>
              </a:ext>
            </a:extLst>
          </p:cNvPr>
          <p:cNvCxnSpPr>
            <a:cxnSpLocks/>
            <a:endCxn id="16" idx="3"/>
          </p:cNvCxnSpPr>
          <p:nvPr/>
        </p:nvCxnSpPr>
        <p:spPr>
          <a:xfrm flipV="1">
            <a:off x="4046370" y="5359217"/>
            <a:ext cx="433621" cy="46528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Rechte verbindingslijn 27">
            <a:extLst>
              <a:ext uri="{FF2B5EF4-FFF2-40B4-BE49-F238E27FC236}">
                <a16:creationId xmlns:a16="http://schemas.microsoft.com/office/drawing/2014/main" id="{EA511570-2E5A-4104-BADD-7C1C80EE5852}"/>
              </a:ext>
            </a:extLst>
          </p:cNvPr>
          <p:cNvCxnSpPr>
            <a:cxnSpLocks/>
          </p:cNvCxnSpPr>
          <p:nvPr/>
        </p:nvCxnSpPr>
        <p:spPr>
          <a:xfrm>
            <a:off x="5882515" y="5729579"/>
            <a:ext cx="0" cy="345983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Rechte verbindingslijn 29">
            <a:extLst>
              <a:ext uri="{FF2B5EF4-FFF2-40B4-BE49-F238E27FC236}">
                <a16:creationId xmlns:a16="http://schemas.microsoft.com/office/drawing/2014/main" id="{13B85397-4377-49C0-99E7-8D84F16C9925}"/>
              </a:ext>
            </a:extLst>
          </p:cNvPr>
          <p:cNvCxnSpPr>
            <a:cxnSpLocks/>
            <a:endCxn id="15" idx="1"/>
          </p:cNvCxnSpPr>
          <p:nvPr/>
        </p:nvCxnSpPr>
        <p:spPr>
          <a:xfrm>
            <a:off x="6747896" y="5483616"/>
            <a:ext cx="1443063" cy="6291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3" name="Rechte verbindingslijn 32">
            <a:extLst>
              <a:ext uri="{FF2B5EF4-FFF2-40B4-BE49-F238E27FC236}">
                <a16:creationId xmlns:a16="http://schemas.microsoft.com/office/drawing/2014/main" id="{4B337B05-E921-49FF-9A6A-CAC4A7A1C3E4}"/>
              </a:ext>
            </a:extLst>
          </p:cNvPr>
          <p:cNvCxnSpPr>
            <a:cxnSpLocks/>
            <a:stCxn id="16" idx="7"/>
          </p:cNvCxnSpPr>
          <p:nvPr/>
        </p:nvCxnSpPr>
        <p:spPr>
          <a:xfrm flipV="1">
            <a:off x="6994982" y="2672359"/>
            <a:ext cx="644659" cy="890797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Rechte verbindingslijn 34">
            <a:extLst>
              <a:ext uri="{FF2B5EF4-FFF2-40B4-BE49-F238E27FC236}">
                <a16:creationId xmlns:a16="http://schemas.microsoft.com/office/drawing/2014/main" id="{15B517F6-1A5F-4772-BAC8-936BF94E6E02}"/>
              </a:ext>
            </a:extLst>
          </p:cNvPr>
          <p:cNvCxnSpPr>
            <a:cxnSpLocks/>
            <a:endCxn id="10" idx="1"/>
          </p:cNvCxnSpPr>
          <p:nvPr/>
        </p:nvCxnSpPr>
        <p:spPr>
          <a:xfrm flipV="1">
            <a:off x="7204965" y="3097034"/>
            <a:ext cx="914551" cy="66618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7" name="Rechte verbindingslijn 36">
            <a:extLst>
              <a:ext uri="{FF2B5EF4-FFF2-40B4-BE49-F238E27FC236}">
                <a16:creationId xmlns:a16="http://schemas.microsoft.com/office/drawing/2014/main" id="{414F6E0B-0883-4A65-88C7-6674F14A5658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7351860" y="3613666"/>
            <a:ext cx="938476" cy="40463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9" name="Rechte verbindingslijn 38">
            <a:extLst>
              <a:ext uri="{FF2B5EF4-FFF2-40B4-BE49-F238E27FC236}">
                <a16:creationId xmlns:a16="http://schemas.microsoft.com/office/drawing/2014/main" id="{E28EC332-F1BD-4D83-B162-5D76A09A602F}"/>
              </a:ext>
            </a:extLst>
          </p:cNvPr>
          <p:cNvCxnSpPr>
            <a:cxnSpLocks/>
          </p:cNvCxnSpPr>
          <p:nvPr/>
        </p:nvCxnSpPr>
        <p:spPr>
          <a:xfrm flipV="1">
            <a:off x="7515854" y="4259189"/>
            <a:ext cx="774482" cy="882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0" name="Rechte verbindingslijn 39">
            <a:extLst>
              <a:ext uri="{FF2B5EF4-FFF2-40B4-BE49-F238E27FC236}">
                <a16:creationId xmlns:a16="http://schemas.microsoft.com/office/drawing/2014/main" id="{A96C9964-4989-4A21-8B73-849192F0F142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7356229" y="4990221"/>
            <a:ext cx="811555" cy="882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9D597A49-4C61-49FF-B04B-47BFE01F6E78}"/>
              </a:ext>
            </a:extLst>
          </p:cNvPr>
          <p:cNvCxnSpPr>
            <a:cxnSpLocks/>
          </p:cNvCxnSpPr>
          <p:nvPr/>
        </p:nvCxnSpPr>
        <p:spPr>
          <a:xfrm flipV="1">
            <a:off x="6435488" y="2133589"/>
            <a:ext cx="454359" cy="1171142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1" name="Rechthoek 30">
            <a:extLst>
              <a:ext uri="{FF2B5EF4-FFF2-40B4-BE49-F238E27FC236}">
                <a16:creationId xmlns:a16="http://schemas.microsoft.com/office/drawing/2014/main" id="{9429555E-3427-4103-8472-32C4ADA748EA}"/>
              </a:ext>
            </a:extLst>
          </p:cNvPr>
          <p:cNvSpPr/>
          <p:nvPr/>
        </p:nvSpPr>
        <p:spPr>
          <a:xfrm>
            <a:off x="6963442" y="1693887"/>
            <a:ext cx="1897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/>
              <a:t>Received Quantity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86235159-2166-43CE-92AE-ED0AB0D9AE00}"/>
              </a:ext>
            </a:extLst>
          </p:cNvPr>
          <p:cNvSpPr/>
          <p:nvPr/>
        </p:nvSpPr>
        <p:spPr>
          <a:xfrm>
            <a:off x="274232" y="2283992"/>
            <a:ext cx="41064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Goods Receipt Physical State Description</a:t>
            </a:r>
          </a:p>
        </p:txBody>
      </p:sp>
      <p:cxnSp>
        <p:nvCxnSpPr>
          <p:cNvPr id="32" name="Rechte verbindingslijn 31">
            <a:extLst>
              <a:ext uri="{FF2B5EF4-FFF2-40B4-BE49-F238E27FC236}">
                <a16:creationId xmlns:a16="http://schemas.microsoft.com/office/drawing/2014/main" id="{0ADB6ECE-B1B2-4DC3-975D-A560E7DA6502}"/>
              </a:ext>
            </a:extLst>
          </p:cNvPr>
          <p:cNvCxnSpPr>
            <a:cxnSpLocks/>
          </p:cNvCxnSpPr>
          <p:nvPr/>
        </p:nvCxnSpPr>
        <p:spPr>
          <a:xfrm>
            <a:off x="4199520" y="2501884"/>
            <a:ext cx="887531" cy="727903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6" name="Rechthoek 35">
            <a:extLst>
              <a:ext uri="{FF2B5EF4-FFF2-40B4-BE49-F238E27FC236}">
                <a16:creationId xmlns:a16="http://schemas.microsoft.com/office/drawing/2014/main" id="{9AEDA9AF-9888-47D5-9D57-0094218AEBE4}"/>
              </a:ext>
            </a:extLst>
          </p:cNvPr>
          <p:cNvSpPr/>
          <p:nvPr/>
        </p:nvSpPr>
        <p:spPr>
          <a:xfrm>
            <a:off x="3249810" y="1678958"/>
            <a:ext cx="41064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Goods Receipt Physical State Code</a:t>
            </a:r>
          </a:p>
        </p:txBody>
      </p:sp>
      <p:cxnSp>
        <p:nvCxnSpPr>
          <p:cNvPr id="38" name="Rechte verbindingslijn 37">
            <a:extLst>
              <a:ext uri="{FF2B5EF4-FFF2-40B4-BE49-F238E27FC236}">
                <a16:creationId xmlns:a16="http://schemas.microsoft.com/office/drawing/2014/main" id="{248DC566-1DF8-482A-8ADA-1EAF64BC19A9}"/>
              </a:ext>
            </a:extLst>
          </p:cNvPr>
          <p:cNvCxnSpPr>
            <a:cxnSpLocks/>
          </p:cNvCxnSpPr>
          <p:nvPr/>
        </p:nvCxnSpPr>
        <p:spPr>
          <a:xfrm>
            <a:off x="5228559" y="2195027"/>
            <a:ext cx="345432" cy="974603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7608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F79D2F-72EB-4E40-BB60-205A2459B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626" y="338620"/>
            <a:ext cx="11340548" cy="1325563"/>
          </a:xfrm>
        </p:spPr>
        <p:txBody>
          <a:bodyPr>
            <a:normAutofit/>
          </a:bodyPr>
          <a:lstStyle/>
          <a:p>
            <a:r>
              <a:rPr lang="nl-NL" b="1"/>
              <a:t>Based on requirements Receiving Advices </a:t>
            </a:r>
            <a:br>
              <a:rPr lang="nl-NL" b="1"/>
            </a:br>
            <a:r>
              <a:rPr lang="nl-NL" b="1"/>
              <a:t>(UN/CEFACT, BAI, VDA, GS1)</a:t>
            </a:r>
          </a:p>
        </p:txBody>
      </p:sp>
      <p:sp>
        <p:nvSpPr>
          <p:cNvPr id="3" name="Tekstballon: ovaal 2">
            <a:extLst>
              <a:ext uri="{FF2B5EF4-FFF2-40B4-BE49-F238E27FC236}">
                <a16:creationId xmlns:a16="http://schemas.microsoft.com/office/drawing/2014/main" id="{69B93F6E-653C-4F4E-B9BD-9B33BCE9944D}"/>
              </a:ext>
            </a:extLst>
          </p:cNvPr>
          <p:cNvSpPr/>
          <p:nvPr/>
        </p:nvSpPr>
        <p:spPr>
          <a:xfrm>
            <a:off x="9382539" y="588385"/>
            <a:ext cx="2545866" cy="1913282"/>
          </a:xfrm>
          <a:prstGeom prst="wedgeEllipseCallout">
            <a:avLst>
              <a:gd name="adj1" fmla="val -155079"/>
              <a:gd name="adj2" fmla="val -137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/>
              <a:t>Requirements </a:t>
            </a:r>
          </a:p>
          <a:p>
            <a:pPr algn="ctr"/>
            <a:r>
              <a:rPr lang="nl-NL" sz="2000"/>
              <a:t>Gathering</a:t>
            </a:r>
          </a:p>
          <a:p>
            <a:pPr algn="ctr"/>
            <a:r>
              <a:rPr lang="nl-NL" sz="2000"/>
              <a:t>(checking)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88DFFC5-4867-4FC0-AAD9-CA8D68012E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01667"/>
            <a:ext cx="12192000" cy="401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652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8B50B8-5ED5-400C-95DC-2E5424267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7294" y="826911"/>
            <a:ext cx="4578933" cy="1325563"/>
          </a:xfrm>
        </p:spPr>
        <p:txBody>
          <a:bodyPr>
            <a:normAutofit fontScale="90000"/>
          </a:bodyPr>
          <a:lstStyle/>
          <a:p>
            <a:r>
              <a:rPr lang="nl-NL"/>
              <a:t>Fig. 8.1. Added diagram </a:t>
            </a:r>
            <a:br>
              <a:rPr lang="nl-NL"/>
            </a:br>
            <a:r>
              <a:rPr lang="nl-NL"/>
              <a:t>from UN/CEFACT</a:t>
            </a:r>
            <a:br>
              <a:rPr lang="nl-NL"/>
            </a:br>
            <a:r>
              <a:rPr lang="nl-NL" b="1"/>
              <a:t>ISCM</a:t>
            </a:r>
            <a:r>
              <a:rPr lang="nl-NL"/>
              <a:t> proces model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1BD38B1-99E5-4F4F-A653-D5C43633DE1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97" y="365125"/>
            <a:ext cx="6754837" cy="61904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8464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34D496-B519-4630-B37D-3987032DF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3983" y="1732722"/>
            <a:ext cx="4127647" cy="1325563"/>
          </a:xfrm>
        </p:spPr>
        <p:txBody>
          <a:bodyPr>
            <a:normAutofit fontScale="90000"/>
          </a:bodyPr>
          <a:lstStyle/>
          <a:p>
            <a:r>
              <a:rPr lang="nl-NL"/>
              <a:t>Fig. 8.8</a:t>
            </a:r>
            <a:br>
              <a:rPr lang="nl-NL"/>
            </a:br>
            <a:r>
              <a:rPr lang="nl-NL"/>
              <a:t>Updated diagram Despatch Advice</a:t>
            </a:r>
            <a:br>
              <a:rPr lang="nl-NL"/>
            </a:br>
            <a:br>
              <a:rPr lang="nl-NL"/>
            </a:br>
            <a:br>
              <a:rPr lang="nl-NL" sz="4000"/>
            </a:br>
            <a:br>
              <a:rPr lang="nl-NL"/>
            </a:br>
            <a:br>
              <a:rPr lang="nl-NL"/>
            </a:br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C00AEFE-E62B-4E60-A8A2-FA95AA3314B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265043"/>
            <a:ext cx="7056784" cy="65929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0261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34D496-B519-4630-B37D-3987032DF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4696" y="389458"/>
            <a:ext cx="3759640" cy="1325563"/>
          </a:xfrm>
        </p:spPr>
        <p:txBody>
          <a:bodyPr>
            <a:normAutofit fontScale="90000"/>
          </a:bodyPr>
          <a:lstStyle/>
          <a:p>
            <a:r>
              <a:rPr lang="nl-NL"/>
              <a:t>Fig. 8.9</a:t>
            </a:r>
            <a:br>
              <a:rPr lang="nl-NL"/>
            </a:br>
            <a:r>
              <a:rPr lang="nl-NL"/>
              <a:t>Added diagram Receiving Advice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D2C90F6-52BB-4C28-BD92-DACF54F3334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238539"/>
            <a:ext cx="7030279" cy="648031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C2B0C84A-8951-44D9-9D63-5253A5AE97F9}"/>
              </a:ext>
            </a:extLst>
          </p:cNvPr>
          <p:cNvSpPr txBox="1">
            <a:spLocks/>
          </p:cNvSpPr>
          <p:nvPr/>
        </p:nvSpPr>
        <p:spPr>
          <a:xfrm>
            <a:off x="7824696" y="3949146"/>
            <a:ext cx="414201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nl-NL" sz="3600"/>
            </a:br>
            <a:br>
              <a:rPr lang="nl-NL" sz="3600"/>
            </a:br>
            <a:endParaRPr lang="nl-NL" sz="3600"/>
          </a:p>
        </p:txBody>
      </p:sp>
    </p:spTree>
    <p:extLst>
      <p:ext uri="{BB962C8B-B14F-4D97-AF65-F5344CB8AC3E}">
        <p14:creationId xmlns:p14="http://schemas.microsoft.com/office/powerpoint/2010/main" val="2823538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34D496-B519-4630-B37D-3987032DF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51964" y="750324"/>
            <a:ext cx="2278966" cy="1325563"/>
          </a:xfrm>
        </p:spPr>
        <p:txBody>
          <a:bodyPr>
            <a:normAutofit fontScale="90000"/>
          </a:bodyPr>
          <a:lstStyle/>
          <a:p>
            <a:r>
              <a:rPr lang="nl-NL"/>
              <a:t>Fig. 8.10 </a:t>
            </a:r>
            <a:br>
              <a:rPr lang="nl-NL"/>
            </a:br>
            <a:r>
              <a:rPr lang="nl-NL"/>
              <a:t>Updated </a:t>
            </a:r>
            <a:br>
              <a:rPr lang="nl-NL"/>
            </a:br>
            <a:r>
              <a:rPr lang="nl-NL"/>
              <a:t>diagram </a:t>
            </a:r>
            <a:br>
              <a:rPr lang="nl-NL"/>
            </a:br>
            <a:r>
              <a:rPr lang="nl-NL"/>
              <a:t>Product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AB76B77-F530-46C1-8470-8C68B77B308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25" y="330592"/>
            <a:ext cx="9247165" cy="45921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9225230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2167</TotalTime>
  <Words>264</Words>
  <Application>Microsoft Office PowerPoint</Application>
  <PresentationFormat>Breedbeeld</PresentationFormat>
  <Paragraphs>78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Kantoorthema</vt:lpstr>
      <vt:lpstr>Initial update BRS  - a  starting point -</vt:lpstr>
      <vt:lpstr>Delivery Process – Adding Receiving Advice</vt:lpstr>
      <vt:lpstr>Receiving Advice almost a mirror image of Despatch Advice?</vt:lpstr>
      <vt:lpstr>Bringing in Receiving Process Related Entities</vt:lpstr>
      <vt:lpstr>Based on requirements Receiving Advices  (UN/CEFACT, BAI, VDA, GS1)</vt:lpstr>
      <vt:lpstr>Fig. 8.1. Added diagram  from UN/CEFACT ISCM proces model</vt:lpstr>
      <vt:lpstr>Fig. 8.8 Updated diagram Despatch Advice     </vt:lpstr>
      <vt:lpstr>Fig. 8.9 Added diagram Receiving Advice</vt:lpstr>
      <vt:lpstr>Fig. 8.10  Updated  diagram  Product</vt:lpstr>
      <vt:lpstr>Fig. 8.11 Updated  Diagram Trade Delivery</vt:lpstr>
      <vt:lpstr>Paragraph 8.3.1 Updated  Despatch Advice Message table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Review Initial update Receiving Advice to BRS</dc:title>
  <dc:creator>Gerhard Heemskerk</dc:creator>
  <cp:lastModifiedBy>Gerhard Heemskerk</cp:lastModifiedBy>
  <cp:revision>42</cp:revision>
  <dcterms:created xsi:type="dcterms:W3CDTF">2019-01-09T14:27:24Z</dcterms:created>
  <dcterms:modified xsi:type="dcterms:W3CDTF">2019-01-22T14:35:09Z</dcterms:modified>
</cp:coreProperties>
</file>