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7" r:id="rId4"/>
    <p:sldId id="279" r:id="rId5"/>
    <p:sldId id="267" r:id="rId6"/>
    <p:sldId id="274" r:id="rId7"/>
    <p:sldId id="275" r:id="rId8"/>
    <p:sldId id="278" r:id="rId9"/>
    <p:sldId id="263" r:id="rId10"/>
    <p:sldId id="266" r:id="rId11"/>
    <p:sldId id="280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A6507-DABD-4ADD-A522-E84F1C03E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F1C5C3-6612-4855-B083-D9EBDC7E7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07981A-08C9-4858-980E-B61001AE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E6DF9C-CFA8-4D29-B2A6-B231CD020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91A246-9E46-455D-96C5-A10D1DDA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31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CED348-FFB5-417C-AD26-4564B653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9A96FB6-5F17-4448-8BAC-BE34E10E06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C5A8F6-451B-40E7-B17F-89BB68392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13EA9E-4029-46FE-B5A0-95379FE8B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54B14E-BDE3-4271-8273-E462C2AF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39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01ABC77-27C6-4526-8ADD-BCAA5FF58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18C123-A68A-4A26-84E0-658360029D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6A4B81-2D5D-4EB7-98C0-421F74AA9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576C30-E8CA-44C6-949A-5DD8C4519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C0FF1E-9761-4D0F-9122-553C212B5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1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E6245-2CB0-469C-8295-4A60CE44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1E4B52-00FC-4D74-B5AA-346324A0D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5BCFAE-2BBD-4F67-96EF-4F086259F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90ADC6-A143-4CAE-A1F7-E524674B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F95C3F-5631-4C26-95DB-66C19AAC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24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2F0B7D-E65F-4939-B34D-059190C7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33ECEB-F7D4-4C37-9B2F-75075585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9D027-CCFD-48F2-BDE8-E4D78757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5508AF-E9C7-4D2E-874F-F7E7B325A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7EA652-BFF5-4D12-8D27-DCB22B41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48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FA091-C8A8-4B13-964C-434BBE630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49E2B7-9EFA-4C49-A40C-0AE650D21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182944-244E-46A9-B706-993C628B7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188884-717C-4399-AA08-4F845F46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23C8DB-325F-4447-B659-5BB35E81D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9F703B-B1C9-48CA-AC95-D34759E5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51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86DA3-60B2-4EEB-89F3-362D9C795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B21A0F-5E3A-47A1-B08D-669AD0599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BD318E-BE48-4BDD-B1C5-9FB2B1E95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51BDD1-F32B-4406-8E1D-52BEB9B1C3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EDD9CB4-7CEB-44E1-B797-3D21C031C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56A67F-12FA-4078-B825-F3F70547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B5240D5-1293-4C94-BF55-6D0ECB59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4E2FFC-8FCB-4F17-853C-CA1EF8D0C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27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E18DE-4664-465D-822D-78EE0235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7D535B4-F45F-44AB-8DE3-5D0F00516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C5050F-DB32-4D29-9AC8-0B9A28E83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BC9CA9B-5A32-429C-9FB6-8A453317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88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D355745-462F-4A28-BB20-133180ECA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5E367A5-DAE6-47F3-B4D8-74B4A1A75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ED3FF4A-E0AF-4986-A5F1-779778656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54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1CD49-1F9C-4D91-BF84-3AA52B2B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67A88-EF2E-485E-8E2C-B5398381F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FB8748D-E17B-45A9-B9D1-88F80CEB1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62349B-D502-4A7F-800D-4392959E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4708B6-9F0A-4E5C-8D9C-0C80F45AF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716C7B-8C99-4FE0-AD23-55293FF2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17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533AA-A43C-4747-8315-14CE27676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D971FBA-313F-4D36-8E90-1305C5658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6238CF-DA42-44DB-ADBF-0D7768E0D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7AEC4A-2C5F-41C8-86A2-D8E2E1CBC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A8F841E-E97F-4A62-8865-42143FEF3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9AEC1E-DCF3-4CBD-9F1A-9C997CB3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4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DB0050-76EB-4FA0-923E-86068EAC7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964AFD-1E18-4B5F-821B-183A3A945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AF62F3-D69E-43C5-9C26-0E68FAD370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C008E-F329-424D-846E-55F7B14A5AB6}" type="datetimeFigureOut">
              <a:rPr lang="nl-NL" smtClean="0"/>
              <a:t>29-3-2019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F5C0B1-A613-483A-947C-9D7167CEB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0A35DC-E547-4459-A9A1-5E5EE0CD3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60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859B38-2351-41FD-AE14-A84E49B3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6035" y="26573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/>
              <a:t>REVISED </a:t>
            </a:r>
            <a:br>
              <a:rPr lang="en-US" b="1"/>
            </a:br>
            <a:r>
              <a:rPr lang="en-US" b="1"/>
              <a:t>CROSS INDUSTRY DELIVERY PROJECT</a:t>
            </a:r>
            <a:endParaRPr lang="nl-NL" b="1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452C8C3-02EE-498B-83D4-638123A6D80B}"/>
              </a:ext>
            </a:extLst>
          </p:cNvPr>
          <p:cNvSpPr txBox="1"/>
          <p:nvPr/>
        </p:nvSpPr>
        <p:spPr>
          <a:xfrm>
            <a:off x="4651203" y="3500534"/>
            <a:ext cx="331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Rolf Wessel, Project Lead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5A91899-E58C-46ED-BA04-7DDD02DFB96D}"/>
              </a:ext>
            </a:extLst>
          </p:cNvPr>
          <p:cNvSpPr txBox="1"/>
          <p:nvPr/>
        </p:nvSpPr>
        <p:spPr>
          <a:xfrm>
            <a:off x="4021129" y="3962199"/>
            <a:ext cx="5186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Gerhard Heemskerk, Project Lead Editor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F45F641-1F85-4186-82A5-3356AEA53926}"/>
              </a:ext>
            </a:extLst>
          </p:cNvPr>
          <p:cNvSpPr txBox="1"/>
          <p:nvPr/>
        </p:nvSpPr>
        <p:spPr>
          <a:xfrm>
            <a:off x="4571690" y="5271068"/>
            <a:ext cx="4509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UN/CEFACT Forum 4th April 2019</a:t>
            </a:r>
          </a:p>
        </p:txBody>
      </p:sp>
    </p:spTree>
    <p:extLst>
      <p:ext uri="{BB962C8B-B14F-4D97-AF65-F5344CB8AC3E}">
        <p14:creationId xmlns:p14="http://schemas.microsoft.com/office/powerpoint/2010/main" val="133171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79D2F-72EB-4E40-BB60-205A2459B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891" y="368767"/>
            <a:ext cx="11340548" cy="987762"/>
          </a:xfrm>
        </p:spPr>
        <p:txBody>
          <a:bodyPr>
            <a:normAutofit fontScale="90000"/>
          </a:bodyPr>
          <a:lstStyle/>
          <a:p>
            <a:r>
              <a:rPr lang="nl-NL" b="1"/>
              <a:t>Concept Business document assemblies </a:t>
            </a:r>
            <a:br>
              <a:rPr lang="nl-NL" b="1"/>
            </a:br>
            <a:r>
              <a:rPr lang="nl-NL" sz="3100" b="1"/>
              <a:t>(requirement gathering)</a:t>
            </a:r>
            <a:endParaRPr lang="nl-NL" b="1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3C7CBA6-8B68-4C78-A867-11A75759043E}"/>
              </a:ext>
            </a:extLst>
          </p:cNvPr>
          <p:cNvSpPr txBox="1"/>
          <p:nvPr/>
        </p:nvSpPr>
        <p:spPr>
          <a:xfrm>
            <a:off x="414553" y="1784984"/>
            <a:ext cx="11599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Initial contribution: BAI, GS1, VDA and UN/CEFACT Despatch Advice (DA)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What’s in DA more or less RA.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DA Green </a:t>
            </a:r>
            <a:r>
              <a:rPr lang="nl-NL" sz="2400">
                <a:sym typeface="Wingdings" panose="05000000000000000000" pitchFamily="2" charset="2"/>
              </a:rPr>
              <a:t> before </a:t>
            </a:r>
            <a:r>
              <a:rPr lang="nl-NL" sz="2400"/>
              <a:t>not in 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RA Green </a:t>
            </a:r>
            <a:r>
              <a:rPr lang="nl-NL" sz="2400">
                <a:sym typeface="Wingdings" panose="05000000000000000000" pitchFamily="2" charset="2"/>
              </a:rPr>
              <a:t> </a:t>
            </a:r>
            <a:r>
              <a:rPr lang="nl-NL" sz="2400"/>
              <a:t>decided to adopt in 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DA/RA Blue </a:t>
            </a:r>
            <a:r>
              <a:rPr lang="nl-NL" sz="2400">
                <a:sym typeface="Wingdings" panose="05000000000000000000" pitchFamily="2" charset="2"/>
              </a:rPr>
              <a:t> extra </a:t>
            </a:r>
            <a:r>
              <a:rPr lang="nl-NL" sz="2400"/>
              <a:t>wanted by BAI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DA/RA Orange </a:t>
            </a:r>
            <a:r>
              <a:rPr lang="nl-NL" sz="2400">
                <a:sym typeface="Wingdings" panose="05000000000000000000" pitchFamily="2" charset="2"/>
              </a:rPr>
              <a:t> Discuss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DA/RA Red </a:t>
            </a:r>
            <a:r>
              <a:rPr lang="nl-NL" sz="2400">
                <a:sym typeface="Wingdings" panose="05000000000000000000" pitchFamily="2" charset="2"/>
              </a:rPr>
              <a:t> Dismissed</a:t>
            </a:r>
            <a:endParaRPr lang="nl-NL" sz="24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44FFFBA-B1AA-4A0C-87B1-7FCFF4660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951" y="3103728"/>
            <a:ext cx="5075275" cy="1584844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F90A03AE-BD69-4A0C-8EDB-06F999046355}"/>
              </a:ext>
            </a:extLst>
          </p:cNvPr>
          <p:cNvSpPr/>
          <p:nvPr/>
        </p:nvSpPr>
        <p:spPr>
          <a:xfrm>
            <a:off x="7525333" y="5483274"/>
            <a:ext cx="3882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/>
              <a:t>Schemas: Only CCBDA (SCRDM) based</a:t>
            </a:r>
          </a:p>
        </p:txBody>
      </p:sp>
    </p:spTree>
    <p:extLst>
      <p:ext uri="{BB962C8B-B14F-4D97-AF65-F5344CB8AC3E}">
        <p14:creationId xmlns:p14="http://schemas.microsoft.com/office/powerpoint/2010/main" val="1670652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7CD91-E3A3-424E-8F42-5C56ED89B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17" y="378377"/>
            <a:ext cx="10515600" cy="673721"/>
          </a:xfrm>
        </p:spPr>
        <p:txBody>
          <a:bodyPr>
            <a:normAutofit fontScale="90000"/>
          </a:bodyPr>
          <a:lstStyle/>
          <a:p>
            <a:r>
              <a:rPr lang="nl-NL" b="1"/>
              <a:t>Summary on business document assemblies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99245F-6228-4869-B427-2B278E2DB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417" y="1253331"/>
            <a:ext cx="11724861" cy="5386008"/>
          </a:xfrm>
        </p:spPr>
        <p:txBody>
          <a:bodyPr>
            <a:normAutofit fontScale="92500" lnSpcReduction="10000"/>
          </a:bodyPr>
          <a:lstStyle/>
          <a:p>
            <a:r>
              <a:rPr lang="nl-NL" sz="2400"/>
              <a:t>Most of actual mapped DA BIEs will be in RA</a:t>
            </a:r>
          </a:p>
          <a:p>
            <a:r>
              <a:rPr lang="nl-NL" sz="2400"/>
              <a:t>Most of additional BAI BIEs in RSM RA will not be adopted, only BAI mapped ones</a:t>
            </a:r>
          </a:p>
          <a:p>
            <a:r>
              <a:rPr lang="nl-NL" sz="2400"/>
              <a:t>More indicators used, such as </a:t>
            </a:r>
            <a:r>
              <a:rPr lang="en-US" sz="2400"/>
              <a:t>Over Delivery Allowed, Partial Delivery Allowed</a:t>
            </a:r>
          </a:p>
          <a:p>
            <a:r>
              <a:rPr lang="en-US" sz="2400"/>
              <a:t>More references to link documents</a:t>
            </a:r>
          </a:p>
          <a:p>
            <a:r>
              <a:rPr lang="en-US" sz="2400"/>
              <a:t>Information added about:</a:t>
            </a:r>
          </a:p>
          <a:p>
            <a:pPr lvl="1"/>
            <a:r>
              <a:rPr lang="en-US" sz="2200"/>
              <a:t>physical state of goods</a:t>
            </a:r>
          </a:p>
          <a:p>
            <a:pPr lvl="1"/>
            <a:r>
              <a:rPr lang="en-US" sz="2200"/>
              <a:t>inventory, such as available and customer Inventory</a:t>
            </a:r>
          </a:p>
          <a:p>
            <a:pPr lvl="1"/>
            <a:r>
              <a:rPr lang="en-US" sz="2200"/>
              <a:t>parties, such as disposal and inventory manager</a:t>
            </a:r>
          </a:p>
          <a:p>
            <a:pPr lvl="1"/>
            <a:r>
              <a:rPr lang="en-US" sz="2200"/>
              <a:t>Goods Ownership Change Date</a:t>
            </a:r>
          </a:p>
          <a:p>
            <a:pPr lvl="1"/>
            <a:r>
              <a:rPr lang="nl-NL" sz="2200"/>
              <a:t>Received-/</a:t>
            </a:r>
            <a:r>
              <a:rPr lang="en-US" sz="2200"/>
              <a:t>Rejected-/Returned-/Destroyed Quantity</a:t>
            </a:r>
          </a:p>
          <a:p>
            <a:pPr lvl="1"/>
            <a:r>
              <a:rPr lang="en-US" sz="2200"/>
              <a:t>Actual Receipt Event /Actual Unloading Event</a:t>
            </a:r>
          </a:p>
          <a:p>
            <a:pPr lvl="1"/>
            <a:r>
              <a:rPr lang="en-US" sz="2200"/>
              <a:t>Consignee Internal Destination Location</a:t>
            </a:r>
          </a:p>
          <a:p>
            <a:pPr lvl="1"/>
            <a:r>
              <a:rPr lang="en-US" sz="2200"/>
              <a:t>Ultimate Customer Assigned ID</a:t>
            </a:r>
          </a:p>
          <a:p>
            <a:pPr lvl="1"/>
            <a:r>
              <a:rPr lang="en-US" sz="2200"/>
              <a:t>Degree Of Product Change</a:t>
            </a:r>
          </a:p>
          <a:p>
            <a:pPr lvl="1"/>
            <a:r>
              <a:rPr lang="en-US" sz="2200"/>
              <a:t>Goods Receipt Note</a:t>
            </a:r>
          </a:p>
          <a:p>
            <a:pPr lvl="1"/>
            <a:r>
              <a:rPr lang="en-US" sz="2200"/>
              <a:t>Dangerous goods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267379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4823C-6A49-4FD9-A76E-9F89F250E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/>
              <a:t>Agenda, forum 4th april 2019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4F60FB-BB1F-48AC-BC3A-CB6CF5267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Short introduction of the project	9.00 – 09.15</a:t>
            </a:r>
          </a:p>
          <a:p>
            <a:r>
              <a:rPr lang="nl-NL"/>
              <a:t>BRS update				9.15 – 10.30</a:t>
            </a:r>
          </a:p>
          <a:p>
            <a:r>
              <a:rPr lang="en-US"/>
              <a:t>MA Despatch &amp; Receiving Advice	11.00 – 12.30 </a:t>
            </a:r>
          </a:p>
          <a:p>
            <a:endParaRPr lang="en-US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57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26D7F-3E15-4207-9F31-8E46505D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0977"/>
          </a:xfrm>
        </p:spPr>
        <p:txBody>
          <a:bodyPr/>
          <a:lstStyle/>
          <a:p>
            <a:r>
              <a:rPr lang="en-US" b="1" i="0" cap="all">
                <a:solidFill>
                  <a:srgbClr val="1B619E"/>
                </a:solidFill>
                <a:effectLst/>
                <a:latin typeface="Karla"/>
              </a:rPr>
              <a:t>PROJECT PURPOSE &amp; Scope</a:t>
            </a:r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613860E-7489-45D3-8ECD-E160613DA3A0}"/>
              </a:ext>
            </a:extLst>
          </p:cNvPr>
          <p:cNvSpPr/>
          <p:nvPr/>
        </p:nvSpPr>
        <p:spPr>
          <a:xfrm>
            <a:off x="838200" y="1338111"/>
            <a:ext cx="1135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2400" i="0" u="sng" cap="all">
                <a:solidFill>
                  <a:srgbClr val="1B619E"/>
                </a:solidFill>
                <a:effectLst/>
                <a:latin typeface="Karla"/>
              </a:rPr>
              <a:t>PROJECT PURPOSE</a:t>
            </a:r>
          </a:p>
          <a:p>
            <a:pPr fontAlgn="t"/>
            <a:r>
              <a:rPr lang="en-US" sz="2400" i="0">
                <a:effectLst/>
                <a:latin typeface="-apple-system"/>
              </a:rPr>
              <a:t>- Receive Process – adding Cross Industry Receiving Advice</a:t>
            </a:r>
          </a:p>
          <a:p>
            <a:pPr fontAlgn="t"/>
            <a:endParaRPr lang="en-US" sz="2400" i="0">
              <a:effectLst/>
              <a:latin typeface="-apple-system"/>
            </a:endParaRPr>
          </a:p>
          <a:p>
            <a:pPr fontAlgn="t"/>
            <a:endParaRPr lang="en-US" sz="2400" i="0" u="sng" cap="all">
              <a:effectLst/>
              <a:latin typeface="Karla"/>
            </a:endParaRPr>
          </a:p>
          <a:p>
            <a:pPr fontAlgn="t"/>
            <a:r>
              <a:rPr lang="en-US" sz="2400" i="0" u="sng" cap="all">
                <a:effectLst/>
                <a:latin typeface="Karla"/>
              </a:rPr>
              <a:t>PROJECT SCOPE</a:t>
            </a:r>
          </a:p>
          <a:p>
            <a:pPr fontAlgn="t"/>
            <a:r>
              <a:rPr lang="en-US" sz="2400" i="0">
                <a:effectLst/>
                <a:latin typeface="-apple-system"/>
              </a:rPr>
              <a:t>- to exchange information concerning despatching &amp; receiving of goods </a:t>
            </a:r>
          </a:p>
        </p:txBody>
      </p:sp>
      <p:sp>
        <p:nvSpPr>
          <p:cNvPr id="3" name="Pijl: gekromd rechts 2">
            <a:extLst>
              <a:ext uri="{FF2B5EF4-FFF2-40B4-BE49-F238E27FC236}">
                <a16:creationId xmlns:a16="http://schemas.microsoft.com/office/drawing/2014/main" id="{381D3BC7-B986-4CD7-A359-FEE7A5A8FE2B}"/>
              </a:ext>
            </a:extLst>
          </p:cNvPr>
          <p:cNvSpPr/>
          <p:nvPr/>
        </p:nvSpPr>
        <p:spPr>
          <a:xfrm>
            <a:off x="6824869" y="2114586"/>
            <a:ext cx="649356" cy="7553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064A460-F0AD-44EC-8CB4-423AF38E038A}"/>
              </a:ext>
            </a:extLst>
          </p:cNvPr>
          <p:cNvSpPr txBox="1"/>
          <p:nvPr/>
        </p:nvSpPr>
        <p:spPr>
          <a:xfrm>
            <a:off x="7474225" y="2392906"/>
            <a:ext cx="43490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/>
              <a:t>missing requirement list</a:t>
            </a:r>
          </a:p>
          <a:p>
            <a:endParaRPr lang="nl-NL" sz="280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B35DDD7-3CD7-4FE0-AB01-F65675567C7B}"/>
              </a:ext>
            </a:extLst>
          </p:cNvPr>
          <p:cNvSpPr txBox="1">
            <a:spLocks/>
          </p:cNvSpPr>
          <p:nvPr/>
        </p:nvSpPr>
        <p:spPr>
          <a:xfrm>
            <a:off x="838200" y="383776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cap="all">
                <a:solidFill>
                  <a:srgbClr val="1B619E"/>
                </a:solidFill>
                <a:latin typeface="Karla"/>
              </a:rPr>
              <a:t>EXIT CRITERIA</a:t>
            </a:r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60AC5D2-FDE7-418C-9F0F-B5C9529D831B}"/>
              </a:ext>
            </a:extLst>
          </p:cNvPr>
          <p:cNvSpPr/>
          <p:nvPr/>
        </p:nvSpPr>
        <p:spPr>
          <a:xfrm>
            <a:off x="838200" y="4923215"/>
            <a:ext cx="1135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0">
                <a:effectLst/>
                <a:latin typeface="-apple-system"/>
              </a:rPr>
              <a:t>1 - Completed revised BRS Public review and logs</a:t>
            </a:r>
          </a:p>
          <a:p>
            <a:r>
              <a:rPr lang="en-US" sz="2400" i="0">
                <a:effectLst/>
                <a:latin typeface="-apple-system"/>
              </a:rPr>
              <a:t>2 - Completed CCBDA message structures </a:t>
            </a:r>
          </a:p>
          <a:p>
            <a:r>
              <a:rPr lang="en-US" sz="2400" i="0">
                <a:effectLst/>
                <a:latin typeface="-apple-system"/>
              </a:rPr>
              <a:t>3 - CCs &amp; BIEs integrated into the CCL </a:t>
            </a:r>
          </a:p>
          <a:p>
            <a:r>
              <a:rPr lang="en-US" sz="2400" i="0">
                <a:effectLst/>
                <a:latin typeface="-apple-system"/>
              </a:rPr>
              <a:t>4 - Completed XML Schemas</a:t>
            </a:r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1031942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7043-5C82-4095-8361-BA3C7172C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571"/>
          </a:xfrm>
        </p:spPr>
        <p:txBody>
          <a:bodyPr>
            <a:normAutofit fontScale="90000"/>
          </a:bodyPr>
          <a:lstStyle/>
          <a:p>
            <a:r>
              <a:rPr lang="nl-NL" sz="5400" b="1">
                <a:solidFill>
                  <a:srgbClr val="0070C0"/>
                </a:solidFill>
              </a:rPr>
              <a:t>BRS update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FA8E8-C7FD-4922-98F2-642B63895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758"/>
            <a:ext cx="11353800" cy="5188734"/>
          </a:xfrm>
        </p:spPr>
        <p:txBody>
          <a:bodyPr>
            <a:normAutofit lnSpcReduction="10000"/>
          </a:bodyPr>
          <a:lstStyle/>
          <a:p>
            <a:r>
              <a:rPr lang="nl-NL" b="1" u="sng"/>
              <a:t>Process: </a:t>
            </a:r>
            <a:br>
              <a:rPr lang="nl-NL" b="1" u="sng"/>
            </a:br>
            <a:r>
              <a:rPr lang="nl-NL"/>
              <a:t>The business process description already includes the receiving process. Added text about automated invoice and scenarios using despatch (DA) and receiving advice (RA).</a:t>
            </a:r>
          </a:p>
          <a:p>
            <a:r>
              <a:rPr lang="nl-NL" b="1" u="sng"/>
              <a:t>BIEs:</a:t>
            </a:r>
            <a:br>
              <a:rPr lang="nl-NL" b="1" u="sng"/>
            </a:br>
            <a:r>
              <a:rPr lang="nl-NL"/>
              <a:t>Actual mapped BIEs (DA) forms the basis of updated requirements lists.</a:t>
            </a:r>
            <a:br>
              <a:rPr lang="nl-NL"/>
            </a:br>
            <a:r>
              <a:rPr lang="nl-NL"/>
              <a:t>Receiving Advice business document requirement list added.</a:t>
            </a:r>
            <a:br>
              <a:rPr lang="nl-NL"/>
            </a:br>
            <a:r>
              <a:rPr lang="nl-NL"/>
              <a:t>Updates of recent 10 years processed in the requirement lists.</a:t>
            </a:r>
            <a:br>
              <a:rPr lang="nl-NL"/>
            </a:br>
            <a:endParaRPr lang="nl-NL"/>
          </a:p>
          <a:p>
            <a:r>
              <a:rPr lang="nl-NL" b="1" u="sng"/>
              <a:t>Diagrams:</a:t>
            </a:r>
            <a:br>
              <a:rPr lang="nl-NL" b="1" u="sng"/>
            </a:br>
            <a:r>
              <a:rPr lang="nl-NL"/>
              <a:t>Updated Message structure</a:t>
            </a:r>
            <a:br>
              <a:rPr lang="nl-NL"/>
            </a:br>
            <a:r>
              <a:rPr lang="nl-NL"/>
              <a:t>Updated Product</a:t>
            </a:r>
            <a:br>
              <a:rPr lang="nl-NL"/>
            </a:br>
            <a:r>
              <a:rPr lang="nl-NL"/>
              <a:t>Updated Trade Delivery</a:t>
            </a:r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68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EACC8-C8FB-4B40-BB06-B0CC79D61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22724"/>
            <a:ext cx="11653630" cy="676977"/>
          </a:xfrm>
        </p:spPr>
        <p:txBody>
          <a:bodyPr>
            <a:noAutofit/>
          </a:bodyPr>
          <a:lstStyle/>
          <a:p>
            <a:r>
              <a:rPr lang="nl-NL" b="1">
                <a:solidFill>
                  <a:srgbClr val="0070C0"/>
                </a:solidFill>
              </a:rPr>
              <a:t>Updating Requirement lists of Business Documents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E12E1C9-38DB-4D05-BF00-3F8B17C8F0F0}"/>
              </a:ext>
            </a:extLst>
          </p:cNvPr>
          <p:cNvSpPr txBox="1"/>
          <p:nvPr/>
        </p:nvSpPr>
        <p:spPr>
          <a:xfrm>
            <a:off x="2387391" y="3572009"/>
            <a:ext cx="2116477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sz="4000"/>
              <a:t>Despatch</a:t>
            </a:r>
          </a:p>
          <a:p>
            <a:pPr algn="ctr"/>
            <a:r>
              <a:rPr lang="nl-NL" sz="4000"/>
              <a:t>Advice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1D57546-8DD7-42B8-B4CF-850BD180B0FF}"/>
              </a:ext>
            </a:extLst>
          </p:cNvPr>
          <p:cNvSpPr txBox="1"/>
          <p:nvPr/>
        </p:nvSpPr>
        <p:spPr>
          <a:xfrm>
            <a:off x="8025150" y="3638269"/>
            <a:ext cx="215854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sz="4000"/>
              <a:t>Receiving</a:t>
            </a:r>
          </a:p>
          <a:p>
            <a:pPr algn="ctr"/>
            <a:r>
              <a:rPr lang="nl-NL" sz="4000"/>
              <a:t>Advice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626F21F-F457-4535-B0DC-04DE06B1851E}"/>
              </a:ext>
            </a:extLst>
          </p:cNvPr>
          <p:cNvSpPr txBox="1"/>
          <p:nvPr/>
        </p:nvSpPr>
        <p:spPr>
          <a:xfrm>
            <a:off x="419100" y="1485812"/>
            <a:ext cx="116536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Actual mapped BIEs previous BRS (DA) is the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/>
              <a:t>Requirement list of RA is almost equal DA (mirror)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/>
              <a:t>Requirement list of RA contains specific BIEs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725E889-1A19-4CD6-A511-0309C7CE65BB}"/>
              </a:ext>
            </a:extLst>
          </p:cNvPr>
          <p:cNvSpPr/>
          <p:nvPr/>
        </p:nvSpPr>
        <p:spPr>
          <a:xfrm>
            <a:off x="8029255" y="5292676"/>
            <a:ext cx="2167687" cy="7238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Requirement gathering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3FF220F4-847E-4119-99C4-C3EE9EDFBEAE}"/>
              </a:ext>
            </a:extLst>
          </p:cNvPr>
          <p:cNvSpPr/>
          <p:nvPr/>
        </p:nvSpPr>
        <p:spPr>
          <a:xfrm>
            <a:off x="2387391" y="5209233"/>
            <a:ext cx="2116477" cy="32590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Requirement gathering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7BAD630-3EDD-43E2-A555-E00C2B713273}"/>
              </a:ext>
            </a:extLst>
          </p:cNvPr>
          <p:cNvSpPr/>
          <p:nvPr/>
        </p:nvSpPr>
        <p:spPr>
          <a:xfrm>
            <a:off x="2383286" y="4883324"/>
            <a:ext cx="2116477" cy="32590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CCL BIEs updates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E6DA5A9-BAFF-4E5A-8F6C-2A329DBF8F0D}"/>
              </a:ext>
            </a:extLst>
          </p:cNvPr>
          <p:cNvSpPr/>
          <p:nvPr/>
        </p:nvSpPr>
        <p:spPr>
          <a:xfrm>
            <a:off x="8016003" y="4950882"/>
            <a:ext cx="2180939" cy="32590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Shared DA updates</a:t>
            </a:r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6F28DD9D-9662-4D66-A9F7-3BD60139D5F0}"/>
              </a:ext>
            </a:extLst>
          </p:cNvPr>
          <p:cNvSpPr/>
          <p:nvPr/>
        </p:nvSpPr>
        <p:spPr>
          <a:xfrm>
            <a:off x="4507973" y="4147183"/>
            <a:ext cx="3521282" cy="1063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BIEs copied to Receiving Advice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28154B1A-A47D-4BC6-AEC9-738D97F52814}"/>
              </a:ext>
            </a:extLst>
          </p:cNvPr>
          <p:cNvCxnSpPr/>
          <p:nvPr/>
        </p:nvCxnSpPr>
        <p:spPr>
          <a:xfrm>
            <a:off x="4507973" y="3572009"/>
            <a:ext cx="3517177" cy="6626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8AC1DF3-BB55-401C-BB47-4E4F4F4635E8}"/>
              </a:ext>
            </a:extLst>
          </p:cNvPr>
          <p:cNvCxnSpPr>
            <a:cxnSpLocks/>
          </p:cNvCxnSpPr>
          <p:nvPr/>
        </p:nvCxnSpPr>
        <p:spPr>
          <a:xfrm>
            <a:off x="4500578" y="5526498"/>
            <a:ext cx="5696364" cy="6407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38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4193C-92CC-4EDC-AB16-3731E4566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62" y="266653"/>
            <a:ext cx="11724249" cy="900004"/>
          </a:xfrm>
        </p:spPr>
        <p:txBody>
          <a:bodyPr>
            <a:noAutofit/>
          </a:bodyPr>
          <a:lstStyle/>
          <a:p>
            <a:r>
              <a:rPr lang="nl-NL" sz="3200"/>
              <a:t>Update figure 5-7 </a:t>
            </a:r>
            <a:br>
              <a:rPr lang="nl-NL" sz="3200"/>
            </a:br>
            <a:r>
              <a:rPr lang="nl-NL" sz="2400"/>
              <a:t>- one model for both despatch &amp; receiving advice, more detailed on logistics package</a:t>
            </a:r>
            <a:endParaRPr lang="nl-NL" sz="320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975EDE2-92BD-49B7-9589-23897A7E9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8" y="1363604"/>
            <a:ext cx="6049792" cy="5378689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D85F0290-827E-4511-B6CE-D7CE936B0C74}"/>
              </a:ext>
            </a:extLst>
          </p:cNvPr>
          <p:cNvSpPr/>
          <p:nvPr/>
        </p:nvSpPr>
        <p:spPr>
          <a:xfrm>
            <a:off x="130956" y="5974971"/>
            <a:ext cx="910395" cy="767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/>
              <a:t>OLD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D11A7A3-6238-48B6-94CF-10B6EC0C2265}"/>
              </a:ext>
            </a:extLst>
          </p:cNvPr>
          <p:cNvSpPr/>
          <p:nvPr/>
        </p:nvSpPr>
        <p:spPr>
          <a:xfrm>
            <a:off x="5783825" y="5985240"/>
            <a:ext cx="1087737" cy="76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tx1"/>
                </a:solidFill>
              </a:rPr>
              <a:t>NEW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26DD49-9A5F-49BA-BB41-3665E8E38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255" y="1433510"/>
            <a:ext cx="5109366" cy="53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2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415E68A-04F0-4C0F-9B8E-C290EFCC0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277" y="1164650"/>
            <a:ext cx="6190442" cy="3146808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4714A07-E4D8-452F-A04A-BB0C9CE43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52104"/>
            <a:ext cx="11353801" cy="900004"/>
          </a:xfrm>
        </p:spPr>
        <p:txBody>
          <a:bodyPr>
            <a:normAutofit fontScale="90000"/>
          </a:bodyPr>
          <a:lstStyle/>
          <a:p>
            <a:r>
              <a:rPr lang="nl-NL"/>
              <a:t>Update figure 5-8</a:t>
            </a:r>
            <a:br>
              <a:rPr lang="nl-NL"/>
            </a:br>
            <a:r>
              <a:rPr lang="nl-NL" sz="2700"/>
              <a:t>- all associations covered. Accounting Account removed (never existed in product)</a:t>
            </a:r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A33FF05-964D-4768-AD49-EC6589AADF92}"/>
              </a:ext>
            </a:extLst>
          </p:cNvPr>
          <p:cNvSpPr/>
          <p:nvPr/>
        </p:nvSpPr>
        <p:spPr>
          <a:xfrm>
            <a:off x="1045356" y="2101387"/>
            <a:ext cx="910395" cy="767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/>
              <a:t>OLD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8DC0E79B-E7FD-4E29-8812-71158355D4EF}"/>
              </a:ext>
            </a:extLst>
          </p:cNvPr>
          <p:cNvSpPr/>
          <p:nvPr/>
        </p:nvSpPr>
        <p:spPr>
          <a:xfrm>
            <a:off x="1045356" y="4926028"/>
            <a:ext cx="1019921" cy="76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tx1"/>
                </a:solidFill>
              </a:rPr>
              <a:t>NEW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EFB8FA2-70F6-43D5-952E-8FFBAB0A7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171" y="4214578"/>
            <a:ext cx="7412763" cy="249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68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E2B6D38-970B-48C1-AC4F-6CB5A116A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70" y="1709765"/>
            <a:ext cx="4667299" cy="343846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150C24F-C1D5-4C15-AAF4-E10D2D62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825" y="430805"/>
            <a:ext cx="11569505" cy="900004"/>
          </a:xfrm>
        </p:spPr>
        <p:txBody>
          <a:bodyPr>
            <a:normAutofit fontScale="90000"/>
          </a:bodyPr>
          <a:lstStyle/>
          <a:p>
            <a:r>
              <a:rPr lang="nl-NL"/>
              <a:t>Update figure 5.9</a:t>
            </a:r>
            <a:br>
              <a:rPr lang="nl-NL"/>
            </a:br>
            <a:r>
              <a:rPr lang="nl-NL" sz="3100"/>
              <a:t>- all associations covered.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8632CAFE-B82C-414D-A6FE-6F43F367284D}"/>
              </a:ext>
            </a:extLst>
          </p:cNvPr>
          <p:cNvSpPr/>
          <p:nvPr/>
        </p:nvSpPr>
        <p:spPr>
          <a:xfrm>
            <a:off x="2013683" y="5209208"/>
            <a:ext cx="910395" cy="767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/>
              <a:t>OLD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18DED22C-2094-460F-BF3A-F0A106D12D51}"/>
              </a:ext>
            </a:extLst>
          </p:cNvPr>
          <p:cNvSpPr/>
          <p:nvPr/>
        </p:nvSpPr>
        <p:spPr>
          <a:xfrm>
            <a:off x="7886249" y="5968601"/>
            <a:ext cx="1019921" cy="76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tx1"/>
                </a:solidFill>
              </a:rPr>
              <a:t>NEW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2553428-6EFD-447A-88B4-2619C3EDE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542" y="1893392"/>
            <a:ext cx="7507458" cy="407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1BD38B1-99E5-4F4F-A653-D5C43633DE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9" y="112542"/>
            <a:ext cx="10100603" cy="67454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D1803581-8139-49AF-B5C9-FB427AEE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287" y="308853"/>
            <a:ext cx="4543865" cy="888551"/>
          </a:xfrm>
        </p:spPr>
        <p:txBody>
          <a:bodyPr>
            <a:normAutofit fontScale="90000"/>
          </a:bodyPr>
          <a:lstStyle/>
          <a:p>
            <a:r>
              <a:rPr lang="nl-NL" b="1"/>
              <a:t>Added diagram</a:t>
            </a:r>
            <a:br>
              <a:rPr lang="nl-NL" b="1"/>
            </a:br>
            <a:r>
              <a:rPr lang="nl-NL" sz="2700" b="1"/>
              <a:t>(from un/cefact iscm.eap</a:t>
            </a:r>
          </a:p>
        </p:txBody>
      </p:sp>
    </p:spTree>
    <p:extLst>
      <p:ext uri="{BB962C8B-B14F-4D97-AF65-F5344CB8AC3E}">
        <p14:creationId xmlns:p14="http://schemas.microsoft.com/office/powerpoint/2010/main" val="23884641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3164</TotalTime>
  <Words>350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-apple-system</vt:lpstr>
      <vt:lpstr>Arial</vt:lpstr>
      <vt:lpstr>Calibri</vt:lpstr>
      <vt:lpstr>Calibri Light</vt:lpstr>
      <vt:lpstr>Karla</vt:lpstr>
      <vt:lpstr>Kantoorthema</vt:lpstr>
      <vt:lpstr>REVISED  CROSS INDUSTRY DELIVERY PROJECT</vt:lpstr>
      <vt:lpstr>Agenda, forum 4th april 2019</vt:lpstr>
      <vt:lpstr>PROJECT PURPOSE &amp; Scope</vt:lpstr>
      <vt:lpstr>BRS update</vt:lpstr>
      <vt:lpstr>Updating Requirement lists of Business Documents</vt:lpstr>
      <vt:lpstr>Update figure 5-7  - one model for both despatch &amp; receiving advice, more detailed on logistics package</vt:lpstr>
      <vt:lpstr>Update figure 5-8 - all associations covered. Accounting Account removed (never existed in product)</vt:lpstr>
      <vt:lpstr>Update figure 5.9 - all associations covered.</vt:lpstr>
      <vt:lpstr>Added diagram (from un/cefact iscm.eap</vt:lpstr>
      <vt:lpstr>Concept Business document assemblies  (requirement gathering)</vt:lpstr>
      <vt:lpstr>Summary on business document assemblies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Review Initial update Receiving Advice to BRS</dc:title>
  <dc:creator>Gerhard Heemskerk</dc:creator>
  <cp:lastModifiedBy>Gerhard Heemskerk</cp:lastModifiedBy>
  <cp:revision>107</cp:revision>
  <dcterms:created xsi:type="dcterms:W3CDTF">2019-01-09T14:27:24Z</dcterms:created>
  <dcterms:modified xsi:type="dcterms:W3CDTF">2019-03-29T14:50:55Z</dcterms:modified>
</cp:coreProperties>
</file>