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69" r:id="rId2"/>
    <p:sldId id="270" r:id="rId3"/>
    <p:sldId id="271" r:id="rId4"/>
    <p:sldId id="274" r:id="rId5"/>
    <p:sldId id="272" r:id="rId6"/>
    <p:sldId id="273" r:id="rId7"/>
    <p:sldId id="277" r:id="rId8"/>
    <p:sldId id="275" r:id="rId9"/>
    <p:sldId id="276" r:id="rId10"/>
    <p:sldId id="280" r:id="rId11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640" autoAdjust="0"/>
  </p:normalViewPr>
  <p:slideViewPr>
    <p:cSldViewPr>
      <p:cViewPr>
        <p:scale>
          <a:sx n="68" d="100"/>
          <a:sy n="68" d="100"/>
        </p:scale>
        <p:origin x="-761" y="-4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904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C3768D-1E6F-4643-8A94-B186A9C5A398}" type="datetimeFigureOut">
              <a:rPr kumimoji="1" lang="ja-JP" altLang="en-US" smtClean="0"/>
              <a:t>2018/7/11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A7AD85-0CAA-4223-96A8-7563B3B456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46811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50EA5D-B053-4787-A4DD-1383361E569F}" type="datetimeFigureOut">
              <a:rPr kumimoji="1" lang="ja-JP" altLang="en-US" smtClean="0"/>
              <a:t>2018/7/11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4E545A-AEC4-4400-AF82-5919464F24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35943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D373F-4552-49ED-9B80-AE94F8C7462D}" type="datetime1">
              <a:rPr kumimoji="1" lang="ja-JP" altLang="en-US" smtClean="0"/>
              <a:t>2018/7/11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804248" y="6492875"/>
            <a:ext cx="2133600" cy="365125"/>
          </a:xfrm>
        </p:spPr>
        <p:txBody>
          <a:bodyPr/>
          <a:lstStyle>
            <a:lvl1pPr>
              <a:defRPr sz="1400"/>
            </a:lvl1pPr>
          </a:lstStyle>
          <a:p>
            <a:fld id="{40EE5437-2651-490E-8440-3F8FA40E8B9D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741840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9A308-2B96-4F4D-9AA7-48214577AC12}" type="datetime1">
              <a:rPr kumimoji="1" lang="ja-JP" altLang="en-US" smtClean="0"/>
              <a:t>2018/7/11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E5437-2651-490E-8440-3F8FA40E8B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657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E93FA-B1A6-48DE-98CD-724DAC29EE91}" type="datetime1">
              <a:rPr kumimoji="1" lang="ja-JP" altLang="en-US" smtClean="0"/>
              <a:t>2018/7/11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E5437-2651-490E-8440-3F8FA40E8B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4014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6E3E9-6B23-4056-B167-AA60760269E0}" type="datetime1">
              <a:rPr kumimoji="1" lang="ja-JP" altLang="en-US" smtClean="0"/>
              <a:t>2018/7/11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804248" y="6492875"/>
            <a:ext cx="2133600" cy="365125"/>
          </a:xfr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fld id="{40EE5437-2651-490E-8440-3F8FA40E8B9D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62278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35DA6-C115-49C4-85C3-D719C575DA99}" type="datetime1">
              <a:rPr kumimoji="1" lang="ja-JP" altLang="en-US" smtClean="0"/>
              <a:t>2018/7/11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E5437-2651-490E-8440-3F8FA40E8B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51401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1F627-5C7C-4C14-984D-E7FA2C92EBA7}" type="datetime1">
              <a:rPr kumimoji="1" lang="ja-JP" altLang="en-US" smtClean="0"/>
              <a:t>2018/7/11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E5437-2651-490E-8440-3F8FA40E8B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8926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33CF3-EBB0-410F-93DA-934A584ADCF1}" type="datetime1">
              <a:rPr kumimoji="1" lang="ja-JP" altLang="en-US" smtClean="0"/>
              <a:t>2018/7/11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E5437-2651-490E-8440-3F8FA40E8B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4127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52CD3-C123-430C-A3D7-8DB730E84A6A}" type="datetime1">
              <a:rPr kumimoji="1" lang="ja-JP" altLang="en-US" smtClean="0"/>
              <a:t>2018/7/11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E5437-2651-490E-8440-3F8FA40E8B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66615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6E8E3-062E-47B6-ABB4-435E7C02F6D5}" type="datetime1">
              <a:rPr kumimoji="1" lang="ja-JP" altLang="en-US" smtClean="0"/>
              <a:t>2018/7/11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E5437-2651-490E-8440-3F8FA40E8B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65721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FFE4F-A574-47F9-8EB3-8B20801B0273}" type="datetime1">
              <a:rPr kumimoji="1" lang="ja-JP" altLang="en-US" smtClean="0"/>
              <a:t>2018/7/11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E5437-2651-490E-8440-3F8FA40E8B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1556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31F37-BCFC-4E0E-A022-A7263893DEC4}" type="datetime1">
              <a:rPr kumimoji="1" lang="ja-JP" altLang="en-US" smtClean="0"/>
              <a:t>2018/7/11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E5437-2651-490E-8440-3F8FA40E8B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42726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3E8FC7-1306-437F-89CF-85DBF3D429D3}" type="datetime1">
              <a:rPr kumimoji="1" lang="ja-JP" altLang="en-US" smtClean="0"/>
              <a:t>2018/7/11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EE5437-2651-490E-8440-3F8FA40E8B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320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tel:0551-20-6500&#12289;FAX&#65306;0551-20-6515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masutominoyu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5536" y="1340768"/>
            <a:ext cx="8229600" cy="1143000"/>
          </a:xfrm>
        </p:spPr>
        <p:txBody>
          <a:bodyPr/>
          <a:lstStyle/>
          <a:p>
            <a:r>
              <a:rPr kumimoji="1" lang="en-US" altLang="ja-JP" smtClean="0"/>
              <a:t>Use Case </a:t>
            </a:r>
            <a:r>
              <a:rPr kumimoji="1" lang="en-US" altLang="ja-JP" dirty="0" smtClean="0"/>
              <a:t>Production on Ep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051720" y="3068960"/>
            <a:ext cx="5112568" cy="2016224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kumimoji="1" lang="en-US" altLang="ja-JP" dirty="0" smtClean="0"/>
              <a:t>24, January, 2018</a:t>
            </a:r>
          </a:p>
          <a:p>
            <a:pPr marL="0" indent="0" algn="ctr">
              <a:buNone/>
            </a:pPr>
            <a:r>
              <a:rPr lang="en-US" altLang="ja-JP" dirty="0" smtClean="0"/>
              <a:t>AFACT TT&amp;L WG GoToMeeting</a:t>
            </a:r>
          </a:p>
          <a:p>
            <a:pPr marL="0" indent="0" algn="ctr">
              <a:buNone/>
            </a:pPr>
            <a:r>
              <a:rPr kumimoji="1" lang="en-US" altLang="ja-JP" dirty="0" smtClean="0"/>
              <a:t>Akio Suzuki</a:t>
            </a:r>
          </a:p>
          <a:p>
            <a:pPr marL="0" indent="0" algn="ctr">
              <a:buNone/>
            </a:pPr>
            <a:r>
              <a:rPr lang="en-US" altLang="ja-JP" dirty="0" smtClean="0"/>
              <a:t>Chair TT&amp;L </a:t>
            </a:r>
            <a:r>
              <a:rPr lang="en-US" altLang="ja-JP" dirty="0" smtClean="0"/>
              <a:t>WG</a:t>
            </a:r>
          </a:p>
          <a:p>
            <a:pPr marL="0" indent="0" algn="ctr">
              <a:buNone/>
            </a:pPr>
            <a:r>
              <a:rPr kumimoji="1" lang="ja-JP" altLang="en-US" dirty="0"/>
              <a:t>ＵＮ</a:t>
            </a:r>
            <a:r>
              <a:rPr kumimoji="1" lang="ja-JP" altLang="en-US" dirty="0" smtClean="0"/>
              <a:t>／</a:t>
            </a:r>
            <a:r>
              <a:rPr lang="en-US" altLang="ja-JP" dirty="0" smtClean="0"/>
              <a:t>CEFACT Forum Coordinator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E5437-2651-490E-8440-3F8FA40E8B9D}" type="slidenum">
              <a:rPr lang="ja-JP" altLang="en-US" smtClean="0"/>
              <a:pPr/>
              <a:t>1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595710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5536" y="44624"/>
            <a:ext cx="8219256" cy="634082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Use Case Example </a:t>
            </a:r>
            <a:r>
              <a:rPr lang="en-US" altLang="ja-JP" dirty="0" smtClean="0"/>
              <a:t>(7)</a:t>
            </a:r>
            <a:endParaRPr kumimoji="1" lang="ja-JP" altLang="en-US" dirty="0"/>
          </a:p>
        </p:txBody>
      </p:sp>
      <p:graphicFrame>
        <p:nvGraphicFramePr>
          <p:cNvPr id="5" name="コンテンツ プレースホルダー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71735872"/>
              </p:ext>
            </p:extLst>
          </p:nvPr>
        </p:nvGraphicFramePr>
        <p:xfrm>
          <a:off x="107950" y="692150"/>
          <a:ext cx="8928100" cy="439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59794"/>
                <a:gridCol w="6768306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Item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Contents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dirty="0" smtClean="0"/>
                        <a:t>11. Other tour information recommended by the supplier: Destination, Price, Payment, Description(within 300 words)</a:t>
                      </a:r>
                    </a:p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Description: No</a:t>
                      </a: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 information available. But in the near future the information will be provided with this program. </a:t>
                      </a:r>
                      <a:endParaRPr kumimoji="1" lang="en-US" altLang="ja-JP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altLang="ja-JP" dirty="0" smtClean="0"/>
                        <a:t>12. Others: Any description(within 300 words)</a:t>
                      </a:r>
                      <a:endParaRPr kumimoji="1" lang="en-US" altLang="ja-JP" dirty="0" smtClean="0"/>
                    </a:p>
                    <a:p>
                      <a:pPr marL="0" indent="0">
                        <a:buNone/>
                      </a:pPr>
                      <a:endParaRPr kumimoji="1" lang="ja-JP" altLang="en-US" dirty="0" smtClean="0"/>
                    </a:p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Description: No description available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E5437-2651-490E-8440-3F8FA40E8B9D}" type="slidenum">
              <a:rPr lang="ja-JP" altLang="en-US" smtClean="0"/>
              <a:pPr/>
              <a:t>10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2921543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Reason to Produce Use Case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kumimoji="1" lang="en-US" altLang="ja-JP" dirty="0" smtClean="0"/>
              <a:t>To create Green Paper, we need to know</a:t>
            </a:r>
          </a:p>
          <a:p>
            <a:pPr marL="0" indent="0">
              <a:buNone/>
            </a:pPr>
            <a:r>
              <a:rPr kumimoji="1" lang="en-US" altLang="ja-JP" dirty="0" smtClean="0"/>
              <a:t>what EP could be available in each member country.</a:t>
            </a:r>
          </a:p>
          <a:p>
            <a:pPr marL="0" indent="0">
              <a:buNone/>
            </a:pPr>
            <a:r>
              <a:rPr lang="en-US" altLang="ja-JP" dirty="0" smtClean="0"/>
              <a:t>2. We will define EP and understand what sort of data on EP we will use in order to trade among countries. </a:t>
            </a:r>
          </a:p>
          <a:p>
            <a:pPr marL="0" indent="0">
              <a:buNone/>
            </a:pPr>
            <a:endParaRPr kumimoji="1" lang="en-US" altLang="ja-JP" dirty="0" smtClean="0"/>
          </a:p>
          <a:p>
            <a:pPr marL="514350" indent="-514350">
              <a:buAutoNum type="arabicPeriod"/>
            </a:pPr>
            <a:endParaRPr kumimoji="1" lang="en-US" altLang="ja-JP" dirty="0" smtClean="0"/>
          </a:p>
          <a:p>
            <a:pPr marL="0" indent="0">
              <a:buNone/>
            </a:pP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E5437-2651-490E-8440-3F8FA40E8B9D}" type="slidenum">
              <a:rPr lang="ja-JP" altLang="en-US" smtClean="0"/>
              <a:pPr/>
              <a:t>2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813289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5536" y="44624"/>
            <a:ext cx="8229600" cy="1143000"/>
          </a:xfrm>
        </p:spPr>
        <p:txBody>
          <a:bodyPr/>
          <a:lstStyle/>
          <a:p>
            <a:r>
              <a:rPr kumimoji="1" lang="en-US" altLang="ja-JP" dirty="0" smtClean="0"/>
              <a:t>Template for EP Use Case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67544" y="980728"/>
            <a:ext cx="8496944" cy="5544616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altLang="ja-JP" dirty="0" smtClean="0"/>
              <a:t>The following is the template we will use to create a Use Case on EP.</a:t>
            </a:r>
          </a:p>
          <a:p>
            <a:pPr marL="0" indent="0">
              <a:buNone/>
            </a:pPr>
            <a:r>
              <a:rPr kumimoji="1" lang="en-US" altLang="ja-JP" dirty="0" smtClean="0"/>
              <a:t>1.Expereience program: Name,  Short description( within 30 words)</a:t>
            </a:r>
          </a:p>
          <a:p>
            <a:pPr marL="0" indent="0">
              <a:buNone/>
            </a:pPr>
            <a:r>
              <a:rPr lang="en-US" altLang="ja-JP" dirty="0" smtClean="0"/>
              <a:t>2.Themas in EP: Name, Description(within 60 words)</a:t>
            </a:r>
          </a:p>
          <a:p>
            <a:pPr marL="0" indent="0">
              <a:buNone/>
            </a:pPr>
            <a:r>
              <a:rPr lang="en-US" altLang="ja-JP" dirty="0" smtClean="0"/>
              <a:t>3.Activities under a </a:t>
            </a:r>
            <a:r>
              <a:rPr lang="en-US" altLang="ja-JP" dirty="0" err="1" smtClean="0"/>
              <a:t>thema</a:t>
            </a:r>
            <a:r>
              <a:rPr lang="en-US" altLang="ja-JP" dirty="0" smtClean="0"/>
              <a:t>: Name, Description(within 120 words per each activity, photos and drawings applicable)    </a:t>
            </a:r>
          </a:p>
          <a:p>
            <a:pPr marL="0" indent="0">
              <a:buNone/>
            </a:pPr>
            <a:r>
              <a:rPr kumimoji="1" lang="en-US" altLang="ja-JP" dirty="0" smtClean="0"/>
              <a:t>4.Optional activities if applicable: </a:t>
            </a:r>
            <a:r>
              <a:rPr lang="en-US" altLang="ja-JP" dirty="0"/>
              <a:t>Name, Description(within </a:t>
            </a:r>
            <a:r>
              <a:rPr lang="en-US" altLang="ja-JP" dirty="0" smtClean="0"/>
              <a:t>120 </a:t>
            </a:r>
            <a:r>
              <a:rPr lang="en-US" altLang="ja-JP" dirty="0"/>
              <a:t>words per each </a:t>
            </a:r>
            <a:r>
              <a:rPr lang="en-US" altLang="ja-JP" dirty="0" smtClean="0"/>
              <a:t>optional activity</a:t>
            </a:r>
            <a:r>
              <a:rPr lang="en-US" altLang="ja-JP" dirty="0"/>
              <a:t>, photos and drawings applicable)    </a:t>
            </a:r>
          </a:p>
          <a:p>
            <a:pPr marL="0" indent="0">
              <a:buNone/>
            </a:pPr>
            <a:r>
              <a:rPr kumimoji="1" lang="en-US" altLang="ja-JP" dirty="0" smtClean="0"/>
              <a:t>5.Contribution to regional vitalization and sustainability consideration: Description(within 60words per each item)</a:t>
            </a:r>
          </a:p>
          <a:p>
            <a:pPr marL="0" indent="0">
              <a:buNone/>
            </a:pPr>
            <a:r>
              <a:rPr lang="en-US" altLang="ja-JP" dirty="0" smtClean="0"/>
              <a:t>6.EP supplier and operation: Supplier name/Contact address, Operational area, Season, Length of an EP, Description(</a:t>
            </a:r>
            <a:r>
              <a:rPr lang="en-US" altLang="ja-JP" dirty="0"/>
              <a:t>within </a:t>
            </a:r>
            <a:r>
              <a:rPr lang="en-US" altLang="ja-JP" dirty="0" smtClean="0"/>
              <a:t>120 </a:t>
            </a:r>
            <a:r>
              <a:rPr lang="en-US" altLang="ja-JP" dirty="0"/>
              <a:t>words </a:t>
            </a:r>
            <a:r>
              <a:rPr lang="en-US" altLang="ja-JP" dirty="0" smtClean="0"/>
              <a:t>)</a:t>
            </a:r>
          </a:p>
          <a:p>
            <a:pPr marL="0" indent="0">
              <a:buNone/>
            </a:pPr>
            <a:r>
              <a:rPr lang="en-US" altLang="ja-JP" dirty="0" smtClean="0"/>
              <a:t>7.Expected customer: Man or woman, Age range, Health status, Certificate needed, Number of customers available(Min.to max.), Price, Payment, Description(</a:t>
            </a:r>
            <a:r>
              <a:rPr lang="en-US" altLang="ja-JP" dirty="0"/>
              <a:t>within </a:t>
            </a:r>
            <a:r>
              <a:rPr lang="en-US" altLang="ja-JP" dirty="0" smtClean="0"/>
              <a:t>300 </a:t>
            </a:r>
            <a:r>
              <a:rPr lang="en-US" altLang="ja-JP" dirty="0"/>
              <a:t>words </a:t>
            </a:r>
            <a:r>
              <a:rPr lang="en-US" altLang="ja-JP" dirty="0" smtClean="0"/>
              <a:t>)</a:t>
            </a:r>
          </a:p>
          <a:p>
            <a:pPr marL="0" indent="0">
              <a:buNone/>
            </a:pPr>
            <a:r>
              <a:rPr lang="en-US" altLang="ja-JP" dirty="0" smtClean="0"/>
              <a:t>8. Optional activities: Price/duration for activity, Description(</a:t>
            </a:r>
            <a:r>
              <a:rPr lang="en-US" altLang="ja-JP" dirty="0"/>
              <a:t>within </a:t>
            </a:r>
            <a:r>
              <a:rPr lang="en-US" altLang="ja-JP" dirty="0" smtClean="0"/>
              <a:t>60 words)</a:t>
            </a:r>
          </a:p>
          <a:p>
            <a:pPr marL="0" indent="0">
              <a:buNone/>
            </a:pPr>
            <a:r>
              <a:rPr lang="en-US" altLang="ja-JP" dirty="0" smtClean="0"/>
              <a:t>9.  Additional information as a travel product: Meeting place/time, Ending place/time, Lodging information, Meal information</a:t>
            </a:r>
            <a:r>
              <a:rPr lang="en-US" altLang="ja-JP" smtClean="0"/>
              <a:t>, </a:t>
            </a:r>
            <a:r>
              <a:rPr lang="en-US" altLang="ja-JP" smtClean="0">
                <a:solidFill>
                  <a:srgbClr val="FF0000"/>
                </a:solidFill>
              </a:rPr>
              <a:t>Description</a:t>
            </a:r>
            <a:r>
              <a:rPr lang="en-US" altLang="ja-JP" smtClean="0"/>
              <a:t>(within </a:t>
            </a:r>
            <a:r>
              <a:rPr lang="en-US" altLang="ja-JP" dirty="0" smtClean="0"/>
              <a:t>120 words)</a:t>
            </a:r>
          </a:p>
          <a:p>
            <a:pPr marL="0" indent="0">
              <a:buNone/>
            </a:pPr>
            <a:r>
              <a:rPr lang="en-US" altLang="ja-JP" dirty="0" smtClean="0"/>
              <a:t>10. Data source: Data source(web sites, etc.), Description(within 120 </a:t>
            </a:r>
            <a:r>
              <a:rPr lang="en-US" altLang="ja-JP" dirty="0"/>
              <a:t>words</a:t>
            </a:r>
            <a:r>
              <a:rPr lang="en-US" altLang="ja-JP" dirty="0" smtClean="0"/>
              <a:t>)</a:t>
            </a:r>
          </a:p>
          <a:p>
            <a:pPr marL="0" indent="0">
              <a:buNone/>
            </a:pPr>
            <a:r>
              <a:rPr lang="en-US" altLang="ja-JP" dirty="0" smtClean="0"/>
              <a:t>11. </a:t>
            </a:r>
            <a:r>
              <a:rPr lang="en-US" altLang="ja-JP" dirty="0"/>
              <a:t>Other tour information recommended by the supplier: Destination, Price, Payment, Description(within </a:t>
            </a:r>
            <a:r>
              <a:rPr lang="en-US" altLang="ja-JP" dirty="0" smtClean="0"/>
              <a:t>300 </a:t>
            </a:r>
            <a:r>
              <a:rPr lang="en-US" altLang="ja-JP" dirty="0"/>
              <a:t>words</a:t>
            </a:r>
            <a:r>
              <a:rPr lang="en-US" altLang="ja-JP" dirty="0" smtClean="0"/>
              <a:t>)</a:t>
            </a:r>
          </a:p>
          <a:p>
            <a:pPr marL="0" indent="0">
              <a:buNone/>
            </a:pPr>
            <a:r>
              <a:rPr lang="en-US" altLang="ja-JP" dirty="0" smtClean="0"/>
              <a:t>12. Others: </a:t>
            </a:r>
            <a:endParaRPr kumimoji="1" lang="en-US" altLang="ja-JP" dirty="0" smtClean="0"/>
          </a:p>
          <a:p>
            <a:pPr marL="0" indent="0">
              <a:buNone/>
            </a:pP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E5437-2651-490E-8440-3F8FA40E8B9D}" type="slidenum">
              <a:rPr lang="ja-JP" altLang="en-US" smtClean="0"/>
              <a:pPr/>
              <a:t>3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971151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5536" y="44624"/>
            <a:ext cx="8219256" cy="634082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Use Case Example (1)</a:t>
            </a:r>
            <a:endParaRPr kumimoji="1" lang="ja-JP" altLang="en-US" dirty="0"/>
          </a:p>
        </p:txBody>
      </p:sp>
      <p:graphicFrame>
        <p:nvGraphicFramePr>
          <p:cNvPr id="5" name="コンテンツ プレースホルダー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2220587"/>
              </p:ext>
            </p:extLst>
          </p:nvPr>
        </p:nvGraphicFramePr>
        <p:xfrm>
          <a:off x="107950" y="620688"/>
          <a:ext cx="8856538" cy="6126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5778"/>
                <a:gridCol w="6840760"/>
              </a:tblGrid>
              <a:tr h="288032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Item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Contents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1.Expereience program: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Name,  Short description( within 30 words)</a:t>
                      </a:r>
                    </a:p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1)Name: 2 day 3 night</a:t>
                      </a:r>
                      <a:r>
                        <a:rPr kumimoji="1" lang="en-US" altLang="ja-JP" baseline="0" dirty="0" smtClean="0"/>
                        <a:t> Hot Spring Bathing and Health Improving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aseline="0" dirty="0" smtClean="0"/>
                        <a:t>Experience Program at </a:t>
                      </a:r>
                      <a:r>
                        <a:rPr kumimoji="1" lang="en-US" altLang="ja-JP" baseline="0" dirty="0" err="1" smtClean="0"/>
                        <a:t>Masutomi</a:t>
                      </a:r>
                      <a:r>
                        <a:rPr kumimoji="1" lang="en-US" altLang="ja-JP" baseline="0" dirty="0" smtClean="0"/>
                        <a:t> Village in Mt. </a:t>
                      </a:r>
                      <a:r>
                        <a:rPr kumimoji="1" lang="en-US" altLang="ja-JP" baseline="0" dirty="0" err="1" smtClean="0"/>
                        <a:t>Mizugaki</a:t>
                      </a:r>
                      <a:r>
                        <a:rPr kumimoji="1" lang="en-US" altLang="ja-JP" baseline="0" dirty="0" smtClean="0"/>
                        <a:t> District in Yamanashi Prefecture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aseline="0" dirty="0" smtClean="0"/>
                        <a:t>2)Description: This is a radium and radon hot spring health improving program using bathing and lodging facilities </a:t>
                      </a:r>
                      <a:r>
                        <a:rPr kumimoji="1" lang="en-US" altLang="ja-JP" sz="1800" b="0" baseline="0" dirty="0" smtClean="0">
                          <a:solidFill>
                            <a:schemeClr val="tx1"/>
                          </a:solidFill>
                        </a:rPr>
                        <a:t>which </a:t>
                      </a:r>
                      <a:r>
                        <a:rPr kumimoji="1" lang="en-US" altLang="ja-JP" sz="1800" b="0" baseline="0" dirty="0" err="1" smtClean="0">
                          <a:solidFill>
                            <a:schemeClr val="tx1"/>
                          </a:solidFill>
                        </a:rPr>
                        <a:t>Gojinosato</a:t>
                      </a:r>
                      <a:r>
                        <a:rPr kumimoji="1" lang="en-US" altLang="ja-JP" sz="18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kumimoji="1" lang="en-US" altLang="ja-JP" sz="1800" b="0" baseline="0" dirty="0" err="1" smtClean="0">
                          <a:solidFill>
                            <a:schemeClr val="tx1"/>
                          </a:solidFill>
                        </a:rPr>
                        <a:t>Tamayura</a:t>
                      </a:r>
                      <a:r>
                        <a:rPr kumimoji="1" lang="en-US" altLang="ja-JP" sz="1800" b="0" baseline="0" dirty="0" smtClean="0">
                          <a:solidFill>
                            <a:schemeClr val="tx1"/>
                          </a:solidFill>
                        </a:rPr>
                        <a:t> owns, and provided  with health conscious meals.</a:t>
                      </a:r>
                      <a:r>
                        <a:rPr kumimoji="1" lang="en-US" altLang="ja-JP" baseline="0" dirty="0" smtClean="0"/>
                        <a:t> 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1146418">
                <a:tc>
                  <a:txBody>
                    <a:bodyPr/>
                    <a:lstStyle/>
                    <a:p>
                      <a:r>
                        <a:rPr lang="en-US" altLang="ja-JP" dirty="0" smtClean="0"/>
                        <a:t>2.Themas in EP: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dirty="0" smtClean="0"/>
                        <a:t>Name, Description(within 60 words)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b="0" dirty="0" smtClean="0">
                          <a:solidFill>
                            <a:schemeClr val="tx1"/>
                          </a:solidFill>
                        </a:rPr>
                        <a:t>1)Name: Improving health and stability of body, mind and soul</a:t>
                      </a:r>
                    </a:p>
                    <a:p>
                      <a:r>
                        <a:rPr kumimoji="1" lang="en-US" altLang="ja-JP" sz="1800" b="0" dirty="0" smtClean="0">
                          <a:solidFill>
                            <a:schemeClr val="tx1"/>
                          </a:solidFill>
                        </a:rPr>
                        <a:t>2)Description: This is to improve health and stability of not only body and mind, but also soul with the guidance of a trained instructor, and you could feel improvement but there is no indemnification of improvement  by the scores in any of the activities provided.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ja-JP" dirty="0" smtClean="0"/>
                        <a:t>3.Activities under a </a:t>
                      </a:r>
                      <a:r>
                        <a:rPr lang="en-US" altLang="ja-JP" dirty="0" err="1" smtClean="0"/>
                        <a:t>thema</a:t>
                      </a:r>
                      <a:r>
                        <a:rPr lang="en-US" altLang="ja-JP" dirty="0" smtClean="0"/>
                        <a:t>: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dirty="0" smtClean="0"/>
                        <a:t>Name, Description(within 120 words per each activity, photos and drawings </a:t>
                      </a:r>
                      <a:r>
                        <a:rPr lang="en-US" altLang="ja-JP" dirty="0" err="1" smtClean="0"/>
                        <a:t>pplicable</a:t>
                      </a:r>
                      <a:r>
                        <a:rPr lang="en-US" altLang="ja-JP" dirty="0" smtClean="0"/>
                        <a:t>)    </a:t>
                      </a:r>
                    </a:p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kumimoji="1" lang="en-US" altLang="ja-JP" sz="1800" b="0" dirty="0" smtClean="0">
                          <a:solidFill>
                            <a:schemeClr val="tx1"/>
                          </a:solidFill>
                        </a:rPr>
                        <a:t>Activity1 a)Name: Radium and radon hot spring bathing with a trained</a:t>
                      </a:r>
                    </a:p>
                    <a:p>
                      <a:pPr marL="0" indent="0">
                        <a:buNone/>
                      </a:pPr>
                      <a:r>
                        <a:rPr kumimoji="1" lang="en-US" altLang="ja-JP" sz="1800" b="0" dirty="0" smtClean="0">
                          <a:solidFill>
                            <a:schemeClr val="tx1"/>
                          </a:solidFill>
                        </a:rPr>
                        <a:t>Instructor </a:t>
                      </a:r>
                      <a:r>
                        <a:rPr kumimoji="1" lang="en-US" altLang="ja-JP" sz="1800" b="0" baseline="0" dirty="0" smtClean="0">
                          <a:solidFill>
                            <a:schemeClr val="tx1"/>
                          </a:solidFill>
                        </a:rPr>
                        <a:t>guidance</a:t>
                      </a:r>
                      <a:endParaRPr kumimoji="1" lang="en-US" altLang="ja-JP" sz="18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indent="0">
                        <a:buNone/>
                      </a:pPr>
                      <a:r>
                        <a:rPr kumimoji="1" lang="en-US" altLang="ja-JP" sz="1800" b="0" dirty="0" smtClean="0">
                          <a:solidFill>
                            <a:schemeClr val="tx1"/>
                          </a:solidFill>
                        </a:rPr>
                        <a:t>b)Description: Bathing in </a:t>
                      </a:r>
                      <a:r>
                        <a:rPr kumimoji="1" lang="en-US" altLang="ja-JP" sz="1800" b="0" baseline="0" dirty="0" smtClean="0">
                          <a:solidFill>
                            <a:schemeClr val="tx1"/>
                          </a:solidFill>
                        </a:rPr>
                        <a:t>temperature varied radium and radon hot spring baths and staying in a bath for a longer time which will remove active oxygen and toxins. You may use a relaxation room after the bathing, where you could absorb minus hydrogen ion gas aiming to remove active oxygen from your body, lying for some time with packages of radium </a:t>
                      </a:r>
                      <a:r>
                        <a:rPr kumimoji="1" lang="en-US" altLang="ja-JP" sz="1800" b="0" baseline="0" dirty="0" err="1" smtClean="0">
                          <a:solidFill>
                            <a:schemeClr val="tx1"/>
                          </a:solidFill>
                        </a:rPr>
                        <a:t>fango</a:t>
                      </a:r>
                      <a:r>
                        <a:rPr kumimoji="1" lang="en-US" altLang="ja-JP" sz="1800" b="0" baseline="0" dirty="0" smtClean="0">
                          <a:solidFill>
                            <a:schemeClr val="tx1"/>
                          </a:solidFill>
                        </a:rPr>
                        <a:t> to improve your antioxidant power, ingest enzyme to strengthen your power of cell energy reaction.</a:t>
                      </a:r>
                      <a:endParaRPr kumimoji="1" lang="en-US" altLang="ja-JP" sz="18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E5437-2651-490E-8440-3F8FA40E8B9D}" type="slidenum">
              <a:rPr lang="ja-JP" altLang="en-US" smtClean="0"/>
              <a:pPr/>
              <a:t>4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579066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5536" y="44624"/>
            <a:ext cx="8219256" cy="634082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Use Case Example </a:t>
            </a:r>
            <a:r>
              <a:rPr lang="en-US" altLang="ja-JP" dirty="0" smtClean="0"/>
              <a:t>(2)</a:t>
            </a:r>
            <a:endParaRPr kumimoji="1" lang="ja-JP" altLang="en-US" dirty="0"/>
          </a:p>
        </p:txBody>
      </p:sp>
      <p:graphicFrame>
        <p:nvGraphicFramePr>
          <p:cNvPr id="5" name="コンテンツ プレースホルダー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44625245"/>
              </p:ext>
            </p:extLst>
          </p:nvPr>
        </p:nvGraphicFramePr>
        <p:xfrm>
          <a:off x="107950" y="692150"/>
          <a:ext cx="8928100" cy="5765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5778"/>
                <a:gridCol w="6912322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Item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Contents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2221994">
                <a:tc>
                  <a:txBody>
                    <a:bodyPr/>
                    <a:lstStyle/>
                    <a:p>
                      <a:r>
                        <a:rPr lang="en-US" altLang="ja-JP" dirty="0" smtClean="0"/>
                        <a:t>3.Activities under a </a:t>
                      </a:r>
                      <a:r>
                        <a:rPr lang="en-US" altLang="ja-JP" dirty="0" err="1" smtClean="0"/>
                        <a:t>thema</a:t>
                      </a:r>
                      <a:r>
                        <a:rPr lang="en-US" altLang="ja-JP" dirty="0" smtClean="0"/>
                        <a:t>:</a:t>
                      </a:r>
                    </a:p>
                    <a:p>
                      <a:r>
                        <a:rPr lang="en-US" altLang="ja-JP" dirty="0" smtClean="0"/>
                        <a:t>Name, Description(within 120 words per each activity, photos and drawings </a:t>
                      </a:r>
                      <a:r>
                        <a:rPr lang="en-US" altLang="ja-JP" dirty="0" err="1" smtClean="0"/>
                        <a:t>pplicable</a:t>
                      </a:r>
                      <a:endParaRPr lang="en-US" altLang="ja-JP" dirty="0" smtClean="0"/>
                    </a:p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b="0" dirty="0" smtClean="0">
                          <a:solidFill>
                            <a:schemeClr val="tx1"/>
                          </a:solidFill>
                        </a:rPr>
                        <a:t>Activity2 a)Name: Checking your health condition</a:t>
                      </a:r>
                    </a:p>
                    <a:p>
                      <a:r>
                        <a:rPr kumimoji="1" lang="en-US" altLang="ja-JP" sz="1800" b="0" dirty="0" smtClean="0">
                          <a:solidFill>
                            <a:schemeClr val="tx1"/>
                          </a:solidFill>
                        </a:rPr>
                        <a:t>b)Description: Checking your health and bowels condition by using a specially arranged food questionnaire at the beginning and the end of the program</a:t>
                      </a:r>
                    </a:p>
                    <a:p>
                      <a:r>
                        <a:rPr kumimoji="1" lang="en-US" altLang="ja-JP" sz="1800" b="0" dirty="0" smtClean="0">
                          <a:solidFill>
                            <a:schemeClr val="tx1"/>
                          </a:solidFill>
                        </a:rPr>
                        <a:t>Activity3 a)Name: Dietary education</a:t>
                      </a:r>
                    </a:p>
                    <a:p>
                      <a:r>
                        <a:rPr kumimoji="1" lang="en-US" altLang="ja-JP" sz="1800" b="0" dirty="0" smtClean="0">
                          <a:solidFill>
                            <a:schemeClr val="tx1"/>
                          </a:solidFill>
                        </a:rPr>
                        <a:t>b)Description: Every meal could be served with careful cooking in safe food materials. Do not absorb toxins by using pesticides, additives or</a:t>
                      </a:r>
                      <a:r>
                        <a:rPr kumimoji="1" lang="en-US" altLang="ja-JP" sz="1800" b="0" baseline="0" dirty="0" smtClean="0">
                          <a:solidFill>
                            <a:schemeClr val="tx1"/>
                          </a:solidFill>
                        </a:rPr>
                        <a:t> preservatives.</a:t>
                      </a:r>
                      <a:r>
                        <a:rPr kumimoji="1" lang="en-US" altLang="ja-JP" sz="1800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4.Optional </a:t>
                      </a:r>
                      <a:r>
                        <a:rPr kumimoji="1" lang="en-US" altLang="ja-JP" dirty="0" err="1" smtClean="0"/>
                        <a:t>ctivities</a:t>
                      </a:r>
                      <a:r>
                        <a:rPr kumimoji="1" lang="en-US" altLang="ja-JP" dirty="0" smtClean="0"/>
                        <a:t> if applicable: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dirty="0" smtClean="0"/>
                        <a:t>Name, Description(within 120 words per each optional activity, photos and drawings applicable)    </a:t>
                      </a:r>
                    </a:p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Op1</a:t>
                      </a:r>
                      <a:r>
                        <a:rPr kumimoji="1" lang="ja-JP" altLang="en-US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a)</a:t>
                      </a:r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Name: Stress checking </a:t>
                      </a:r>
                    </a:p>
                    <a:p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b)Description: Lying down calmly for a few minutes with a device mounting on your fingertip to check your blood vessel age and autonomous nerve</a:t>
                      </a:r>
                      <a:r>
                        <a:rPr kumimoji="1" lang="ja-JP" altLang="en-US" dirty="0" err="1" smtClean="0">
                          <a:solidFill>
                            <a:schemeClr val="tx1"/>
                          </a:solidFill>
                        </a:rPr>
                        <a:t>．</a:t>
                      </a:r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You will see your checking results printed out in a few minutes.  </a:t>
                      </a:r>
                    </a:p>
                    <a:p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Op2 a)Name:</a:t>
                      </a:r>
                      <a:r>
                        <a:rPr kumimoji="1" lang="ja-JP" altLang="en-US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Qigong exercise</a:t>
                      </a:r>
                    </a:p>
                    <a:p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b)Description: Do exercise in the morning feeling the 5 senses</a:t>
                      </a:r>
                    </a:p>
                    <a:p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Op3 a)Name: </a:t>
                      </a: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Strolling on bare feet and bathing in the nature </a:t>
                      </a:r>
                    </a:p>
                    <a:p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b)Description: Strolling on bare feet along a natural walking road in bathing radium and sun shine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Op4 a)Name: Concert in a wood</a:t>
                      </a:r>
                      <a:r>
                        <a:rPr kumimoji="1" lang="ja-JP" altLang="en-US" dirty="0" smtClean="0">
                          <a:solidFill>
                            <a:schemeClr val="tx1"/>
                          </a:solidFill>
                        </a:rPr>
                        <a:t>　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E5437-2651-490E-8440-3F8FA40E8B9D}" type="slidenum">
              <a:rPr lang="ja-JP" altLang="en-US" smtClean="0"/>
              <a:pPr/>
              <a:t>5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823825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5536" y="44624"/>
            <a:ext cx="8219256" cy="634082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Use Case Example </a:t>
            </a:r>
            <a:r>
              <a:rPr lang="en-US" altLang="ja-JP" dirty="0" smtClean="0"/>
              <a:t>(3)</a:t>
            </a:r>
            <a:endParaRPr kumimoji="1" lang="ja-JP" altLang="en-US" dirty="0"/>
          </a:p>
        </p:txBody>
      </p:sp>
      <p:graphicFrame>
        <p:nvGraphicFramePr>
          <p:cNvPr id="5" name="コンテンツ プレースホルダー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42049254"/>
              </p:ext>
            </p:extLst>
          </p:nvPr>
        </p:nvGraphicFramePr>
        <p:xfrm>
          <a:off x="107950" y="620689"/>
          <a:ext cx="8928100" cy="6217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59794"/>
                <a:gridCol w="6768306"/>
              </a:tblGrid>
              <a:tr h="360039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Item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Contents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4.Optional activities if applicable: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dirty="0" smtClean="0"/>
                        <a:t>Name, Description(within 120 words per each optional activity, photos and drawings applicable)    </a:t>
                      </a:r>
                    </a:p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b)Description: Walking in woods and listening the piano concert in a healing place</a:t>
                      </a:r>
                    </a:p>
                    <a:p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Op5 a)Name: Walking along the life trail</a:t>
                      </a:r>
                    </a:p>
                    <a:p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b)Description: You will experience a miniature as you do in the Hot Spa Health Care Resort in </a:t>
                      </a:r>
                      <a:r>
                        <a:rPr kumimoji="1" lang="en-US" altLang="ja-JP" dirty="0" err="1" smtClean="0">
                          <a:solidFill>
                            <a:schemeClr val="tx1"/>
                          </a:solidFill>
                        </a:rPr>
                        <a:t>Gotta</a:t>
                      </a:r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, Italy.</a:t>
                      </a:r>
                    </a:p>
                    <a:p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Op6 a)Name: Walking in the nature + Feeling the natural energy in </a:t>
                      </a:r>
                      <a:r>
                        <a:rPr kumimoji="1" lang="en-US" altLang="ja-JP" dirty="0" err="1" smtClean="0">
                          <a:solidFill>
                            <a:schemeClr val="tx1"/>
                          </a:solidFill>
                        </a:rPr>
                        <a:t>Masutomi</a:t>
                      </a:r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b)Description: You</a:t>
                      </a: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 exercise qigong in facing Mt. </a:t>
                      </a:r>
                      <a:r>
                        <a:rPr kumimoji="1" lang="en-US" altLang="ja-JP" baseline="0" dirty="0" err="1" smtClean="0">
                          <a:solidFill>
                            <a:schemeClr val="tx1"/>
                          </a:solidFill>
                        </a:rPr>
                        <a:t>Mizugaki</a:t>
                      </a: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 and in the woods</a:t>
                      </a:r>
                      <a:endParaRPr kumimoji="1" lang="en-US" altLang="ja-JP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kumimoji="1" lang="en-US" altLang="ja-JP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kumimoji="1" lang="en-US" altLang="ja-JP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Op7 a)Name: Farming </a:t>
                      </a:r>
                    </a:p>
                    <a:p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b)Description: You</a:t>
                      </a: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 grow vegetables and rice in fields.</a:t>
                      </a:r>
                      <a:endParaRPr kumimoji="1" lang="en-US" altLang="ja-JP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Op8 a)Name: Walking in strolling lanes in the woods  and along the vale of </a:t>
                      </a:r>
                      <a:r>
                        <a:rPr kumimoji="1" lang="en-US" altLang="ja-JP" dirty="0" err="1" smtClean="0">
                          <a:solidFill>
                            <a:schemeClr val="tx1"/>
                          </a:solidFill>
                        </a:rPr>
                        <a:t>Hontani</a:t>
                      </a:r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 Stream  </a:t>
                      </a:r>
                    </a:p>
                    <a:p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b)Description: Walking along lanes</a:t>
                      </a: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 in Chichibu-Tama-Kai National Park</a:t>
                      </a:r>
                      <a:endParaRPr kumimoji="1" lang="en-US" altLang="ja-JP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Op9 a)Name: Physical exercise named “</a:t>
                      </a:r>
                      <a:r>
                        <a:rPr kumimoji="1" lang="en-US" altLang="ja-JP" dirty="0" err="1" smtClean="0">
                          <a:solidFill>
                            <a:schemeClr val="tx1"/>
                          </a:solidFill>
                        </a:rPr>
                        <a:t>Soutai-hou</a:t>
                      </a:r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”</a:t>
                      </a:r>
                    </a:p>
                    <a:p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b)Description:</a:t>
                      </a: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 You </a:t>
                      </a:r>
                      <a:r>
                        <a:rPr kumimoji="1" lang="en-US" altLang="ja-JP" baseline="0" dirty="0" err="1" smtClean="0">
                          <a:solidFill>
                            <a:schemeClr val="tx1"/>
                          </a:solidFill>
                        </a:rPr>
                        <a:t>practise</a:t>
                      </a: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 indoor body smoothening exercises.</a:t>
                      </a:r>
                      <a:r>
                        <a:rPr kumimoji="1" lang="ja-JP" altLang="en-US" dirty="0" smtClean="0">
                          <a:solidFill>
                            <a:schemeClr val="tx1"/>
                          </a:solidFill>
                        </a:rPr>
                        <a:t>　</a:t>
                      </a:r>
                      <a:endParaRPr kumimoji="1" lang="en-US" altLang="ja-JP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Op10 a)Name: Meditating in looking stars in the sky</a:t>
                      </a:r>
                    </a:p>
                    <a:p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b)Description: You meditate by lying down in the ground and looking stars in the sky.</a:t>
                      </a:r>
                      <a:r>
                        <a:rPr kumimoji="1" lang="ja-JP" altLang="en-US" dirty="0" smtClean="0">
                          <a:solidFill>
                            <a:schemeClr val="tx1"/>
                          </a:solidFill>
                        </a:rPr>
                        <a:t>　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E5437-2651-490E-8440-3F8FA40E8B9D}" type="slidenum">
              <a:rPr lang="ja-JP" altLang="en-US" smtClean="0"/>
              <a:pPr/>
              <a:t>6</a:t>
            </a:fld>
            <a:endParaRPr lang="ja-JP" altLang="en-US"/>
          </a:p>
        </p:txBody>
      </p:sp>
      <p:pic>
        <p:nvPicPr>
          <p:cNvPr id="6" name="図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5" y="3284984"/>
            <a:ext cx="1739163" cy="1255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79066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5536" y="44624"/>
            <a:ext cx="8219256" cy="634082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Use Case Example </a:t>
            </a:r>
            <a:r>
              <a:rPr lang="en-US" altLang="ja-JP" dirty="0" smtClean="0"/>
              <a:t>(4)</a:t>
            </a:r>
            <a:endParaRPr kumimoji="1" lang="ja-JP" altLang="en-US" dirty="0"/>
          </a:p>
        </p:txBody>
      </p:sp>
      <p:graphicFrame>
        <p:nvGraphicFramePr>
          <p:cNvPr id="5" name="コンテンツ プレースホルダー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06896329"/>
              </p:ext>
            </p:extLst>
          </p:nvPr>
        </p:nvGraphicFramePr>
        <p:xfrm>
          <a:off x="107950" y="692150"/>
          <a:ext cx="8928100" cy="5491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1802"/>
                <a:gridCol w="6696298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Item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Contents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5.Contribution to regional vitalization and sustainability consideration:</a:t>
                      </a:r>
                    </a:p>
                    <a:p>
                      <a:r>
                        <a:rPr kumimoji="1" lang="en-US" altLang="ja-JP" dirty="0" smtClean="0"/>
                        <a:t>Description(within 60 words per each item)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 smtClean="0">
                          <a:solidFill>
                            <a:schemeClr val="tx1"/>
                          </a:solidFill>
                        </a:rPr>
                        <a:t>1)Regional revitalization Economical positive effects and atmospheric state of the living people by increased number of people visiting the area</a:t>
                      </a:r>
                    </a:p>
                    <a:p>
                      <a:r>
                        <a:rPr kumimoji="1" lang="en-US" altLang="ja-JP" sz="1800" dirty="0" smtClean="0">
                          <a:solidFill>
                            <a:schemeClr val="tx1"/>
                          </a:solidFill>
                        </a:rPr>
                        <a:t>2)Sustainability</a:t>
                      </a:r>
                      <a:r>
                        <a:rPr kumimoji="1" lang="en-US" altLang="ja-JP" sz="1800" baseline="0" dirty="0" smtClean="0">
                          <a:solidFill>
                            <a:schemeClr val="tx1"/>
                          </a:solidFill>
                        </a:rPr>
                        <a:t> All of the activities are well coordinated with nature and functioning in the nature. Meals served are cooked by the  vegetables grown by organic or non-pesticide fertilizer in the area. 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ja-JP" dirty="0" smtClean="0"/>
                        <a:t>6.EP supplier and operation: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dirty="0" smtClean="0"/>
                        <a:t>Supplier Name/ Contact address, Operational area, Season, Length of a program, Description(within 120 words 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 smtClean="0">
                          <a:solidFill>
                            <a:schemeClr val="tx1"/>
                          </a:solidFill>
                        </a:rPr>
                        <a:t>1)Supplier Name/</a:t>
                      </a:r>
                      <a:r>
                        <a:rPr kumimoji="1" lang="en-US" altLang="ja-JP" sz="1800" baseline="0" dirty="0" smtClean="0">
                          <a:solidFill>
                            <a:schemeClr val="tx1"/>
                          </a:solidFill>
                        </a:rPr>
                        <a:t> Contact address: Office of </a:t>
                      </a:r>
                      <a:r>
                        <a:rPr kumimoji="1" lang="en-US" altLang="ja-JP" sz="1800" baseline="0" dirty="0" err="1" smtClean="0">
                          <a:solidFill>
                            <a:schemeClr val="tx1"/>
                          </a:solidFill>
                        </a:rPr>
                        <a:t>Masutomi</a:t>
                      </a:r>
                      <a:r>
                        <a:rPr kumimoji="1" lang="en-US" altLang="ja-JP" sz="1800" baseline="0" dirty="0" smtClean="0">
                          <a:solidFill>
                            <a:schemeClr val="tx1"/>
                          </a:solidFill>
                        </a:rPr>
                        <a:t> Hot Spring/ </a:t>
                      </a:r>
                      <a:r>
                        <a:rPr kumimoji="1" lang="en-US" altLang="ja-JP" sz="1800" baseline="0" dirty="0" err="1" smtClean="0">
                          <a:solidFill>
                            <a:schemeClr val="tx1"/>
                          </a:solidFill>
                        </a:rPr>
                        <a:t>Sudama</a:t>
                      </a:r>
                      <a:r>
                        <a:rPr kumimoji="1" lang="en-US" altLang="ja-JP" sz="18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kumimoji="1" lang="en-US" altLang="ja-JP" sz="1800" baseline="0" dirty="0" err="1" smtClean="0">
                          <a:solidFill>
                            <a:schemeClr val="tx1"/>
                          </a:solidFill>
                        </a:rPr>
                        <a:t>Machi</a:t>
                      </a:r>
                      <a:r>
                        <a:rPr kumimoji="1" lang="en-US" altLang="ja-JP" sz="18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kumimoji="1" lang="en-US" altLang="ja-JP" sz="1800" baseline="0" dirty="0" err="1" smtClean="0">
                          <a:solidFill>
                            <a:schemeClr val="tx1"/>
                          </a:solidFill>
                        </a:rPr>
                        <a:t>Hishi</a:t>
                      </a:r>
                      <a:r>
                        <a:rPr kumimoji="1" lang="en-US" altLang="ja-JP" sz="1800" baseline="0" dirty="0" smtClean="0">
                          <a:solidFill>
                            <a:schemeClr val="tx1"/>
                          </a:solidFill>
                        </a:rPr>
                        <a:t> 6438, </a:t>
                      </a:r>
                      <a:r>
                        <a:rPr kumimoji="1" lang="en-US" altLang="ja-JP" sz="1800" baseline="0" dirty="0" err="1" smtClean="0">
                          <a:solidFill>
                            <a:schemeClr val="tx1"/>
                          </a:solidFill>
                        </a:rPr>
                        <a:t>Hokuto</a:t>
                      </a:r>
                      <a:r>
                        <a:rPr kumimoji="1" lang="en-US" altLang="ja-JP" sz="1800" baseline="0" dirty="0" smtClean="0">
                          <a:solidFill>
                            <a:schemeClr val="tx1"/>
                          </a:solidFill>
                        </a:rPr>
                        <a:t> City, Yamanashi</a:t>
                      </a:r>
                    </a:p>
                    <a:p>
                      <a:r>
                        <a:rPr kumimoji="1" lang="en-US" altLang="ja-JP" sz="18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kumimoji="1" lang="en-US" altLang="ja-JP" sz="1800" dirty="0" smtClean="0">
                          <a:solidFill>
                            <a:schemeClr val="tx1"/>
                          </a:solidFill>
                          <a:hlinkClick r:id="rId2"/>
                        </a:rPr>
                        <a:t>TEL:+ 81 551 20 6500, FAX</a:t>
                      </a:r>
                      <a:r>
                        <a:rPr kumimoji="1" lang="ja-JP" altLang="en-US" sz="1800" dirty="0" smtClean="0">
                          <a:solidFill>
                            <a:schemeClr val="tx1"/>
                          </a:solidFill>
                          <a:hlinkClick r:id="rId2"/>
                        </a:rPr>
                        <a:t>：</a:t>
                      </a:r>
                      <a:r>
                        <a:rPr kumimoji="1" lang="en-US" altLang="ja-JP" sz="1800" dirty="0" smtClean="0">
                          <a:solidFill>
                            <a:schemeClr val="tx1"/>
                          </a:solidFill>
                          <a:hlinkClick r:id="rId2"/>
                        </a:rPr>
                        <a:t>+81 551 20 6515</a:t>
                      </a:r>
                      <a:endParaRPr kumimoji="1" lang="en-US" altLang="ja-JP" sz="18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1" lang="ja-JP" altLang="en-US" sz="18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kumimoji="1" lang="en-US" altLang="ja-JP" sz="1800" dirty="0" smtClean="0">
                          <a:solidFill>
                            <a:schemeClr val="tx1"/>
                          </a:solidFill>
                        </a:rPr>
                        <a:t>Mail: info@masutominoyu.com</a:t>
                      </a:r>
                    </a:p>
                    <a:p>
                      <a:r>
                        <a:rPr kumimoji="1" lang="en-US" altLang="ja-JP" sz="1800" dirty="0" smtClean="0">
                          <a:solidFill>
                            <a:schemeClr val="tx1"/>
                          </a:solidFill>
                        </a:rPr>
                        <a:t>2)Area of operation: </a:t>
                      </a:r>
                      <a:r>
                        <a:rPr kumimoji="1" lang="en-US" altLang="ja-JP" sz="1800" dirty="0" err="1" smtClean="0">
                          <a:solidFill>
                            <a:schemeClr val="tx1"/>
                          </a:solidFill>
                        </a:rPr>
                        <a:t>Masutomi</a:t>
                      </a:r>
                      <a:r>
                        <a:rPr kumimoji="1" lang="en-US" altLang="ja-JP" sz="1800" dirty="0" smtClean="0">
                          <a:solidFill>
                            <a:schemeClr val="tx1"/>
                          </a:solidFill>
                        </a:rPr>
                        <a:t> Hot Spring area and its vicinities</a:t>
                      </a:r>
                    </a:p>
                    <a:p>
                      <a:r>
                        <a:rPr kumimoji="1" lang="en-US" altLang="ja-JP" sz="1800" dirty="0" smtClean="0">
                          <a:solidFill>
                            <a:schemeClr val="tx1"/>
                          </a:solidFill>
                        </a:rPr>
                        <a:t>3)Season</a:t>
                      </a:r>
                      <a:r>
                        <a:rPr kumimoji="1" lang="en-US" altLang="ja-JP" sz="1800" baseline="0" dirty="0" smtClean="0">
                          <a:solidFill>
                            <a:schemeClr val="tx1"/>
                          </a:solidFill>
                        </a:rPr>
                        <a:t> in operation: From May to early November</a:t>
                      </a:r>
                    </a:p>
                    <a:p>
                      <a:r>
                        <a:rPr kumimoji="1" lang="en-US" altLang="ja-JP" sz="1800" baseline="0" dirty="0" smtClean="0">
                          <a:solidFill>
                            <a:schemeClr val="tx1"/>
                          </a:solidFill>
                        </a:rPr>
                        <a:t>4)Length of the program: 2 nights and 3 days (Each program operated once a week) </a:t>
                      </a:r>
                      <a:endParaRPr kumimoji="1" lang="en-US" altLang="ja-JP" sz="18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1" lang="en-US" altLang="ja-JP" sz="1800" dirty="0" smtClean="0">
                          <a:solidFill>
                            <a:schemeClr val="tx1"/>
                          </a:solidFill>
                        </a:rPr>
                        <a:t>5)Description: Reservation is available at the supplier’s office.</a:t>
                      </a:r>
                      <a:r>
                        <a:rPr kumimoji="1" lang="en-US" altLang="ja-JP" sz="1800" baseline="0" dirty="0" smtClean="0">
                          <a:solidFill>
                            <a:schemeClr val="tx1"/>
                          </a:solidFill>
                        </a:rPr>
                        <a:t> You may be provided the detailed itinerary of the program. The day’s activity ends after supper and the morning activity starts at breakfast at  8:30. </a:t>
                      </a:r>
                      <a:r>
                        <a:rPr kumimoji="1" lang="en-US" altLang="ja-JP" sz="18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E5437-2651-490E-8440-3F8FA40E8B9D}" type="slidenum">
              <a:rPr lang="ja-JP" altLang="en-US" smtClean="0"/>
              <a:pPr/>
              <a:t>7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845272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5536" y="44624"/>
            <a:ext cx="8219256" cy="634082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Use Case Example </a:t>
            </a:r>
            <a:r>
              <a:rPr lang="en-US" altLang="ja-JP" dirty="0" smtClean="0"/>
              <a:t>(5)</a:t>
            </a:r>
            <a:endParaRPr kumimoji="1" lang="ja-JP" altLang="en-US" dirty="0"/>
          </a:p>
        </p:txBody>
      </p:sp>
      <p:graphicFrame>
        <p:nvGraphicFramePr>
          <p:cNvPr id="5" name="コンテンツ プレースホルダー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73221833"/>
              </p:ext>
            </p:extLst>
          </p:nvPr>
        </p:nvGraphicFramePr>
        <p:xfrm>
          <a:off x="107504" y="692696"/>
          <a:ext cx="8928100" cy="61065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1802"/>
                <a:gridCol w="6696298"/>
              </a:tblGrid>
              <a:tr h="437222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Item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Contents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ja-JP" dirty="0" smtClean="0"/>
                        <a:t>7.Expected customer: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dirty="0" smtClean="0"/>
                        <a:t>Man or woman, Age range, Health status, Certificate needed, Number of </a:t>
                      </a:r>
                      <a:r>
                        <a:rPr lang="en-US" altLang="ja-JP" dirty="0" err="1" smtClean="0"/>
                        <a:t>perational</a:t>
                      </a:r>
                      <a:r>
                        <a:rPr lang="en-US" altLang="ja-JP" dirty="0" smtClean="0"/>
                        <a:t> customers (Min.to max.), Price, Payment, Description(within 300 words )</a:t>
                      </a:r>
                    </a:p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dirty="0" smtClean="0">
                          <a:solidFill>
                            <a:schemeClr val="tx1"/>
                          </a:solidFill>
                        </a:rPr>
                        <a:t>1)Man or woman: Any one is welcome.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dirty="0" smtClean="0">
                          <a:solidFill>
                            <a:schemeClr val="tx1"/>
                          </a:solidFill>
                        </a:rPr>
                        <a:t>2)Age</a:t>
                      </a:r>
                      <a:r>
                        <a:rPr kumimoji="1" lang="en-US" altLang="ja-JP" sz="1800" baseline="0" dirty="0" smtClean="0">
                          <a:solidFill>
                            <a:schemeClr val="tx1"/>
                          </a:solidFill>
                        </a:rPr>
                        <a:t> range: No age range but mainly for adults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aseline="0" dirty="0" smtClean="0">
                          <a:solidFill>
                            <a:schemeClr val="tx1"/>
                          </a:solidFill>
                        </a:rPr>
                        <a:t>3)Health status: No special condition but those who have some disability or food allergies are requested to inform at the reservation. </a:t>
                      </a:r>
                      <a:endParaRPr kumimoji="1" lang="en-US" altLang="ja-JP" sz="18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dirty="0" smtClean="0">
                          <a:solidFill>
                            <a:schemeClr val="tx1"/>
                          </a:solidFill>
                        </a:rPr>
                        <a:t>4)Certificate needed: No certificate needed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dirty="0" smtClean="0">
                          <a:solidFill>
                            <a:schemeClr val="tx1"/>
                          </a:solidFill>
                        </a:rPr>
                        <a:t>5)Number of operational customers: Min.10 to Max.20 </a:t>
                      </a:r>
                      <a:r>
                        <a:rPr kumimoji="1" lang="en-US" altLang="ja-JP" sz="18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kumimoji="1" lang="en-US" altLang="ja-JP" sz="18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dirty="0" smtClean="0">
                          <a:solidFill>
                            <a:schemeClr val="tx1"/>
                          </a:solidFill>
                        </a:rPr>
                        <a:t>6)Price: 38,980Yen/person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dirty="0" smtClean="0">
                          <a:solidFill>
                            <a:schemeClr val="tx1"/>
                          </a:solidFill>
                        </a:rPr>
                        <a:t>7)Payment: You may pay at the site.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dirty="0" smtClean="0">
                          <a:solidFill>
                            <a:schemeClr val="tx1"/>
                          </a:solidFill>
                        </a:rPr>
                        <a:t>8)Description: </a:t>
                      </a:r>
                      <a:r>
                        <a:rPr kumimoji="1" lang="en-US" altLang="ja-JP" sz="1800" baseline="0" dirty="0" smtClean="0">
                          <a:solidFill>
                            <a:schemeClr val="tx1"/>
                          </a:solidFill>
                        </a:rPr>
                        <a:t>Activities are planned in the program. When it rains, you may have indoor exercises.</a:t>
                      </a:r>
                      <a:endParaRPr kumimoji="1" lang="en-US" altLang="ja-JP" sz="18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ja-JP" dirty="0" smtClean="0"/>
                        <a:t>8. Optional activities: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dirty="0" err="1" smtClean="0"/>
                        <a:t>Price&amp;duration</a:t>
                      </a:r>
                      <a:r>
                        <a:rPr lang="en-US" altLang="ja-JP" dirty="0" smtClean="0"/>
                        <a:t> for activity, Description(within 60 words)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altLang="ja-JP" sz="1800" dirty="0" smtClean="0">
                          <a:solidFill>
                            <a:schemeClr val="tx1"/>
                          </a:solidFill>
                        </a:rPr>
                        <a:t>1)</a:t>
                      </a:r>
                      <a:r>
                        <a:rPr lang="en-US" altLang="ja-JP" sz="1800" dirty="0" err="1" smtClean="0">
                          <a:solidFill>
                            <a:schemeClr val="tx1"/>
                          </a:solidFill>
                        </a:rPr>
                        <a:t>Price&amp;duration</a:t>
                      </a:r>
                      <a:endParaRPr lang="en-US" altLang="ja-JP" sz="18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indent="0">
                        <a:buNone/>
                      </a:pPr>
                      <a:r>
                        <a:rPr lang="en-US" altLang="ja-JP" sz="1800" dirty="0" smtClean="0">
                          <a:solidFill>
                            <a:schemeClr val="tx1"/>
                          </a:solidFill>
                        </a:rPr>
                        <a:t>Op1 2KYen/</a:t>
                      </a:r>
                      <a:r>
                        <a:rPr lang="en-US" altLang="ja-JP" sz="1800" dirty="0" err="1" smtClean="0">
                          <a:solidFill>
                            <a:schemeClr val="tx1"/>
                          </a:solidFill>
                        </a:rPr>
                        <a:t>person&amp;about</a:t>
                      </a:r>
                      <a:r>
                        <a:rPr lang="en-US" altLang="ja-JP" sz="1800" dirty="0" smtClean="0">
                          <a:solidFill>
                            <a:schemeClr val="tx1"/>
                          </a:solidFill>
                        </a:rPr>
                        <a:t> 1hour, Op2 2KYen/</a:t>
                      </a:r>
                      <a:r>
                        <a:rPr lang="en-US" altLang="ja-JP" sz="1800" dirty="0" err="1" smtClean="0">
                          <a:solidFill>
                            <a:schemeClr val="tx1"/>
                          </a:solidFill>
                        </a:rPr>
                        <a:t>person&amp;about</a:t>
                      </a:r>
                      <a:r>
                        <a:rPr lang="en-US" altLang="ja-JP" sz="1800" dirty="0" smtClean="0">
                          <a:solidFill>
                            <a:schemeClr val="tx1"/>
                          </a:solidFill>
                        </a:rPr>
                        <a:t> 1hour</a:t>
                      </a:r>
                    </a:p>
                    <a:p>
                      <a:pPr marL="0" indent="0">
                        <a:buNone/>
                      </a:pPr>
                      <a:r>
                        <a:rPr kumimoji="1" lang="en-US" altLang="ja-JP" sz="1800" dirty="0" smtClean="0">
                          <a:solidFill>
                            <a:schemeClr val="tx1"/>
                          </a:solidFill>
                        </a:rPr>
                        <a:t>Op3 </a:t>
                      </a:r>
                      <a:r>
                        <a:rPr lang="en-US" altLang="ja-JP" sz="1800" dirty="0" smtClean="0">
                          <a:solidFill>
                            <a:schemeClr val="tx1"/>
                          </a:solidFill>
                        </a:rPr>
                        <a:t>2KYen/</a:t>
                      </a:r>
                      <a:r>
                        <a:rPr lang="en-US" altLang="ja-JP" sz="1800" dirty="0" err="1" smtClean="0">
                          <a:solidFill>
                            <a:schemeClr val="tx1"/>
                          </a:solidFill>
                        </a:rPr>
                        <a:t>person&amp;about</a:t>
                      </a:r>
                      <a:r>
                        <a:rPr lang="en-US" altLang="ja-JP" sz="1800" dirty="0" smtClean="0">
                          <a:solidFill>
                            <a:schemeClr val="tx1"/>
                          </a:solidFill>
                        </a:rPr>
                        <a:t> 2hours, Op4 2KYen/</a:t>
                      </a:r>
                      <a:r>
                        <a:rPr lang="en-US" altLang="ja-JP" sz="1800" dirty="0" err="1" smtClean="0">
                          <a:solidFill>
                            <a:schemeClr val="tx1"/>
                          </a:solidFill>
                        </a:rPr>
                        <a:t>person&amp;about</a:t>
                      </a:r>
                      <a:r>
                        <a:rPr lang="en-US" altLang="ja-JP" sz="1800" dirty="0" smtClean="0">
                          <a:solidFill>
                            <a:schemeClr val="tx1"/>
                          </a:solidFill>
                        </a:rPr>
                        <a:t> 1.5hours</a:t>
                      </a:r>
                      <a:endParaRPr kumimoji="1" lang="en-US" altLang="ja-JP" sz="18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indent="0">
                        <a:buNone/>
                      </a:pPr>
                      <a:r>
                        <a:rPr kumimoji="1" lang="en-US" altLang="ja-JP" sz="1800" dirty="0" smtClean="0">
                          <a:solidFill>
                            <a:schemeClr val="tx1"/>
                          </a:solidFill>
                        </a:rPr>
                        <a:t>Op5</a:t>
                      </a:r>
                      <a:r>
                        <a:rPr kumimoji="1" lang="en-US" altLang="ja-JP" sz="18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ja-JP" sz="1800" dirty="0" smtClean="0">
                          <a:solidFill>
                            <a:schemeClr val="tx1"/>
                          </a:solidFill>
                        </a:rPr>
                        <a:t>2KYen/</a:t>
                      </a:r>
                      <a:r>
                        <a:rPr lang="en-US" altLang="ja-JP" sz="1800" dirty="0" err="1" smtClean="0">
                          <a:solidFill>
                            <a:schemeClr val="tx1"/>
                          </a:solidFill>
                        </a:rPr>
                        <a:t>person&amp;about</a:t>
                      </a:r>
                      <a:r>
                        <a:rPr lang="en-US" altLang="ja-JP" sz="1800" dirty="0" smtClean="0">
                          <a:solidFill>
                            <a:schemeClr val="tx1"/>
                          </a:solidFill>
                        </a:rPr>
                        <a:t> 1hour, Op6 4KYen/</a:t>
                      </a:r>
                      <a:r>
                        <a:rPr lang="en-US" altLang="ja-JP" sz="1800" dirty="0" err="1" smtClean="0">
                          <a:solidFill>
                            <a:schemeClr val="tx1"/>
                          </a:solidFill>
                        </a:rPr>
                        <a:t>person&amp;about</a:t>
                      </a:r>
                      <a:r>
                        <a:rPr lang="en-US" altLang="ja-JP" sz="1800" dirty="0" smtClean="0">
                          <a:solidFill>
                            <a:schemeClr val="tx1"/>
                          </a:solidFill>
                        </a:rPr>
                        <a:t> 2.5hours</a:t>
                      </a:r>
                    </a:p>
                    <a:p>
                      <a:pPr marL="0" indent="0">
                        <a:buNone/>
                      </a:pPr>
                      <a:r>
                        <a:rPr kumimoji="1" lang="en-US" altLang="ja-JP" sz="1800" dirty="0" smtClean="0">
                          <a:solidFill>
                            <a:schemeClr val="tx1"/>
                          </a:solidFill>
                        </a:rPr>
                        <a:t>Op7 </a:t>
                      </a:r>
                      <a:r>
                        <a:rPr lang="en-US" altLang="ja-JP" sz="1800" dirty="0" smtClean="0">
                          <a:solidFill>
                            <a:schemeClr val="tx1"/>
                          </a:solidFill>
                        </a:rPr>
                        <a:t>2KYen/</a:t>
                      </a:r>
                      <a:r>
                        <a:rPr lang="en-US" altLang="ja-JP" sz="1800" dirty="0" err="1" smtClean="0">
                          <a:solidFill>
                            <a:schemeClr val="tx1"/>
                          </a:solidFill>
                        </a:rPr>
                        <a:t>person&amp;about</a:t>
                      </a:r>
                      <a:r>
                        <a:rPr lang="en-US" altLang="ja-JP" sz="1800" dirty="0" smtClean="0">
                          <a:solidFill>
                            <a:schemeClr val="tx1"/>
                          </a:solidFill>
                        </a:rPr>
                        <a:t> 2hours, Op8 2KYen/</a:t>
                      </a:r>
                      <a:r>
                        <a:rPr lang="en-US" altLang="ja-JP" sz="1800" dirty="0" err="1" smtClean="0">
                          <a:solidFill>
                            <a:schemeClr val="tx1"/>
                          </a:solidFill>
                        </a:rPr>
                        <a:t>person&amp;about</a:t>
                      </a:r>
                      <a:r>
                        <a:rPr lang="en-US" altLang="ja-JP" sz="1800" dirty="0" smtClean="0">
                          <a:solidFill>
                            <a:schemeClr val="tx1"/>
                          </a:solidFill>
                        </a:rPr>
                        <a:t> 1.5hours</a:t>
                      </a:r>
                    </a:p>
                    <a:p>
                      <a:pPr marL="0" indent="0">
                        <a:buNone/>
                      </a:pPr>
                      <a:r>
                        <a:rPr kumimoji="1" lang="en-US" altLang="ja-JP" sz="1800" dirty="0" smtClean="0">
                          <a:solidFill>
                            <a:schemeClr val="tx1"/>
                          </a:solidFill>
                        </a:rPr>
                        <a:t>Op9 </a:t>
                      </a:r>
                      <a:r>
                        <a:rPr lang="en-US" altLang="ja-JP" sz="1800" dirty="0" smtClean="0">
                          <a:solidFill>
                            <a:schemeClr val="tx1"/>
                          </a:solidFill>
                        </a:rPr>
                        <a:t>2KYen/</a:t>
                      </a:r>
                      <a:r>
                        <a:rPr lang="en-US" altLang="ja-JP" sz="1800" dirty="0" err="1" smtClean="0">
                          <a:solidFill>
                            <a:schemeClr val="tx1"/>
                          </a:solidFill>
                        </a:rPr>
                        <a:t>person&amp;about</a:t>
                      </a:r>
                      <a:r>
                        <a:rPr lang="en-US" altLang="ja-JP" sz="1800" dirty="0" smtClean="0">
                          <a:solidFill>
                            <a:schemeClr val="tx1"/>
                          </a:solidFill>
                        </a:rPr>
                        <a:t> 1hour, Op10 2KYen/</a:t>
                      </a:r>
                      <a:r>
                        <a:rPr lang="en-US" altLang="ja-JP" sz="1800" dirty="0" err="1" smtClean="0">
                          <a:solidFill>
                            <a:schemeClr val="tx1"/>
                          </a:solidFill>
                        </a:rPr>
                        <a:t>person&amp;about</a:t>
                      </a:r>
                      <a:r>
                        <a:rPr lang="en-US" altLang="ja-JP" sz="1800" dirty="0" smtClean="0">
                          <a:solidFill>
                            <a:schemeClr val="tx1"/>
                          </a:solidFill>
                        </a:rPr>
                        <a:t> 1hour</a:t>
                      </a:r>
                      <a:r>
                        <a:rPr kumimoji="1" lang="ja-JP" altLang="en-US" sz="1800" dirty="0" smtClean="0">
                          <a:solidFill>
                            <a:schemeClr val="tx1"/>
                          </a:solidFill>
                        </a:rPr>
                        <a:t>　</a:t>
                      </a:r>
                      <a:endParaRPr kumimoji="1" lang="en-US" altLang="ja-JP" sz="18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indent="0">
                        <a:buNone/>
                      </a:pPr>
                      <a:r>
                        <a:rPr kumimoji="1" lang="en-US" altLang="ja-JP" sz="1800" dirty="0" smtClean="0">
                          <a:solidFill>
                            <a:schemeClr val="tx1"/>
                          </a:solidFill>
                        </a:rPr>
                        <a:t>2)description:</a:t>
                      </a:r>
                      <a:r>
                        <a:rPr kumimoji="1" lang="en-US" altLang="ja-JP" sz="1800" baseline="0" dirty="0" smtClean="0">
                          <a:solidFill>
                            <a:schemeClr val="tx1"/>
                          </a:solidFill>
                        </a:rPr>
                        <a:t> All of optional activities are guided by an instructor. You are requested to make a reservation beforehand.  </a:t>
                      </a:r>
                      <a:r>
                        <a:rPr kumimoji="1" lang="ja-JP" altLang="en-US" sz="1800" dirty="0" smtClean="0">
                          <a:solidFill>
                            <a:schemeClr val="tx1"/>
                          </a:solidFill>
                        </a:rPr>
                        <a:t>　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E5437-2651-490E-8440-3F8FA40E8B9D}" type="slidenum">
              <a:rPr lang="ja-JP" altLang="en-US" smtClean="0"/>
              <a:pPr/>
              <a:t>8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579066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5536" y="44624"/>
            <a:ext cx="8219256" cy="634082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Use Case Example </a:t>
            </a:r>
            <a:r>
              <a:rPr lang="en-US" altLang="ja-JP" dirty="0" smtClean="0"/>
              <a:t>(6)</a:t>
            </a:r>
            <a:endParaRPr kumimoji="1" lang="ja-JP" altLang="en-US" dirty="0"/>
          </a:p>
        </p:txBody>
      </p:sp>
      <p:graphicFrame>
        <p:nvGraphicFramePr>
          <p:cNvPr id="5" name="コンテンツ プレースホルダー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21908356"/>
              </p:ext>
            </p:extLst>
          </p:nvPr>
        </p:nvGraphicFramePr>
        <p:xfrm>
          <a:off x="107950" y="692150"/>
          <a:ext cx="8928100" cy="47622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59794"/>
                <a:gridCol w="6768306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Item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Contents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265404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dirty="0" smtClean="0"/>
                        <a:t>9.  Additional information as a travel product: Meeting </a:t>
                      </a:r>
                      <a:r>
                        <a:rPr lang="en-US" altLang="ja-JP" dirty="0" err="1" smtClean="0"/>
                        <a:t>place&amp;time</a:t>
                      </a:r>
                      <a:r>
                        <a:rPr lang="en-US" altLang="ja-JP" dirty="0" smtClean="0"/>
                        <a:t>, Ending </a:t>
                      </a:r>
                      <a:r>
                        <a:rPr lang="en-US" altLang="ja-JP" dirty="0" err="1" smtClean="0"/>
                        <a:t>place&amp;time</a:t>
                      </a:r>
                      <a:r>
                        <a:rPr lang="en-US" altLang="ja-JP" dirty="0" smtClean="0"/>
                        <a:t>, Lodging information, Meal information, </a:t>
                      </a:r>
                      <a:r>
                        <a:rPr lang="en-US" altLang="ja-JP" dirty="0" smtClean="0">
                          <a:solidFill>
                            <a:srgbClr val="FF0000"/>
                          </a:solidFill>
                        </a:rPr>
                        <a:t>Description</a:t>
                      </a:r>
                      <a:r>
                        <a:rPr lang="en-US" altLang="ja-JP" dirty="0" smtClean="0"/>
                        <a:t>(within 120 words)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1)Meeting </a:t>
                      </a:r>
                      <a:r>
                        <a:rPr kumimoji="1" lang="en-US" altLang="ja-JP" dirty="0" err="1" smtClean="0">
                          <a:solidFill>
                            <a:schemeClr val="tx1"/>
                          </a:solidFill>
                        </a:rPr>
                        <a:t>place&amp;time</a:t>
                      </a:r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:</a:t>
                      </a: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kumimoji="1" lang="en-US" altLang="ja-JP" baseline="0" dirty="0" err="1" smtClean="0">
                          <a:solidFill>
                            <a:schemeClr val="tx1"/>
                          </a:solidFill>
                        </a:rPr>
                        <a:t>Masutominoyu</a:t>
                      </a: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&amp; 14:00</a:t>
                      </a:r>
                    </a:p>
                    <a:p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2)Ending </a:t>
                      </a:r>
                      <a:r>
                        <a:rPr kumimoji="1" lang="en-US" altLang="ja-JP" dirty="0" err="1" smtClean="0">
                          <a:solidFill>
                            <a:schemeClr val="tx1"/>
                          </a:solidFill>
                        </a:rPr>
                        <a:t>place&amp;time</a:t>
                      </a:r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:</a:t>
                      </a: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kumimoji="1" lang="en-US" altLang="ja-JP" baseline="0" dirty="0" err="1" smtClean="0">
                          <a:solidFill>
                            <a:schemeClr val="tx1"/>
                          </a:solidFill>
                        </a:rPr>
                        <a:t>Masutominoyu</a:t>
                      </a: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&amp; after 14:00 you may depart at your will.</a:t>
                      </a:r>
                    </a:p>
                    <a:p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3)Lodging facility: You may stay at Mt. </a:t>
                      </a:r>
                      <a:r>
                        <a:rPr kumimoji="1" lang="en-US" altLang="ja-JP" baseline="0" dirty="0" err="1" smtClean="0">
                          <a:solidFill>
                            <a:schemeClr val="tx1"/>
                          </a:solidFill>
                        </a:rPr>
                        <a:t>Mizugaki</a:t>
                      </a: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kumimoji="1" lang="en-US" altLang="ja-JP" baseline="0" dirty="0" err="1" smtClean="0">
                          <a:solidFill>
                            <a:schemeClr val="tx1"/>
                          </a:solidFill>
                        </a:rPr>
                        <a:t>Riesen</a:t>
                      </a: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kumimoji="1" lang="en-US" altLang="ja-JP" baseline="0" dirty="0" err="1" smtClean="0">
                          <a:solidFill>
                            <a:schemeClr val="tx1"/>
                          </a:solidFill>
                        </a:rPr>
                        <a:t>Hyutte</a:t>
                      </a: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 (Provided by the program)</a:t>
                      </a:r>
                    </a:p>
                    <a:p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4)Meals: All 6 meals for the program are provided in the program.</a:t>
                      </a:r>
                    </a:p>
                    <a:p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5)Description: You may arrange yourself to come to the meeting place</a:t>
                      </a:r>
                    </a:p>
                    <a:p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and to go back after the program.</a:t>
                      </a:r>
                      <a:endParaRPr kumimoji="1" lang="en-US" altLang="ja-JP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dirty="0" smtClean="0"/>
                        <a:t>10. Data source: Data source(web sites, etc.), Description(within 120 words)</a:t>
                      </a:r>
                    </a:p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1)</a:t>
                      </a:r>
                      <a:r>
                        <a:rPr kumimoji="1" lang="en-US" altLang="ja-JP" baseline="0" dirty="0" smtClean="0"/>
                        <a:t>Data source:</a:t>
                      </a:r>
                    </a:p>
                    <a:p>
                      <a:r>
                        <a:rPr kumimoji="1" lang="en-US" altLang="ja-JP" dirty="0" smtClean="0">
                          <a:hlinkClick r:id="rId2"/>
                        </a:rPr>
                        <a:t>https://www.masutominoyu.com/</a:t>
                      </a:r>
                      <a:endParaRPr kumimoji="1" lang="en-US" altLang="ja-JP" dirty="0" smtClean="0"/>
                    </a:p>
                    <a:p>
                      <a:r>
                        <a:rPr kumimoji="1" lang="en-US" altLang="ja-JP" dirty="0" smtClean="0"/>
                        <a:t>2)</a:t>
                      </a:r>
                      <a:r>
                        <a:rPr kumimoji="1" lang="en-US" altLang="ja-JP" baseline="0" dirty="0" err="1" smtClean="0"/>
                        <a:t>Description:The</a:t>
                      </a:r>
                      <a:r>
                        <a:rPr kumimoji="1" lang="en-US" altLang="ja-JP" baseline="0" dirty="0" smtClean="0"/>
                        <a:t> site is provided with multiple languages, but the guidance should be improved shortly.</a:t>
                      </a:r>
                      <a:endParaRPr kumimoji="1" lang="en-US" altLang="ja-JP" dirty="0" smtClean="0"/>
                    </a:p>
                    <a:p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E5437-2651-490E-8440-3F8FA40E8B9D}" type="slidenum">
              <a:rPr lang="ja-JP" altLang="en-US" smtClean="0"/>
              <a:pPr/>
              <a:t>9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845272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1799</TotalTime>
  <Words>1529</Words>
  <Application>Microsoft Office PowerPoint</Application>
  <PresentationFormat>画面に合わせる (4:3)</PresentationFormat>
  <Paragraphs>149</Paragraphs>
  <Slides>10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1" baseType="lpstr">
      <vt:lpstr>Office ​​テーマ</vt:lpstr>
      <vt:lpstr>Use Case Production on Ep</vt:lpstr>
      <vt:lpstr>Reason to Produce Use Case</vt:lpstr>
      <vt:lpstr>Template for EP Use Case</vt:lpstr>
      <vt:lpstr>Use Case Example (1)</vt:lpstr>
      <vt:lpstr>Use Case Example (2)</vt:lpstr>
      <vt:lpstr>Use Case Example (3)</vt:lpstr>
      <vt:lpstr>Use Case Example (4)</vt:lpstr>
      <vt:lpstr>Use Case Example (5)</vt:lpstr>
      <vt:lpstr>Use Case Example (6)</vt:lpstr>
      <vt:lpstr>Use Case Example (7)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GreenPaper on EXの検討</dc:title>
  <dc:creator>鈴木耀夫</dc:creator>
  <cp:lastModifiedBy>鈴木耀夫</cp:lastModifiedBy>
  <cp:revision>139</cp:revision>
  <dcterms:created xsi:type="dcterms:W3CDTF">2018-01-08T15:37:37Z</dcterms:created>
  <dcterms:modified xsi:type="dcterms:W3CDTF">2018-07-11T14:16:03Z</dcterms:modified>
</cp:coreProperties>
</file>