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1" r:id="rId8"/>
    <p:sldId id="260" r:id="rId9"/>
    <p:sldId id="269" r:id="rId10"/>
    <p:sldId id="263" r:id="rId11"/>
    <p:sldId id="264" r:id="rId12"/>
    <p:sldId id="268" r:id="rId13"/>
  </p:sldIdLst>
  <p:sldSz cx="12192000" cy="6858000"/>
  <p:notesSz cx="9144000" cy="6858000"/>
  <p:embeddedFontLst>
    <p:embeddedFont>
      <p:font typeface="Barlow Condensed" panose="00000506000000000000" pitchFamily="2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Public Sans" panose="020B0604020202020204" charset="0"/>
      <p:regular r:id="rId23"/>
      <p:bold r:id="rId24"/>
      <p:italic r:id="rId25"/>
      <p:boldItalic r:id="rId26"/>
    </p:embeddedFont>
    <p:embeddedFont>
      <p:font typeface="Trebuchet MS" panose="020B060302020202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2" roundtripDataSignature="AMtx7mgeqY3lhy4nA7sRjE8hnUdcKmL/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50C20B-79E3-486C-8DD4-DCB0FBF848FE}">
  <a:tblStyle styleId="{6550C20B-79E3-486C-8DD4-DCB0FBF848F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B62F357-CD9A-4FE5-B12F-5FE9642BFAE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7.fntdata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0.fntdata"/><Relationship Id="rId32" Type="http://customschemas.google.com/relationships/presentationmetadata" Target="metadata"/><Relationship Id="rId37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5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font" Target="fonts/font16.fntdata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2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2" name="Google Shape;13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2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p2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1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/>
          <p:nvPr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2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4052522" y="-1388697"/>
            <a:ext cx="4086956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>
  <p:cSld name="Diapositiva titolo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/>
          <p:nvPr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4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032" y="170473"/>
            <a:ext cx="4004521" cy="64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6233" y="233470"/>
            <a:ext cx="1249248" cy="6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03131" y="322644"/>
            <a:ext cx="1971015" cy="482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ublic Sans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47" name="Google Shape;47;p16"/>
          <p:cNvSpPr txBox="1"/>
          <p:nvPr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uota">
  <p:cSld name="1_Vuota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ublic Sans"/>
              <a:buNone/>
              <a:defRPr sz="4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pic>
        <p:nvPicPr>
          <p:cNvPr id="16" name="Google Shape;16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90434" y="6236519"/>
            <a:ext cx="2743200" cy="44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 txBox="1"/>
          <p:nvPr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NL" sz="1100" b="0" i="0" u="none" strike="noStrike" cap="none">
                <a:solidFill>
                  <a:srgbClr val="17476B"/>
                </a:solidFill>
                <a:latin typeface="Public Sans"/>
                <a:ea typeface="Public Sans"/>
                <a:cs typeface="Public Sans"/>
                <a:sym typeface="Public Sans"/>
              </a:rPr>
              <a:t>United for greater traceability, transparency and circularity in the garment and footwear sector</a:t>
            </a:r>
            <a:endParaRPr sz="1100" b="0" i="0" u="none" strike="noStrike" cap="none">
              <a:solidFill>
                <a:srgbClr val="17476B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r>
              <a:rPr lang="nl-NL"/>
              <a:t> </a:t>
            </a: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 September 2023</a:t>
            </a:r>
            <a:br>
              <a:rPr lang="nl-NL" sz="2700"/>
            </a:br>
            <a:br>
              <a:rPr lang="nl-NL" sz="2700"/>
            </a:b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pic>
        <p:nvPicPr>
          <p:cNvPr id="102" name="Google Shape;102;p1" descr="Circular Economy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Martos-Cram, UN/CEFACT Project Lead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Heemskerk, UN/CEFACT Editor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1" descr="A picture containing person, red, shi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5" name="Google Shape;105;p1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13380" y="4862258"/>
            <a:ext cx="1603265" cy="160326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 September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89" name="Google Shape;189;p10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90" name="Google Shape;190;p10"/>
          <p:cNvSpPr txBox="1"/>
          <p:nvPr/>
        </p:nvSpPr>
        <p:spPr>
          <a:xfrm>
            <a:off x="2784975" y="3018450"/>
            <a:ext cx="9503700" cy="3662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Looking forward to your contributions at our next meetings!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8, 2023  15.00-17.00  (update of BRS - process)</a:t>
            </a: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15, 2023 15.00-17.00 (update of BRS - data)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22, 2023 15.00-17.00 (Public Review draft Go/No)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0"/>
          <p:cNvSpPr txBox="1"/>
          <p:nvPr/>
        </p:nvSpPr>
        <p:spPr>
          <a:xfrm>
            <a:off x="2784825" y="2081450"/>
            <a:ext cx="950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Any other business and next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"/>
          <p:cNvGraphicFramePr/>
          <p:nvPr>
            <p:extLst>
              <p:ext uri="{D42A27DB-BD31-4B8C-83A1-F6EECF244321}">
                <p14:modId xmlns:p14="http://schemas.microsoft.com/office/powerpoint/2010/main" val="1851862477"/>
              </p:ext>
            </p:extLst>
          </p:nvPr>
        </p:nvGraphicFramePr>
        <p:xfrm>
          <a:off x="0" y="1202538"/>
          <a:ext cx="12192000" cy="4480610"/>
        </p:xfrm>
        <a:graphic>
          <a:graphicData uri="http://schemas.openxmlformats.org/drawingml/2006/table">
            <a:tbl>
              <a:tblPr firstRow="1" bandRow="1">
                <a:noFill/>
                <a:tableStyleId>{6550C20B-79E3-486C-8DD4-DCB0FBF848FE}</a:tableStyleId>
              </a:tblPr>
              <a:tblGrid>
                <a:gridCol w="1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Item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AGENDA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1 September 2023 Working Meeting 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1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u="none" strike="noStrike" cap="none"/>
                        <a:t>Opening remarks and meeting overview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nl-NL" sz="2400" i="1" u="none" strike="noStrike" cap="none"/>
                        <a:t>Virginia Martos-Cram, UN/CEFACT Project Lead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2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Brief overview results last call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2400" b="0" i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2400" b="0" i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3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Finishing touch to longlist (second session)</a:t>
                      </a:r>
                      <a:endParaRPr sz="2400" b="1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2400" b="0" i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3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4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u="none" strike="noStrike" cap="none"/>
                        <a:t>Any other business and next meeting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i="1" u="none" strike="noStrike" cap="none"/>
                        <a:t>Virginia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2400" i="1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Font typeface="Public Sans"/>
              <a:buNone/>
            </a:pPr>
            <a:r>
              <a:rPr lang="nl-NL" sz="3200">
                <a:solidFill>
                  <a:srgbClr val="17476B"/>
                </a:solidFill>
              </a:rPr>
              <a:t>Reminder - Project milestones?</a:t>
            </a:r>
            <a:endParaRPr/>
          </a:p>
        </p:txBody>
      </p:sp>
      <p:graphicFrame>
        <p:nvGraphicFramePr>
          <p:cNvPr id="117" name="Google Shape;117;p3"/>
          <p:cNvGraphicFramePr/>
          <p:nvPr/>
        </p:nvGraphicFramePr>
        <p:xfrm>
          <a:off x="2027568" y="2362082"/>
          <a:ext cx="7778500" cy="2446575"/>
        </p:xfrm>
        <a:graphic>
          <a:graphicData uri="http://schemas.openxmlformats.org/drawingml/2006/table">
            <a:tbl>
              <a:tblPr firstRow="1" firstCol="1" bandRow="1">
                <a:noFill/>
                <a:tableStyleId>{6550C20B-79E3-486C-8DD4-DCB0FBF848FE}</a:tableStyleId>
              </a:tblPr>
              <a:tblGrid>
                <a:gridCol w="294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ODP Stage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(open Development Process)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Working Period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Maximum Duration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Requirements gathering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01.2023 to 05.2023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4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Draft development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05.2023 to 09.2023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4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Public Draft Review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09.2023 to 11.2023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2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Publication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11.2023 to 02.2024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3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Project exit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02.2024 to 05.2024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3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" name="Google Shape;118;p3"/>
          <p:cNvSpPr/>
          <p:nvPr/>
        </p:nvSpPr>
        <p:spPr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1931" y="659536"/>
            <a:ext cx="2442099" cy="202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/>
          <p:nvPr/>
        </p:nvSpPr>
        <p:spPr>
          <a:xfrm rot="10800000">
            <a:off x="347397" y="3057794"/>
            <a:ext cx="1493134" cy="74241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 September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Brief overview / results last call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>
            <a:spLocks noGrp="1"/>
          </p:cNvSpPr>
          <p:nvPr>
            <p:ph type="title"/>
          </p:nvPr>
        </p:nvSpPr>
        <p:spPr>
          <a:xfrm>
            <a:off x="452325" y="200026"/>
            <a:ext cx="11133675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None/>
            </a:pPr>
            <a:r>
              <a:rPr lang="nl-NL" sz="3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last call: attributes becoming predefined values in a code list</a:t>
            </a:r>
            <a:endParaRPr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DC8C539-C24B-DD6D-DC58-E02B60EC3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25" y="954000"/>
            <a:ext cx="11403190" cy="51387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title"/>
          </p:nvPr>
        </p:nvSpPr>
        <p:spPr>
          <a:xfrm>
            <a:off x="452325" y="200026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None/>
            </a:pPr>
            <a:r>
              <a:rPr lang="nl-NL" sz="3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last call moved elsewhere and dismissed </a:t>
            </a:r>
            <a:endParaRPr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235C277-34B6-49A2-854C-8A988AD09D8D}"/>
              </a:ext>
            </a:extLst>
          </p:cNvPr>
          <p:cNvSpPr txBox="1"/>
          <p:nvPr/>
        </p:nvSpPr>
        <p:spPr>
          <a:xfrm>
            <a:off x="384540" y="2562335"/>
            <a:ext cx="26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Dismissed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C5DAD6F-9768-DBA8-E033-CE4A678F4F26}"/>
              </a:ext>
            </a:extLst>
          </p:cNvPr>
          <p:cNvSpPr txBox="1"/>
          <p:nvPr/>
        </p:nvSpPr>
        <p:spPr>
          <a:xfrm>
            <a:off x="384540" y="1204689"/>
            <a:ext cx="265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/>
              <a:t>Moved elsewhere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FE14F34-115D-2F06-5BE2-F5439AD00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40" y="1730419"/>
            <a:ext cx="16803274" cy="59440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47480086-DCA9-181A-160C-9AD386E18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540" y="3024000"/>
            <a:ext cx="16803274" cy="9576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EC2169-51C0-06EB-55CA-3435732AC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254562"/>
            <a:ext cx="7732800" cy="768875"/>
          </a:xfrm>
        </p:spPr>
        <p:txBody>
          <a:bodyPr>
            <a:normAutofit/>
          </a:bodyPr>
          <a:lstStyle/>
          <a:p>
            <a:r>
              <a:rPr lang="nl-NL"/>
              <a:t>Entities overview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238F647-30CB-65A5-BB2E-B275DF3EA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516" y="602226"/>
            <a:ext cx="5761219" cy="5438103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55D57784-5484-29D5-716B-1DDA3D32FC62}"/>
              </a:ext>
            </a:extLst>
          </p:cNvPr>
          <p:cNvSpPr txBox="1"/>
          <p:nvPr/>
        </p:nvSpPr>
        <p:spPr>
          <a:xfrm>
            <a:off x="297428" y="1023437"/>
            <a:ext cx="592711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ESG performances  on economic operator and facility level</a:t>
            </a:r>
          </a:p>
          <a:p>
            <a:r>
              <a:rPr lang="en-US" sz="1200"/>
              <a:t>Substances of Concern on product, component and emission (incl waste) level.</a:t>
            </a:r>
          </a:p>
          <a:p>
            <a:r>
              <a:rPr lang="en-US" sz="1200"/>
              <a:t>Certification details on the level of economic operator and the product.</a:t>
            </a:r>
          </a:p>
          <a:p>
            <a:r>
              <a:rPr lang="en-US" sz="1200"/>
              <a:t>Unsold consumer products entity for both discarded and destroyed aspects.</a:t>
            </a:r>
          </a:p>
          <a:p>
            <a:r>
              <a:rPr lang="en-US" sz="1200"/>
              <a:t>Waste disposal delivery total measure (renamed, is waste from unsold consumer products)</a:t>
            </a:r>
          </a:p>
          <a:p>
            <a:r>
              <a:rPr lang="en-US" sz="1200"/>
              <a:t>Certification references documents: inspection results, test results, conformity declaration, test protocol conditions, chemical safety assessment instead of attributes.</a:t>
            </a:r>
          </a:p>
          <a:p>
            <a:r>
              <a:rPr lang="en-US" sz="1200"/>
              <a:t>Circular design strategies and circular instructions will become predefined code values with in code list.</a:t>
            </a:r>
          </a:p>
          <a:p>
            <a:r>
              <a:rPr lang="en-US" sz="1200"/>
              <a:t>Authorized representative ID on both economic operator level and product level.  </a:t>
            </a:r>
          </a:p>
        </p:txBody>
      </p:sp>
    </p:spTree>
    <p:extLst>
      <p:ext uri="{BB962C8B-B14F-4D97-AF65-F5344CB8AC3E}">
        <p14:creationId xmlns:p14="http://schemas.microsoft.com/office/powerpoint/2010/main" val="2321103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1 September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55" name="Google Shape;155;p27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56" name="Google Shape;156;p27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Finishing touch to longlist (second session)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15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nl-NL"/>
              <a:t>2nd finishing touch longlist</a:t>
            </a:r>
            <a:endParaRPr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7768877-0484-5A6C-7D69-2EB17C998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367" y="2650458"/>
            <a:ext cx="10956000" cy="3056038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95DCAEF-900F-CEA9-41EF-67F8EA2F6E0B}"/>
              </a:ext>
            </a:extLst>
          </p:cNvPr>
          <p:cNvSpPr txBox="1"/>
          <p:nvPr/>
        </p:nvSpPr>
        <p:spPr>
          <a:xfrm>
            <a:off x="838665" y="1327019"/>
            <a:ext cx="4089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/>
              <a:t>Colour </a:t>
            </a:r>
            <a:r>
              <a:rPr lang="nl-NL" sz="1600" b="1"/>
              <a:t>left side</a:t>
            </a:r>
            <a:r>
              <a:rPr lang="nl-NL" sz="160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Green row has been done,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White row is 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/>
              <a:t>Orange row is slightly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8" ma:contentTypeDescription="Create a new document." ma:contentTypeScope="" ma:versionID="e449a8124dc833d23b66c6883b7aa17c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1b6170fc5a6b4b502cd9fcad30bfdb0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1e5ae7-c31f-43e0-b380-74509edc0e9e">
      <Terms xmlns="http://schemas.microsoft.com/office/infopath/2007/PartnerControls"/>
    </lcf76f155ced4ddcb4097134ff3c332f>
    <TaxCatchAll xmlns="985ec44e-1bab-4c0b-9df0-6ba128686fc9" xsi:nil="true"/>
    <_Flow_SignoffStatus xmlns="091e5ae7-c31f-43e0-b380-74509edc0e9e" xsi:nil="true"/>
  </documentManagement>
</p:properties>
</file>

<file path=customXml/itemProps1.xml><?xml version="1.0" encoding="utf-8"?>
<ds:datastoreItem xmlns:ds="http://schemas.openxmlformats.org/officeDocument/2006/customXml" ds:itemID="{75A393C6-B616-4490-8ED8-6E137E4EC6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1e5ae7-c31f-43e0-b380-74509edc0e9e"/>
    <ds:schemaRef ds:uri="009fae64-a0e6-4869-b94e-2533145ac23d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82F1D6-D92D-4483-90F5-492F0CE1EB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80D5AF-3FD4-48FA-8574-C7BE787BDE7F}"/>
</file>

<file path=docProps/app.xml><?xml version="1.0" encoding="utf-8"?>
<Properties xmlns="http://schemas.openxmlformats.org/officeDocument/2006/extended-properties" xmlns:vt="http://schemas.openxmlformats.org/officeDocument/2006/docPropsVTypes">
  <TotalTime>5667</TotalTime>
  <Words>430</Words>
  <Application>Microsoft Office PowerPoint</Application>
  <PresentationFormat>Breedbeeld</PresentationFormat>
  <Paragraphs>77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Public Sans</vt:lpstr>
      <vt:lpstr>Times New Roman</vt:lpstr>
      <vt:lpstr>Barlow Condensed</vt:lpstr>
      <vt:lpstr>Trebuchet MS</vt:lpstr>
      <vt:lpstr>Arial</vt:lpstr>
      <vt:lpstr>Calibri</vt:lpstr>
      <vt:lpstr>Tema di Office</vt:lpstr>
      <vt:lpstr>Product Circularity Data Project   Working meeting 1 September 2023     </vt:lpstr>
      <vt:lpstr>PowerPoint-presentatie</vt:lpstr>
      <vt:lpstr>Reminder - Project milestones?</vt:lpstr>
      <vt:lpstr>Product Circularity Data Project  Working meeting 1 September 2023   </vt:lpstr>
      <vt:lpstr>Results last call: attributes becoming predefined values in a code list</vt:lpstr>
      <vt:lpstr>Results last call moved elsewhere and dismissed </vt:lpstr>
      <vt:lpstr>Entities overview</vt:lpstr>
      <vt:lpstr>Product Circularity Data Project  Working meeting 1 September 2023   </vt:lpstr>
      <vt:lpstr>2nd finishing touch longlist</vt:lpstr>
      <vt:lpstr>Product Circularity Data Project  Working meeting 1 September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Circularity Data Project   Working meeting 25 August 2023</dc:title>
  <dc:creator>Luca Brunello</dc:creator>
  <cp:lastModifiedBy>Gerhard Heemskerk</cp:lastModifiedBy>
  <cp:revision>11</cp:revision>
  <dcterms:created xsi:type="dcterms:W3CDTF">2022-03-10T12:41:57Z</dcterms:created>
  <dcterms:modified xsi:type="dcterms:W3CDTF">2023-08-29T15:38:14Z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