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9144000" cy="6858000"/>
  <p:embeddedFontLst>
    <p:embeddedFont>
      <p:font typeface="Barlow Condensed" panose="00000506000000000000" pitchFamily="2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Public Sans" panose="020B0604020202020204" charset="0"/>
      <p:regular r:id="rId24"/>
      <p:bold r:id="rId25"/>
      <p:italic r:id="rId26"/>
      <p:boldItalic r:id="rId27"/>
    </p:embeddedFont>
    <p:embeddedFont>
      <p:font typeface="Trebuchet MS" panose="020B0603020202020204" pitchFamily="34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2" roundtripDataSignature="AMtx7mgeqY3lhy4nA7sRjE8hnUdcKmL/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550C20B-79E3-486C-8DD4-DCB0FBF848FE}">
  <a:tblStyle styleId="{6550C20B-79E3-486C-8DD4-DCB0FBF848F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9B62F357-CD9A-4FE5-B12F-5FE9642BFAE7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98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21" Type="http://schemas.openxmlformats.org/officeDocument/2006/relationships/font" Target="fonts/font6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customschemas.google.com/relationships/presentationmetadata" Target="metadata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nl-NL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p1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6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7" name="Google Shape;167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8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p1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6" name="Google Shape;186;p10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9" name="Google Shape;109;p2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4" name="Google Shape;11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4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4" name="Google Shape;124;p4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2" name="Google Shape;13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2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2" name="Google Shape;152;p2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nl-NL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e" type="title">
  <p:cSld name="TITL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/>
          <p:nvPr/>
        </p:nvSpPr>
        <p:spPr>
          <a:xfrm>
            <a:off x="2800348" y="0"/>
            <a:ext cx="9391652" cy="6858000"/>
          </a:xfrm>
          <a:prstGeom prst="rect">
            <a:avLst/>
          </a:prstGeom>
          <a:solidFill>
            <a:srgbClr val="17476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12"/>
          <p:cNvSpPr txBox="1">
            <a:spLocks noGrp="1"/>
          </p:cNvSpPr>
          <p:nvPr>
            <p:ph type="ctrTitle"/>
          </p:nvPr>
        </p:nvSpPr>
        <p:spPr>
          <a:xfrm>
            <a:off x="3080824" y="2783923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ts val="4000"/>
              <a:buFont typeface="Barlow Condensed"/>
              <a:buNone/>
              <a:defRPr sz="4000" b="1">
                <a:solidFill>
                  <a:srgbClr val="C5902A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ublic Sans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3" name="Google Shape;73;p2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4" name="Google Shape;74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ublic Sans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0" name="Google Shape;80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1" name="Google Shape;8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3"/>
          <p:cNvSpPr txBox="1">
            <a:spLocks noGrp="1"/>
          </p:cNvSpPr>
          <p:nvPr>
            <p:ph type="body" idx="1"/>
          </p:nvPr>
        </p:nvSpPr>
        <p:spPr>
          <a:xfrm rot="5400000">
            <a:off x="4052522" y="-1388697"/>
            <a:ext cx="4086956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titolo">
  <p:cSld name="Diapositiva titolo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/>
          <p:nvPr/>
        </p:nvSpPr>
        <p:spPr>
          <a:xfrm>
            <a:off x="0" y="1012874"/>
            <a:ext cx="12192000" cy="5845126"/>
          </a:xfrm>
          <a:prstGeom prst="rect">
            <a:avLst/>
          </a:prstGeom>
          <a:solidFill>
            <a:srgbClr val="17476B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14"/>
          <p:cNvSpPr txBox="1">
            <a:spLocks noGrp="1"/>
          </p:cNvSpPr>
          <p:nvPr>
            <p:ph type="ctrTitle"/>
          </p:nvPr>
        </p:nvSpPr>
        <p:spPr>
          <a:xfrm>
            <a:off x="3080824" y="2783923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ts val="4000"/>
              <a:buFont typeface="Barlow Condensed"/>
              <a:buNone/>
              <a:defRPr sz="4000" b="1">
                <a:solidFill>
                  <a:srgbClr val="C5902A"/>
                </a:solidFill>
                <a:latin typeface="Barlow Condensed"/>
                <a:ea typeface="Barlow Condensed"/>
                <a:cs typeface="Barlow Condensed"/>
                <a:sym typeface="Barlow Condense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32" name="Google Shape;32;p14"/>
          <p:cNvPicPr preferRelativeResize="0"/>
          <p:nvPr/>
        </p:nvPicPr>
        <p:blipFill rotWithShape="1">
          <a:blip r:embed="rId2">
            <a:alphaModFix/>
          </a:blip>
          <a:srcRect r="32921"/>
          <a:stretch/>
        </p:blipFill>
        <p:spPr>
          <a:xfrm>
            <a:off x="1" y="1027162"/>
            <a:ext cx="2800349" cy="377343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14"/>
          <p:cNvPicPr preferRelativeResize="0"/>
          <p:nvPr/>
        </p:nvPicPr>
        <p:blipFill rotWithShape="1">
          <a:blip r:embed="rId2">
            <a:alphaModFix/>
          </a:blip>
          <a:srcRect r="32921" b="45098"/>
          <a:stretch/>
        </p:blipFill>
        <p:spPr>
          <a:xfrm>
            <a:off x="-1" y="4800601"/>
            <a:ext cx="2800349" cy="2071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032" y="170473"/>
            <a:ext cx="4004521" cy="646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06233" y="233470"/>
            <a:ext cx="1249248" cy="63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303131" y="322644"/>
            <a:ext cx="1971015" cy="4828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stazione sezione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ublic Sans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sp>
        <p:nvSpPr>
          <p:cNvPr id="47" name="Google Shape;47;p16"/>
          <p:cNvSpPr txBox="1"/>
          <p:nvPr/>
        </p:nvSpPr>
        <p:spPr>
          <a:xfrm>
            <a:off x="10083114" y="6561438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Vuota">
  <p:cSld name="1_Vuota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/>
          <p:nvPr/>
        </p:nvSpPr>
        <p:spPr>
          <a:xfrm>
            <a:off x="0" y="6091311"/>
            <a:ext cx="12192000" cy="780757"/>
          </a:xfrm>
          <a:prstGeom prst="rect">
            <a:avLst/>
          </a:prstGeom>
          <a:solidFill>
            <a:srgbClr val="BFCBD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ublic Sans"/>
              <a:buNone/>
              <a:defRPr sz="44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ublic Sans"/>
                <a:ea typeface="Public Sans"/>
                <a:cs typeface="Public Sans"/>
                <a:sym typeface="Public Sa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/>
              <a:t>‹nr.›</a:t>
            </a:fld>
            <a:endParaRPr/>
          </a:p>
        </p:txBody>
      </p:sp>
      <p:pic>
        <p:nvPicPr>
          <p:cNvPr id="16" name="Google Shape;16;p1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90434" y="6236519"/>
            <a:ext cx="2743200" cy="44275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1"/>
          <p:cNvSpPr txBox="1"/>
          <p:nvPr/>
        </p:nvSpPr>
        <p:spPr>
          <a:xfrm>
            <a:off x="8504363" y="6251975"/>
            <a:ext cx="3390314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nl-NL" sz="1100" b="0" i="0" u="none" strike="noStrike" cap="none">
                <a:solidFill>
                  <a:srgbClr val="17476B"/>
                </a:solidFill>
                <a:latin typeface="Public Sans"/>
                <a:ea typeface="Public Sans"/>
                <a:cs typeface="Public Sans"/>
                <a:sym typeface="Public Sans"/>
              </a:rPr>
              <a:t>United for greater traceability, transparency and circularity in the garment and footwear sector</a:t>
            </a:r>
            <a:endParaRPr sz="1100" b="0" i="0" u="none" strike="noStrike" cap="none">
              <a:solidFill>
                <a:srgbClr val="17476B"/>
              </a:solidFill>
              <a:latin typeface="Public Sans"/>
              <a:ea typeface="Public Sans"/>
              <a:cs typeface="Public Sans"/>
              <a:sym typeface="Public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>
            <a:spLocks noGrp="1"/>
          </p:cNvSpPr>
          <p:nvPr>
            <p:ph type="ctrTitle"/>
          </p:nvPr>
        </p:nvSpPr>
        <p:spPr>
          <a:xfrm>
            <a:off x="2985821" y="1639170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r>
              <a:rPr lang="nl-NL"/>
              <a:t> </a:t>
            </a: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25 August 2023</a:t>
            </a:r>
            <a:br>
              <a:rPr lang="nl-NL" sz="2700"/>
            </a:br>
            <a:br>
              <a:rPr lang="nl-NL" sz="2700"/>
            </a:b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01" name="Google Shape;101;p1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pic>
        <p:nvPicPr>
          <p:cNvPr id="102" name="Google Shape;102;p1" descr="Circular Economy 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28281" y="0"/>
            <a:ext cx="2809187" cy="2809187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"/>
          <p:cNvSpPr txBox="1"/>
          <p:nvPr/>
        </p:nvSpPr>
        <p:spPr>
          <a:xfrm>
            <a:off x="1811508" y="4468523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Martos-Cram, UN/CEFACT Project Lead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marR="0" lvl="0" indent="0" algn="l" rtl="0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Heemskerk, UN/CEFACT Editor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1" descr="A picture containing person, red, shir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b="20747"/>
          <a:stretch/>
        </p:blipFill>
        <p:spPr>
          <a:xfrm>
            <a:off x="8447353" y="4862257"/>
            <a:ext cx="1517650" cy="1603265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05" name="Google Shape;105;p1" descr="imag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13380" y="4862258"/>
            <a:ext cx="1603265" cy="1603265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450" y="571500"/>
            <a:ext cx="118491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6"/>
          <p:cNvSpPr txBox="1">
            <a:spLocks noGrp="1"/>
          </p:cNvSpPr>
          <p:nvPr>
            <p:ph type="title"/>
          </p:nvPr>
        </p:nvSpPr>
        <p:spPr>
          <a:xfrm>
            <a:off x="171450" y="99000"/>
            <a:ext cx="10515600" cy="552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454"/>
              <a:buNone/>
            </a:pPr>
            <a:r>
              <a:rPr lang="nl-NL"/>
              <a:t>Conceptual product data model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8"/>
          <p:cNvSpPr txBox="1">
            <a:spLocks noGrp="1"/>
          </p:cNvSpPr>
          <p:nvPr>
            <p:ph type="title"/>
          </p:nvPr>
        </p:nvSpPr>
        <p:spPr>
          <a:xfrm>
            <a:off x="911332" y="189000"/>
            <a:ext cx="10515600" cy="552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5454"/>
              <a:buNone/>
            </a:pPr>
            <a:r>
              <a:rPr lang="nl-NL"/>
              <a:t>Example of a generic approach</a:t>
            </a:r>
            <a:endParaRPr/>
          </a:p>
        </p:txBody>
      </p:sp>
      <p:pic>
        <p:nvPicPr>
          <p:cNvPr id="176" name="Google Shape;17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1000" y="840674"/>
            <a:ext cx="9100887" cy="5176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" name="Google Shape;181;p9"/>
          <p:cNvGraphicFramePr/>
          <p:nvPr/>
        </p:nvGraphicFramePr>
        <p:xfrm>
          <a:off x="606000" y="612775"/>
          <a:ext cx="11318500" cy="5550010"/>
        </p:xfrm>
        <a:graphic>
          <a:graphicData uri="http://schemas.openxmlformats.org/drawingml/2006/table">
            <a:tbl>
              <a:tblPr>
                <a:noFill/>
                <a:tableStyleId>{9B62F357-CD9A-4FE5-B12F-5FE9642BFAE7}</a:tableStyleId>
              </a:tblPr>
              <a:tblGrid>
                <a:gridCol w="257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73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0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407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Economic Operator Role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Size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Verified Subject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Environmental Impact Category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6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Country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Material Type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Assurance Level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Access Method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Product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Material Category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Declaration Subject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Access Party Role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Product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SoC Type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Emission Type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Access Rights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Product Classification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SoC Category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Emission Source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Ease of Re-Use Waste Score/Index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Country of Origin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Label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Consumption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</a:txBody>
                  <a:tcPr marL="6600" marR="6600" marT="66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Species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Label Content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Consumption Purpuse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</a:txBody>
                  <a:tcPr marL="6600" marR="6600" marT="66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Consumer Gender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DPP Product Level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Circular Design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</a:txBody>
                  <a:tcPr marL="6600" marR="6600" marT="66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Grade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Carrier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Sustainable Sensitivity Score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</a:txBody>
                  <a:tcPr marL="6600" marR="6600" marT="66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24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Pattern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Carrier Material Tyoe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Repairability Score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</a:txBody>
                  <a:tcPr marL="6600" marR="6600" marT="66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Water Characteristic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Carrier Layout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Recyclability Score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</a:txBody>
                  <a:tcPr marL="6600" marR="6600" marT="66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Production Process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carrier Position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Disassembility Score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1" i="0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 sz="1600" b="1" i="0" u="none" strike="noStrike" cap="non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6600" marR="6600" marT="66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5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Product Status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Data Carrier Data Standard Type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Disassembling Skills Level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</a:txBody>
                  <a:tcPr marL="6600" marR="6600" marT="66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8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Finishing Treatment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Measurement Unit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Reuseability Purpose Code</a:t>
                      </a:r>
                      <a:endParaRPr/>
                    </a:p>
                  </a:txBody>
                  <a:tcPr marL="6600" marR="6600" marT="6600" marB="0" anchor="ctr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6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  <a:endParaRPr/>
                    </a:p>
                  </a:txBody>
                  <a:tcPr marL="6600" marR="6600" marT="6600" marB="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82" name="Google Shape;182;p9"/>
          <p:cNvSpPr txBox="1">
            <a:spLocks noGrp="1"/>
          </p:cNvSpPr>
          <p:nvPr>
            <p:ph type="title"/>
          </p:nvPr>
        </p:nvSpPr>
        <p:spPr>
          <a:xfrm>
            <a:off x="606000" y="110600"/>
            <a:ext cx="11318400" cy="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476B"/>
              </a:buClr>
              <a:buSzPct val="100000"/>
              <a:buNone/>
            </a:pPr>
            <a:r>
              <a:rPr lang="nl-NL" sz="3200" b="1">
                <a:latin typeface="Calibri"/>
                <a:ea typeface="Calibri"/>
                <a:cs typeface="Calibri"/>
                <a:sym typeface="Calibri"/>
              </a:rPr>
              <a:t>Using code lists (supporting comparability)</a:t>
            </a:r>
            <a:r>
              <a:rPr lang="nl-NL" sz="16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 Data in green are related to circularity/DPP data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25 August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89" name="Google Shape;189;p10"/>
          <p:cNvSpPr txBox="1"/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90" name="Google Shape;190;p10"/>
          <p:cNvSpPr txBox="1"/>
          <p:nvPr/>
        </p:nvSpPr>
        <p:spPr>
          <a:xfrm>
            <a:off x="2784975" y="3018450"/>
            <a:ext cx="9503700" cy="4031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nl-NL" sz="32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Looking forward to your contributions at our next meetings!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nl-NL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September 1, 2023  15.00-17.00  (2nd finishing touch to list)</a:t>
            </a: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September 8, 2023  15.00-17.00  (update of BRS - process)</a:t>
            </a:r>
            <a:endParaRPr sz="24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September 15, 2023 15.00-17.00 (update of BRS - data)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Friday September 22, 2023 15.00-17.00 (Public Review draft Go/No)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nl-NL" sz="3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10"/>
          <p:cNvSpPr txBox="1"/>
          <p:nvPr/>
        </p:nvSpPr>
        <p:spPr>
          <a:xfrm>
            <a:off x="2784825" y="2081450"/>
            <a:ext cx="95037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nl-NL"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4. Any other business and next meeting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Google Shape;111;p2"/>
          <p:cNvGraphicFramePr/>
          <p:nvPr/>
        </p:nvGraphicFramePr>
        <p:xfrm>
          <a:off x="0" y="1202538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{6550C20B-79E3-486C-8DD4-DCB0FBF848FE}</a:tableStyleId>
              </a:tblPr>
              <a:tblGrid>
                <a:gridCol w="1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Item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AGENDA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25 August 2023 Working Meeting </a:t>
                      </a:r>
                      <a:endParaRPr sz="1800" u="none" strike="noStrike" cap="none"/>
                    </a:p>
                  </a:txBody>
                  <a:tcPr marL="91450" marR="91450" marT="45725" marB="45725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71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1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b="1" u="none" strike="noStrike" cap="none"/>
                        <a:t>Opening remarks and meeting overview</a:t>
                      </a:r>
                      <a:endParaRPr sz="2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r>
                        <a:rPr lang="nl-NL" sz="2400" i="1" u="none" strike="noStrike" cap="none"/>
                        <a:t>Virginia Martos-Cram, UN/CEFACT Project Lead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6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2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Brief overview results last call</a:t>
                      </a:r>
                      <a:endParaRPr sz="2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2400" b="0" i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Gerhard/Virginia</a:t>
                      </a:r>
                      <a:endParaRPr sz="2400" b="0" i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3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3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b="1" i="0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Finishing touch to longlist (first session)</a:t>
                      </a:r>
                      <a:endParaRPr sz="2400" b="1" i="0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2400" b="0" i="1" u="none" strike="noStrike" cap="none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Gerhard/Virginia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38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u="none" strike="noStrike" cap="none"/>
                        <a:t>4</a:t>
                      </a:r>
                      <a:endParaRPr sz="2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b="1" u="none" strike="noStrike" cap="none"/>
                        <a:t>Any other business and next meeting</a:t>
                      </a:r>
                      <a:endParaRPr sz="2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nl-NL" sz="2400" i="1" u="none" strike="noStrike" cap="none"/>
                        <a:t>Virginia</a:t>
                      </a:r>
                      <a:endParaRPr sz="2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Arial"/>
                        <a:buNone/>
                      </a:pPr>
                      <a:endParaRPr sz="2400" i="1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"/>
          <p:cNvSpPr txBox="1">
            <a:spLocks noGrp="1"/>
          </p:cNvSpPr>
          <p:nvPr>
            <p:ph type="title"/>
          </p:nvPr>
        </p:nvSpPr>
        <p:spPr>
          <a:xfrm>
            <a:off x="649342" y="263988"/>
            <a:ext cx="7574317" cy="83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476B"/>
              </a:buClr>
              <a:buSzPts val="3200"/>
              <a:buFont typeface="Public Sans"/>
              <a:buNone/>
            </a:pPr>
            <a:r>
              <a:rPr lang="nl-NL" sz="3200">
                <a:solidFill>
                  <a:srgbClr val="17476B"/>
                </a:solidFill>
              </a:rPr>
              <a:t>Reminder - Project milestones?</a:t>
            </a:r>
            <a:endParaRPr/>
          </a:p>
        </p:txBody>
      </p:sp>
      <p:graphicFrame>
        <p:nvGraphicFramePr>
          <p:cNvPr id="117" name="Google Shape;117;p3"/>
          <p:cNvGraphicFramePr/>
          <p:nvPr/>
        </p:nvGraphicFramePr>
        <p:xfrm>
          <a:off x="2027568" y="2362082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{6550C20B-79E3-486C-8DD4-DCB0FBF848FE}</a:tableStyleId>
              </a:tblPr>
              <a:tblGrid>
                <a:gridCol w="2949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1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8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74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ODP Stage</a:t>
                      </a:r>
                      <a:endParaRPr sz="14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(open Development Process)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Working Period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Maximum Duration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Requirements gathering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01.2023 to 05.2023</a:t>
                      </a:r>
                      <a:endParaRPr sz="1400" u="none" strike="noStrike" cap="none"/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4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Draft development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05.2023 to 09.2023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4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Public Draft Review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09.2023 to 11.2023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2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Publication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11.2023 to 02.2024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3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Project exit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02.2024 to 05.2024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nl-NL" sz="1600" u="none" strike="noStrike" cap="none"/>
                        <a:t>3 months</a:t>
                      </a:r>
                      <a:endParaRPr sz="20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8" name="Google Shape;118;p3"/>
          <p:cNvSpPr/>
          <p:nvPr/>
        </p:nvSpPr>
        <p:spPr>
          <a:xfrm>
            <a:off x="3694943" y="2126966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21931" y="659536"/>
            <a:ext cx="2442099" cy="2027052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/>
          <p:nvPr/>
        </p:nvSpPr>
        <p:spPr>
          <a:xfrm rot="10800000">
            <a:off x="347397" y="3057794"/>
            <a:ext cx="1493134" cy="742412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2700" cap="flat" cmpd="sng">
            <a:solidFill>
              <a:srgbClr val="517E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25 August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27" name="Google Shape;127;p4"/>
          <p:cNvSpPr txBox="1"/>
          <p:nvPr/>
        </p:nvSpPr>
        <p:spPr>
          <a:xfrm>
            <a:off x="2721000" y="3339000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2985822" y="2081447"/>
            <a:ext cx="93027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nl-NL"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2. Brief overview / results last call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4"/>
          <p:cNvSpPr txBox="1"/>
          <p:nvPr/>
        </p:nvSpPr>
        <p:spPr>
          <a:xfrm>
            <a:off x="1811509" y="3474000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marR="0" lvl="0" indent="0" algn="l" rtl="0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>
            <a:spLocks noGrp="1"/>
          </p:cNvSpPr>
          <p:nvPr>
            <p:ph type="title"/>
          </p:nvPr>
        </p:nvSpPr>
        <p:spPr>
          <a:xfrm>
            <a:off x="452325" y="200026"/>
            <a:ext cx="7574317" cy="83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476B"/>
              </a:buClr>
              <a:buSzPts val="3200"/>
              <a:buNone/>
            </a:pPr>
            <a:r>
              <a:rPr lang="nl-NL" sz="3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 last call</a:t>
            </a:r>
            <a:endParaRPr/>
          </a:p>
        </p:txBody>
      </p:sp>
      <p:graphicFrame>
        <p:nvGraphicFramePr>
          <p:cNvPr id="135" name="Google Shape;135;p25"/>
          <p:cNvGraphicFramePr/>
          <p:nvPr>
            <p:extLst>
              <p:ext uri="{D42A27DB-BD31-4B8C-83A1-F6EECF244321}">
                <p14:modId xmlns:p14="http://schemas.microsoft.com/office/powerpoint/2010/main" val="872217578"/>
              </p:ext>
            </p:extLst>
          </p:nvPr>
        </p:nvGraphicFramePr>
        <p:xfrm>
          <a:off x="532301" y="954000"/>
          <a:ext cx="11278699" cy="1905010"/>
        </p:xfrm>
        <a:graphic>
          <a:graphicData uri="http://schemas.openxmlformats.org/drawingml/2006/table">
            <a:tbl>
              <a:tblPr firstRow="1" firstCol="1" bandRow="1">
                <a:noFill/>
                <a:tableStyleId>{6550C20B-79E3-486C-8DD4-DCB0FBF848FE}</a:tableStyleId>
              </a:tblPr>
              <a:tblGrid>
                <a:gridCol w="6179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91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2000" b="1" u="none" strike="noStrike" cap="none">
                          <a:solidFill>
                            <a:schemeClr val="dk1"/>
                          </a:solidFill>
                        </a:rPr>
                        <a:t>Finishing touch requested and processed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114300" marR="11430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205 Emissions to air, water, soil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Add at least type and volume  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226 Sustainability Report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Add Due Diligence Report too?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227 Third Party Supply Chain Assurances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Move to certification details.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224/225/238 EU Conformity Declaration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Make class generic, without EU.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245  Washing &amp; Drying Energy Consumption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Look at other washing related data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247  Washing/Drying GHG Emissions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Look at other washing related data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254  Warranty Period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Remains in list (for luxury products)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36" name="Google Shape;136;p25"/>
          <p:cNvGraphicFramePr/>
          <p:nvPr>
            <p:extLst>
              <p:ext uri="{D42A27DB-BD31-4B8C-83A1-F6EECF244321}">
                <p14:modId xmlns:p14="http://schemas.microsoft.com/office/powerpoint/2010/main" val="2311502629"/>
              </p:ext>
            </p:extLst>
          </p:nvPr>
        </p:nvGraphicFramePr>
        <p:xfrm>
          <a:off x="532301" y="2945990"/>
          <a:ext cx="11278699" cy="3048010"/>
        </p:xfrm>
        <a:graphic>
          <a:graphicData uri="http://schemas.openxmlformats.org/drawingml/2006/table">
            <a:tbl>
              <a:tblPr firstRow="1" firstCol="1" bandRow="1">
                <a:noFill/>
                <a:tableStyleId>{6550C20B-79E3-486C-8DD4-DCB0FBF848FE}</a:tableStyleId>
              </a:tblPr>
              <a:tblGrid>
                <a:gridCol w="6140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377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2000" b="1" u="none" strike="noStrike" cap="none">
                          <a:solidFill>
                            <a:schemeClr val="dk1"/>
                          </a:solidFill>
                        </a:rPr>
                        <a:t>Dismissed attributes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114300" marR="11430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u="none" strike="noStrike" cap="none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25" marB="45725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214 Conditions for use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215 User Warnings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223 Common Specifications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231 Symbol for garment sorting (quality)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232 Meaning of symbol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240 Manufacturing date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252 Access to or Use Hardware Needed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253 Access to or Use Software Needed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nl-NL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255 Recovered Material Content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lang="nl-NL"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42185134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256 Product Life Impact on Climate Change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lang="nl-NL"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28368999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218 Sustainability of Substances Concentration Limit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nl-NL" sz="1400" u="none" strike="noStrike" cap="none"/>
                        <a:t>Not relevant for textiles.</a:t>
                      </a:r>
                      <a:endParaRPr lang="nl-NL"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87355146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230 Production Process Verified by Authorised Representative</a:t>
                      </a: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Moved to certification details: object and Auth. Repr.  attributes</a:t>
                      </a:r>
                      <a:endParaRPr sz="14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216041663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 txBox="1">
            <a:spLocks noGrp="1"/>
          </p:cNvSpPr>
          <p:nvPr>
            <p:ph type="title"/>
          </p:nvPr>
        </p:nvSpPr>
        <p:spPr>
          <a:xfrm>
            <a:off x="452325" y="200026"/>
            <a:ext cx="7574317" cy="831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476B"/>
              </a:buClr>
              <a:buSzPts val="3200"/>
              <a:buNone/>
            </a:pPr>
            <a:r>
              <a:rPr lang="nl-NL" sz="32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 last call</a:t>
            </a:r>
            <a:endParaRPr/>
          </a:p>
        </p:txBody>
      </p:sp>
      <p:graphicFrame>
        <p:nvGraphicFramePr>
          <p:cNvPr id="142" name="Google Shape;142;p5"/>
          <p:cNvGraphicFramePr/>
          <p:nvPr>
            <p:extLst>
              <p:ext uri="{D42A27DB-BD31-4B8C-83A1-F6EECF244321}">
                <p14:modId xmlns:p14="http://schemas.microsoft.com/office/powerpoint/2010/main" val="353840050"/>
              </p:ext>
            </p:extLst>
          </p:nvPr>
        </p:nvGraphicFramePr>
        <p:xfrm>
          <a:off x="516000" y="1022424"/>
          <a:ext cx="11385000" cy="1996440"/>
        </p:xfrm>
        <a:graphic>
          <a:graphicData uri="http://schemas.openxmlformats.org/drawingml/2006/table">
            <a:tbl>
              <a:tblPr firstRow="1" firstCol="1" bandRow="1">
                <a:noFill/>
                <a:tableStyleId>{6550C20B-79E3-486C-8DD4-DCB0FBF848FE}</a:tableStyleId>
              </a:tblPr>
              <a:tblGrid>
                <a:gridCol w="5266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87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b="1" i="0" u="none" strike="noStrike" cap="none">
                          <a:solidFill>
                            <a:schemeClr val="dk1"/>
                          </a:solidFill>
                        </a:rPr>
                        <a:t>Not clear attributes</a:t>
                      </a:r>
                      <a:endParaRPr sz="1400" b="1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b="1" i="0" u="none" strike="noStrike" cap="none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219 Alternative Sustainable Substances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Unclear. Jan Merckx  should clarify. Was dismissed by Jan Merckx.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235 Delivery Discarded Products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Unclear. Jan Merckx should clarify.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236 Authorised Representative ID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Unclear. Jan Merckx should clarify.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257 Carbon footprint per value chain stage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Unclear. Jan Merckx should clarify.</a:t>
                      </a:r>
                      <a:endParaRPr sz="1400" i="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How are stages in a value chain defined so as to be comparable?  The carbon footprint of the textile product as share of total Textile Carbon Footprint.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Was dismissed by Jan Merckx.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i="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96   Sustainable Certified Minimum Weight Measure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nl-NL" sz="1400" i="0" u="none" strike="noStrike" cap="none"/>
                        <a:t>Unclear. Jan Merckx should clarify.</a:t>
                      </a:r>
                      <a:endParaRPr sz="1400" i="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68575" marR="68575" marT="0" marB="0"/>
                </a:tc>
                <a:extLst>
                  <a:ext uri="{0D108BD9-81ED-4DB2-BD59-A6C34878D82A}">
                    <a16:rowId xmlns:a16="http://schemas.microsoft.com/office/drawing/2014/main" val="70007506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nl-NL"/>
              <a:t>Suggestions made</a:t>
            </a:r>
            <a:endParaRPr/>
          </a:p>
        </p:txBody>
      </p:sp>
      <p:sp>
        <p:nvSpPr>
          <p:cNvPr id="148" name="Google Shape;148;p6"/>
          <p:cNvSpPr txBox="1"/>
          <p:nvPr/>
        </p:nvSpPr>
        <p:spPr>
          <a:xfrm>
            <a:off x="876000" y="1680368"/>
            <a:ext cx="10800000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Clean up the longlist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group data logically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make small naming adjustments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add missing definitions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use code lists (supports comparability)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check static/dynamic characteristic of attributes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nl-NL"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	- use generic approach where possible </a:t>
            </a:r>
            <a:endParaRPr/>
          </a:p>
          <a:p>
            <a:pPr marL="342900" marR="0" lvl="3" indent="-215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r>
              <a:rPr lang="nl-NL"/>
              <a:t>Product Circularity Data Project</a:t>
            </a:r>
            <a:br>
              <a:rPr lang="nl-NL"/>
            </a:br>
            <a:br>
              <a:rPr lang="nl-NL"/>
            </a:br>
            <a:r>
              <a:rPr lang="nl-NL" sz="2700"/>
              <a:t>Working meeting</a:t>
            </a:r>
            <a:br>
              <a:rPr lang="nl-NL" sz="2700"/>
            </a:br>
            <a:r>
              <a:rPr lang="nl-NL" sz="2700"/>
              <a:t>25 August 2023</a:t>
            </a:r>
            <a:br>
              <a:rPr lang="nl-NL"/>
            </a:br>
            <a:br>
              <a:rPr lang="nl-NL"/>
            </a:br>
            <a:br>
              <a:rPr lang="nl-NL"/>
            </a:br>
            <a:endParaRPr/>
          </a:p>
        </p:txBody>
      </p:sp>
      <p:sp>
        <p:nvSpPr>
          <p:cNvPr id="155" name="Google Shape;155;p27"/>
          <p:cNvSpPr txBox="1"/>
          <p:nvPr/>
        </p:nvSpPr>
        <p:spPr>
          <a:xfrm>
            <a:off x="2721000" y="3339000"/>
            <a:ext cx="824366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7500"/>
          </a:bodyPr>
          <a:lstStyle/>
          <a:p>
            <a:pPr marL="0" marR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C5902A"/>
              </a:buClr>
              <a:buSzPct val="100000"/>
              <a:buFont typeface="Barlow Condensed"/>
              <a:buNone/>
            </a:pPr>
            <a:endParaRPr sz="4000" b="1" i="0" u="none" strike="noStrike" cap="none">
              <a:solidFill>
                <a:srgbClr val="C5902A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  <p:sp>
        <p:nvSpPr>
          <p:cNvPr id="156" name="Google Shape;156;p27"/>
          <p:cNvSpPr txBox="1"/>
          <p:nvPr/>
        </p:nvSpPr>
        <p:spPr>
          <a:xfrm>
            <a:off x="2985822" y="2081447"/>
            <a:ext cx="93027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nl-NL"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2. Finishing touch to longlist (first session)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27"/>
          <p:cNvSpPr txBox="1"/>
          <p:nvPr/>
        </p:nvSpPr>
        <p:spPr>
          <a:xfrm>
            <a:off x="1811509" y="3474000"/>
            <a:ext cx="9417980" cy="597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2573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Gerhard Heemskerk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257300" marR="0" lvl="0" indent="0" algn="l" rtl="0">
              <a:lnSpc>
                <a:spcPct val="100000"/>
              </a:lnSpc>
              <a:spcBef>
                <a:spcPts val="115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nl-NL"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Virginia Martos-Cram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715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nl-NL"/>
              <a:t>Clean up of the long list</a:t>
            </a:r>
            <a:endParaRPr/>
          </a:p>
        </p:txBody>
      </p:sp>
      <p:pic>
        <p:nvPicPr>
          <p:cNvPr id="163" name="Google Shape;16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6000" y="1494000"/>
            <a:ext cx="10874182" cy="2457863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7"/>
          <p:cNvSpPr txBox="1">
            <a:spLocks noGrp="1"/>
          </p:cNvSpPr>
          <p:nvPr>
            <p:ph type="body" idx="1"/>
          </p:nvPr>
        </p:nvSpPr>
        <p:spPr>
          <a:xfrm>
            <a:off x="606000" y="4059000"/>
            <a:ext cx="11250000" cy="1718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nl-NL"/>
              <a:t>85 attributes dismissed</a:t>
            </a:r>
            <a:endParaRPr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nl-NL"/>
              <a:t>45 attributes moved or put on economic operator/meta data level</a:t>
            </a:r>
            <a:endParaRPr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nl-NL"/>
              <a:t>+/- 125 Product level attributes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168C30B6B6D64891B8AA6035CFB24E" ma:contentTypeVersion="18" ma:contentTypeDescription="Create a new document." ma:contentTypeScope="" ma:versionID="e449a8124dc833d23b66c6883b7aa17c">
  <xsd:schema xmlns:xsd="http://www.w3.org/2001/XMLSchema" xmlns:xs="http://www.w3.org/2001/XMLSchema" xmlns:p="http://schemas.microsoft.com/office/2006/metadata/properties" xmlns:ns2="091e5ae7-c31f-43e0-b380-74509edc0e9e" xmlns:ns3="009fae64-a0e6-4869-b94e-2533145ac23d" xmlns:ns4="985ec44e-1bab-4c0b-9df0-6ba128686fc9" targetNamespace="http://schemas.microsoft.com/office/2006/metadata/properties" ma:root="true" ma:fieldsID="51b6170fc5a6b4b502cd9fcad30bfdb0" ns2:_="" ns3:_="" ns4:_="">
    <xsd:import namespace="091e5ae7-c31f-43e0-b380-74509edc0e9e"/>
    <xsd:import namespace="009fae64-a0e6-4869-b94e-2533145ac23d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4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e5ae7-c31f-43e0-b380-74509edc0e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9fae64-a0e6-4869-b94e-2533145ac23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3e9b0b9-99f3-4c1a-a363-23506d8d5dc7}" ma:internalName="TaxCatchAll" ma:showField="CatchAllData" ma:web="009fae64-a0e6-4869-b94e-2533145ac2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A393C6-B616-4490-8ED8-6E137E4EC688}"/>
</file>

<file path=customXml/itemProps2.xml><?xml version="1.0" encoding="utf-8"?>
<ds:datastoreItem xmlns:ds="http://schemas.openxmlformats.org/officeDocument/2006/customXml" ds:itemID="{D382F1D6-D92D-4483-90F5-492F0CE1EB0B}"/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876</Words>
  <Application>Microsoft Office PowerPoint</Application>
  <PresentationFormat>Breedbeeld</PresentationFormat>
  <Paragraphs>186</Paragraphs>
  <Slides>13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0" baseType="lpstr">
      <vt:lpstr>Arial</vt:lpstr>
      <vt:lpstr>Calibri</vt:lpstr>
      <vt:lpstr>Barlow Condensed</vt:lpstr>
      <vt:lpstr>Times New Roman</vt:lpstr>
      <vt:lpstr>Trebuchet MS</vt:lpstr>
      <vt:lpstr>Public Sans</vt:lpstr>
      <vt:lpstr>Tema di Office</vt:lpstr>
      <vt:lpstr>Product Circularity Data Project   Working meeting 25 August 2023     </vt:lpstr>
      <vt:lpstr>PowerPoint-presentatie</vt:lpstr>
      <vt:lpstr>Reminder - Project milestones?</vt:lpstr>
      <vt:lpstr>Product Circularity Data Project  Working meeting 25 August 2023   </vt:lpstr>
      <vt:lpstr>Results last call</vt:lpstr>
      <vt:lpstr>Results last call</vt:lpstr>
      <vt:lpstr>Suggestions made</vt:lpstr>
      <vt:lpstr>Product Circularity Data Project  Working meeting 25 August 2023   </vt:lpstr>
      <vt:lpstr>Clean up of the long list</vt:lpstr>
      <vt:lpstr>Conceptual product data model</vt:lpstr>
      <vt:lpstr>Example of a generic approach</vt:lpstr>
      <vt:lpstr>Using code lists (supporting comparability) Data in green are related to circularity/DPP data</vt:lpstr>
      <vt:lpstr>Product Circularity Data Project  Working meeting 25 August 2023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 Circularity Data Project   Working meeting 25 August 2023     </dc:title>
  <dc:creator>Luca Brunello</dc:creator>
  <cp:lastModifiedBy>Gerhard Heemskerk</cp:lastModifiedBy>
  <cp:revision>7</cp:revision>
  <dcterms:created xsi:type="dcterms:W3CDTF">2022-03-10T12:41:57Z</dcterms:created>
  <dcterms:modified xsi:type="dcterms:W3CDTF">2023-08-23T08:47:18Z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0x0101006C168C30B6B6D64891B8AA6035CFB24E</vt:lpwstr>
  </property>
  <property fmtid="{D5CDD505-2E9C-101B-9397-08002B2CF9AE}" pid="3" name="MediaServiceImageTags">
    <vt:lpwstr/>
  </property>
</Properties>
</file>