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70" r:id="rId6"/>
    <p:sldId id="271" r:id="rId7"/>
    <p:sldId id="272" r:id="rId8"/>
    <p:sldId id="265" r:id="rId9"/>
  </p:sldIdLst>
  <p:sldSz cx="12192000" cy="6858000"/>
  <p:notesSz cx="9144000" cy="6858000"/>
  <p:embeddedFontLst>
    <p:embeddedFont>
      <p:font typeface="Barlow Condensed" panose="00000506000000000000" pitchFamily="2" charset="0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Public Sans" panose="020B0604020202020204" charset="0"/>
      <p:regular r:id="rId19"/>
      <p:bold r:id="rId20"/>
      <p:italic r:id="rId21"/>
      <p:boldItalic r:id="rId22"/>
    </p:embeddedFont>
    <p:embeddedFont>
      <p:font typeface="Trebuchet MS" panose="020B0603020202020204" pitchFamily="3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9" roundtripDataSignature="AMtx7mj/thqZmymHll9o/FADdsAMnfvH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C00D1DB-A8F7-41DF-A5C1-B5DAE3B408AA}">
  <a:tblStyle styleId="{FC00D1DB-A8F7-41DF-A5C1-B5DAE3B408A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7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179484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2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2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4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4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61093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4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4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20186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0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10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2"/>
          <p:cNvSpPr/>
          <p:nvPr/>
        </p:nvSpPr>
        <p:spPr>
          <a:xfrm>
            <a:off x="2800348" y="0"/>
            <a:ext cx="9391652" cy="6858000"/>
          </a:xfrm>
          <a:prstGeom prst="rect">
            <a:avLst/>
          </a:prstGeom>
          <a:solidFill>
            <a:srgbClr val="17476B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2"/>
          <p:cNvSpPr txBox="1">
            <a:spLocks noGrp="1"/>
          </p:cNvSpPr>
          <p:nvPr>
            <p:ph type="ctrTitle"/>
          </p:nvPr>
        </p:nvSpPr>
        <p:spPr>
          <a:xfrm>
            <a:off x="3080824" y="2783923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ts val="4000"/>
              <a:buFont typeface="Barlow Condensed"/>
              <a:buNone/>
              <a:defRPr sz="4000" b="1">
                <a:solidFill>
                  <a:srgbClr val="C5902A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subTitle" idx="1"/>
          </p:nvPr>
        </p:nvSpPr>
        <p:spPr>
          <a:xfrm>
            <a:off x="3080825" y="5663892"/>
            <a:ext cx="7488702" cy="804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ublic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ublic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0" name="Google Shape;80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1" name="Google Shape;81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3"/>
          <p:cNvSpPr txBox="1">
            <a:spLocks noGrp="1"/>
          </p:cNvSpPr>
          <p:nvPr>
            <p:ph type="body" idx="1"/>
          </p:nvPr>
        </p:nvSpPr>
        <p:spPr>
          <a:xfrm rot="5400000">
            <a:off x="4052522" y="-1388697"/>
            <a:ext cx="4086956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086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titolo">
  <p:cSld name="Diapositiva titolo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4"/>
          <p:cNvSpPr/>
          <p:nvPr/>
        </p:nvSpPr>
        <p:spPr>
          <a:xfrm>
            <a:off x="0" y="1012874"/>
            <a:ext cx="12192000" cy="5845126"/>
          </a:xfrm>
          <a:prstGeom prst="rect">
            <a:avLst/>
          </a:prstGeom>
          <a:solidFill>
            <a:srgbClr val="17476B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14"/>
          <p:cNvSpPr txBox="1">
            <a:spLocks noGrp="1"/>
          </p:cNvSpPr>
          <p:nvPr>
            <p:ph type="ctrTitle"/>
          </p:nvPr>
        </p:nvSpPr>
        <p:spPr>
          <a:xfrm>
            <a:off x="3080824" y="2783923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ts val="4000"/>
              <a:buFont typeface="Barlow Condensed"/>
              <a:buNone/>
              <a:defRPr sz="4000" b="1">
                <a:solidFill>
                  <a:srgbClr val="C5902A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subTitle" idx="1"/>
          </p:nvPr>
        </p:nvSpPr>
        <p:spPr>
          <a:xfrm>
            <a:off x="3080825" y="5663892"/>
            <a:ext cx="7488702" cy="804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32" name="Google Shape;32;p14"/>
          <p:cNvPicPr preferRelativeResize="0"/>
          <p:nvPr/>
        </p:nvPicPr>
        <p:blipFill rotWithShape="1">
          <a:blip r:embed="rId2">
            <a:alphaModFix/>
          </a:blip>
          <a:srcRect r="32921"/>
          <a:stretch/>
        </p:blipFill>
        <p:spPr>
          <a:xfrm>
            <a:off x="1" y="1027162"/>
            <a:ext cx="2800349" cy="3773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4"/>
          <p:cNvPicPr preferRelativeResize="0"/>
          <p:nvPr/>
        </p:nvPicPr>
        <p:blipFill rotWithShape="1">
          <a:blip r:embed="rId2">
            <a:alphaModFix/>
          </a:blip>
          <a:srcRect r="32921" b="45098"/>
          <a:stretch/>
        </p:blipFill>
        <p:spPr>
          <a:xfrm>
            <a:off x="-1" y="4800601"/>
            <a:ext cx="2800349" cy="2071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7032" y="170473"/>
            <a:ext cx="4004521" cy="646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406233" y="233470"/>
            <a:ext cx="1249248" cy="63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03131" y="322644"/>
            <a:ext cx="1971015" cy="4828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ublic Sans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  <p:sp>
        <p:nvSpPr>
          <p:cNvPr id="47" name="Google Shape;47;p16"/>
          <p:cNvSpPr txBox="1"/>
          <p:nvPr/>
        </p:nvSpPr>
        <p:spPr>
          <a:xfrm>
            <a:off x="10083114" y="6561438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Vuota">
  <p:cSld name="1_Vuota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/>
          <p:nvPr/>
        </p:nvSpPr>
        <p:spPr>
          <a:xfrm>
            <a:off x="0" y="6091311"/>
            <a:ext cx="12192000" cy="780757"/>
          </a:xfrm>
          <a:prstGeom prst="rect">
            <a:avLst/>
          </a:prstGeom>
          <a:solidFill>
            <a:srgbClr val="BFCB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ublic Sans"/>
              <a:buNone/>
              <a:defRPr sz="44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086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  <p:pic>
        <p:nvPicPr>
          <p:cNvPr id="16" name="Google Shape;16;p11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90434" y="6236519"/>
            <a:ext cx="2743200" cy="44275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1"/>
          <p:cNvSpPr txBox="1"/>
          <p:nvPr/>
        </p:nvSpPr>
        <p:spPr>
          <a:xfrm>
            <a:off x="8504363" y="6251975"/>
            <a:ext cx="3390314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100" b="0" i="0" u="none" strike="noStrike" cap="none">
                <a:solidFill>
                  <a:srgbClr val="17476B"/>
                </a:solidFill>
                <a:latin typeface="Public Sans"/>
                <a:ea typeface="Public Sans"/>
                <a:cs typeface="Public Sans"/>
                <a:sym typeface="Public Sans"/>
              </a:rPr>
              <a:t>United for greater traceability, transparency and circularity in the garment and footwear sector</a:t>
            </a:r>
            <a:endParaRPr sz="1100" b="0" i="0" u="none" strike="noStrike" cap="none">
              <a:solidFill>
                <a:srgbClr val="17476B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"/>
          <p:cNvSpPr txBox="1">
            <a:spLocks noGrp="1"/>
          </p:cNvSpPr>
          <p:nvPr>
            <p:ph type="ctrTitle"/>
          </p:nvPr>
        </p:nvSpPr>
        <p:spPr>
          <a:xfrm>
            <a:off x="2985821" y="1639170"/>
            <a:ext cx="8243667" cy="1789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r>
              <a:rPr lang="nl-NL"/>
              <a:t>Product Circularity Data Project</a:t>
            </a:r>
            <a:br>
              <a:rPr lang="nl-NL"/>
            </a:br>
            <a:r>
              <a:rPr lang="nl-NL"/>
              <a:t> </a:t>
            </a:r>
            <a:br>
              <a:rPr lang="nl-NL"/>
            </a:br>
            <a:r>
              <a:rPr lang="nl-NL" sz="2700"/>
              <a:t>Working meeting</a:t>
            </a:r>
            <a:br>
              <a:rPr lang="nl-NL" sz="2700"/>
            </a:br>
            <a:r>
              <a:rPr lang="nl-NL" sz="2700"/>
              <a:t>18 August 2023</a:t>
            </a:r>
            <a:br>
              <a:rPr lang="nl-NL" sz="2700"/>
            </a:br>
            <a:br>
              <a:rPr lang="nl-NL" sz="2700"/>
            </a:br>
            <a:br>
              <a:rPr lang="nl-NL"/>
            </a:b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101" name="Google Shape;101;p1"/>
          <p:cNvSpPr txBox="1"/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endParaRPr sz="4000" b="1" i="0" u="none" strike="noStrike" cap="none">
              <a:solidFill>
                <a:srgbClr val="C5902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pic>
        <p:nvPicPr>
          <p:cNvPr id="102" name="Google Shape;102;p1" descr="Circular Economy 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8281" y="0"/>
            <a:ext cx="2809187" cy="2809187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"/>
          <p:cNvSpPr txBox="1"/>
          <p:nvPr/>
        </p:nvSpPr>
        <p:spPr>
          <a:xfrm>
            <a:off x="1811508" y="4468523"/>
            <a:ext cx="9417980" cy="59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2573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Virginia Martos-Cram, UN/CEFACT Project Lead</a:t>
            </a:r>
            <a:endParaRPr/>
          </a:p>
          <a:p>
            <a:pPr marL="1257300" marR="0" lvl="0" indent="0" algn="l" rtl="0">
              <a:spcBef>
                <a:spcPts val="115"/>
              </a:spcBef>
              <a:spcAft>
                <a:spcPts val="0"/>
              </a:spcAft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Gerhard Heemskerk, UN/CEFACT Editor</a:t>
            </a:r>
            <a:endParaRPr/>
          </a:p>
        </p:txBody>
      </p:sp>
      <p:pic>
        <p:nvPicPr>
          <p:cNvPr id="104" name="Google Shape;104;p1" descr="A picture containing person, red, shir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b="20747"/>
          <a:stretch/>
        </p:blipFill>
        <p:spPr>
          <a:xfrm>
            <a:off x="8447353" y="4862257"/>
            <a:ext cx="1517650" cy="1603265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05" name="Google Shape;105;p1" descr="imag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213380" y="4862258"/>
            <a:ext cx="1603265" cy="1603265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" name="Google Shape;111;p2"/>
          <p:cNvGraphicFramePr/>
          <p:nvPr>
            <p:extLst>
              <p:ext uri="{D42A27DB-BD31-4B8C-83A1-F6EECF244321}">
                <p14:modId xmlns:p14="http://schemas.microsoft.com/office/powerpoint/2010/main" val="2696925564"/>
              </p:ext>
            </p:extLst>
          </p:nvPr>
        </p:nvGraphicFramePr>
        <p:xfrm>
          <a:off x="0" y="1202538"/>
          <a:ext cx="12192000" cy="3251660"/>
        </p:xfrm>
        <a:graphic>
          <a:graphicData uri="http://schemas.openxmlformats.org/drawingml/2006/table">
            <a:tbl>
              <a:tblPr firstRow="1" bandRow="1">
                <a:noFill/>
                <a:tableStyleId>{FC00D1DB-A8F7-41DF-A5C1-B5DAE3B408AA}</a:tableStyleId>
              </a:tblPr>
              <a:tblGrid>
                <a:gridCol w="1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64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 u="none" strike="noStrike" cap="none"/>
                        <a:t>Item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/>
                        <a:t>AGENDA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/>
                        <a:t>18 August 2023 Working Meeting 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71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/>
                        <a:t>1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 b="1"/>
                        <a:t>Opening remarks and meeting overview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nl-NL" sz="1600" i="1"/>
                        <a:t>Virginia Martos-Cram, UN/CEFACT Project Lead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64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/>
                        <a:t>2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 b="1" i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Brief overview results previous call</a:t>
                      </a:r>
                      <a:endParaRPr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1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Gerhard/Virginia</a:t>
                      </a:r>
                      <a:endParaRPr sz="1600" b="0" i="1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35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/>
                        <a:t>3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Continue review of BRS product circularity data long list</a:t>
                      </a:r>
                      <a:r>
                        <a:rPr lang="nl-NL" sz="1800" b="1" i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800" b="1" i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nl-NL" sz="1600" b="0" i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Gerhard/Virginia</a:t>
                      </a: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38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800"/>
                        <a:t>4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1800" b="1" dirty="0"/>
                        <a:t>Any other business and next meeting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1800" i="1" dirty="0"/>
                        <a:t>Virginia</a:t>
                      </a:r>
                      <a:endParaRPr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800" i="1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title"/>
          </p:nvPr>
        </p:nvSpPr>
        <p:spPr>
          <a:xfrm>
            <a:off x="649342" y="263988"/>
            <a:ext cx="7574317" cy="831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476B"/>
              </a:buClr>
              <a:buSzPts val="3200"/>
              <a:buFont typeface="Public Sans"/>
              <a:buNone/>
            </a:pPr>
            <a:r>
              <a:rPr lang="nl-NL" sz="3200">
                <a:solidFill>
                  <a:srgbClr val="17476B"/>
                </a:solidFill>
              </a:rPr>
              <a:t>Reminder - Project milestones?</a:t>
            </a:r>
            <a:endParaRPr/>
          </a:p>
        </p:txBody>
      </p:sp>
      <p:graphicFrame>
        <p:nvGraphicFramePr>
          <p:cNvPr id="117" name="Google Shape;117;p3"/>
          <p:cNvGraphicFramePr/>
          <p:nvPr/>
        </p:nvGraphicFramePr>
        <p:xfrm>
          <a:off x="2027568" y="2362082"/>
          <a:ext cx="7778500" cy="2446575"/>
        </p:xfrm>
        <a:graphic>
          <a:graphicData uri="http://schemas.openxmlformats.org/drawingml/2006/table">
            <a:tbl>
              <a:tblPr firstRow="1" firstCol="1" bandRow="1">
                <a:noFill/>
                <a:tableStyleId>{FC00D1DB-A8F7-41DF-A5C1-B5DAE3B408AA}</a:tableStyleId>
              </a:tblPr>
              <a:tblGrid>
                <a:gridCol w="294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1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8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74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ODP Stage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(open Development Process)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Working Period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Maximum Duration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Requirements gathering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01.2023 to 05.2023</a:t>
                      </a:r>
                      <a:endParaRPr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4 months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Draft development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05.2023 to 09.2023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4 months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Public Draft Review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09.2023 to 11.2023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2 months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Publication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11.2023 to 02.2024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3 months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Project exit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02.2024 to 05.2024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/>
                        <a:t>3 months</a:t>
                      </a:r>
                      <a:endParaRPr sz="20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8" name="Google Shape;118;p3"/>
          <p:cNvSpPr/>
          <p:nvPr/>
        </p:nvSpPr>
        <p:spPr>
          <a:xfrm>
            <a:off x="3694943" y="2126966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9" name="Google Shape;119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21931" y="659536"/>
            <a:ext cx="2442099" cy="2027052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3"/>
          <p:cNvSpPr/>
          <p:nvPr/>
        </p:nvSpPr>
        <p:spPr>
          <a:xfrm rot="10800000">
            <a:off x="347397" y="3057794"/>
            <a:ext cx="1493134" cy="742412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 w="12700" cap="flat" cmpd="sng">
            <a:solidFill>
              <a:srgbClr val="517E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 txBox="1"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r>
              <a:rPr lang="nl-NL"/>
              <a:t>Product Circularity Data Project</a:t>
            </a:r>
            <a:br>
              <a:rPr lang="nl-NL"/>
            </a:br>
            <a:br>
              <a:rPr lang="nl-NL"/>
            </a:br>
            <a:r>
              <a:rPr lang="nl-NL" sz="2700"/>
              <a:t>Working meeting</a:t>
            </a:r>
            <a:br>
              <a:rPr lang="nl-NL" sz="2700"/>
            </a:br>
            <a:r>
              <a:rPr lang="nl-NL" sz="2700"/>
              <a:t>18 August 2023</a:t>
            </a:r>
            <a:br>
              <a:rPr lang="nl-NL"/>
            </a:b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127" name="Google Shape;127;p4"/>
          <p:cNvSpPr txBox="1"/>
          <p:nvPr/>
        </p:nvSpPr>
        <p:spPr>
          <a:xfrm>
            <a:off x="2721000" y="3339000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endParaRPr sz="4000" b="1">
              <a:solidFill>
                <a:srgbClr val="C5902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128" name="Google Shape;128;p4"/>
          <p:cNvSpPr txBox="1"/>
          <p:nvPr/>
        </p:nvSpPr>
        <p:spPr>
          <a:xfrm>
            <a:off x="2985822" y="2081447"/>
            <a:ext cx="9302700" cy="861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nl-NL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Brief overview / results previous call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9" name="Google Shape;129;p4"/>
          <p:cNvSpPr txBox="1"/>
          <p:nvPr/>
        </p:nvSpPr>
        <p:spPr>
          <a:xfrm>
            <a:off x="1811509" y="3474000"/>
            <a:ext cx="9417980" cy="59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2573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Gerhard Heemskerk</a:t>
            </a:r>
            <a:endParaRPr/>
          </a:p>
          <a:p>
            <a:pPr marL="1257300" marR="0" lvl="0" indent="0" algn="l" rtl="0">
              <a:spcBef>
                <a:spcPts val="115"/>
              </a:spcBef>
              <a:spcAft>
                <a:spcPts val="0"/>
              </a:spcAft>
              <a:buNone/>
            </a:pPr>
            <a:r>
              <a:rPr lang="nl-NL"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Virginia Martos-Cram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title"/>
          </p:nvPr>
        </p:nvSpPr>
        <p:spPr>
          <a:xfrm>
            <a:off x="452325" y="200026"/>
            <a:ext cx="7574317" cy="831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buClr>
                <a:srgbClr val="17476B"/>
              </a:buClr>
              <a:buSzPts val="3200"/>
            </a:pPr>
            <a:r>
              <a:rPr lang="en-US" sz="3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Results previous call</a:t>
            </a:r>
            <a:endParaRPr/>
          </a:p>
        </p:txBody>
      </p:sp>
      <p:graphicFrame>
        <p:nvGraphicFramePr>
          <p:cNvPr id="3" name="Tabel 3">
            <a:extLst>
              <a:ext uri="{FF2B5EF4-FFF2-40B4-BE49-F238E27FC236}">
                <a16:creationId xmlns:a16="http://schemas.microsoft.com/office/drawing/2014/main" id="{BE995421-836D-CE2D-6702-A68A9AD899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715608"/>
              </p:ext>
            </p:extLst>
          </p:nvPr>
        </p:nvGraphicFramePr>
        <p:xfrm>
          <a:off x="471000" y="1031240"/>
          <a:ext cx="11610000" cy="4439920"/>
        </p:xfrm>
        <a:graphic>
          <a:graphicData uri="http://schemas.openxmlformats.org/drawingml/2006/table">
            <a:tbl>
              <a:tblPr firstRow="1" bandRow="1">
                <a:tableStyleId>{FC00D1DB-A8F7-41DF-A5C1-B5DAE3B408AA}</a:tableStyleId>
              </a:tblPr>
              <a:tblGrid>
                <a:gridCol w="4100357">
                  <a:extLst>
                    <a:ext uri="{9D8B030D-6E8A-4147-A177-3AD203B41FA5}">
                      <a16:colId xmlns:a16="http://schemas.microsoft.com/office/drawing/2014/main" val="4162828042"/>
                    </a:ext>
                  </a:extLst>
                </a:gridCol>
                <a:gridCol w="7509643">
                  <a:extLst>
                    <a:ext uri="{9D8B030D-6E8A-4147-A177-3AD203B41FA5}">
                      <a16:colId xmlns:a16="http://schemas.microsoft.com/office/drawing/2014/main" val="41441931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Below attributes from row 99-207 grouped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273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Performances attributes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Generic approach for consumptions/impacts, designed for, and periods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598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Instructions attributes	</a:t>
                      </a:r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Duplicates and combined ones made separate.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631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Product composition attributes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Clarification about the use of sunstances of concern and chemicals used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35749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/>
                        <a:t>Circular content attributes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Generic apporach on how to used, specify circular contnet of product/ material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7389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Design strategies attributes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Grouping different types of design strategies under one umbrella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437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Circular products/materials availability attributes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Suggesting to add the availabity of rewearable products next to other types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944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Grouping of products/materials/waste attributes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Clarification on the use of type, category and classification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1815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Attributes dismissed or not (after the call)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Final check by Jan Merckx, as co-hear of CIRPASS Textiles group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2623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Updated figure showing high level product 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Performances, design strategy, circular content, waste classification, instructions, substances  added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10067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/>
                        <a:t>Chat answers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See minutes: bramd/trade name, emissions, commodities code, certified chain, dye stuff, infrared sorting, disposal instructions manufacturers, water consumption by other types of fibres, innovative designs, score card for disassembling.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106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6400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E06E3947-C5CB-5EFE-AFC3-B33EEFF640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" y="571500"/>
            <a:ext cx="11849100" cy="571500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3A9163B3-464F-B391-F74B-45DECB1599E9}"/>
              </a:ext>
            </a:extLst>
          </p:cNvPr>
          <p:cNvSpPr txBox="1"/>
          <p:nvPr/>
        </p:nvSpPr>
        <p:spPr>
          <a:xfrm>
            <a:off x="471000" y="144000"/>
            <a:ext cx="5678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/>
              <a:t>Conceptual product data model</a:t>
            </a:r>
          </a:p>
        </p:txBody>
      </p:sp>
    </p:spTree>
    <p:extLst>
      <p:ext uri="{BB962C8B-B14F-4D97-AF65-F5344CB8AC3E}">
        <p14:creationId xmlns:p14="http://schemas.microsoft.com/office/powerpoint/2010/main" val="654926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 txBox="1"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r>
              <a:rPr lang="nl-NL"/>
              <a:t>Product Circularity Data Project</a:t>
            </a:r>
            <a:br>
              <a:rPr lang="nl-NL"/>
            </a:br>
            <a:br>
              <a:rPr lang="nl-NL"/>
            </a:br>
            <a:r>
              <a:rPr lang="nl-NL" sz="2700"/>
              <a:t>Working meeting</a:t>
            </a:r>
            <a:br>
              <a:rPr lang="nl-NL" sz="2700"/>
            </a:br>
            <a:r>
              <a:rPr lang="nl-NL" sz="2700"/>
              <a:t>18 August 2023</a:t>
            </a:r>
            <a:br>
              <a:rPr lang="nl-NL"/>
            </a:b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127" name="Google Shape;127;p4"/>
          <p:cNvSpPr txBox="1"/>
          <p:nvPr/>
        </p:nvSpPr>
        <p:spPr>
          <a:xfrm>
            <a:off x="2721000" y="3339000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endParaRPr sz="4000" b="1">
              <a:solidFill>
                <a:srgbClr val="C5902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128" name="Google Shape;128;p4"/>
          <p:cNvSpPr txBox="1"/>
          <p:nvPr/>
        </p:nvSpPr>
        <p:spPr>
          <a:xfrm>
            <a:off x="2985822" y="2081447"/>
            <a:ext cx="9302700" cy="861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nl-NL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 Continue re</a:t>
            </a:r>
            <a:r>
              <a:rPr lang="en-US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view (last 52 rows !)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9" name="Google Shape;129;p4"/>
          <p:cNvSpPr txBox="1"/>
          <p:nvPr/>
        </p:nvSpPr>
        <p:spPr>
          <a:xfrm>
            <a:off x="1811509" y="3474000"/>
            <a:ext cx="9417980" cy="59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2573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Gerhard Heemskerk</a:t>
            </a:r>
            <a:endParaRPr/>
          </a:p>
          <a:p>
            <a:pPr marL="1257300" marR="0" lvl="0" indent="0" algn="l" rtl="0">
              <a:spcBef>
                <a:spcPts val="115"/>
              </a:spcBef>
              <a:spcAft>
                <a:spcPts val="0"/>
              </a:spcAft>
              <a:buNone/>
            </a:pPr>
            <a:r>
              <a:rPr lang="nl-NL" sz="1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Virginia Martos-Cram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58035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"/>
          <p:cNvSpPr txBox="1"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r>
              <a:rPr lang="nl-NL"/>
              <a:t>Product Circularity Data Project</a:t>
            </a:r>
            <a:br>
              <a:rPr lang="nl-NL"/>
            </a:br>
            <a:br>
              <a:rPr lang="nl-NL"/>
            </a:br>
            <a:r>
              <a:rPr lang="nl-NL" sz="2700"/>
              <a:t>Working meeting</a:t>
            </a:r>
            <a:br>
              <a:rPr lang="nl-NL" sz="2700"/>
            </a:br>
            <a:r>
              <a:rPr lang="nl-NL" sz="2700"/>
              <a:t>18 August 2023</a:t>
            </a:r>
            <a:br>
              <a:rPr lang="nl-NL"/>
            </a:b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213" name="Google Shape;213;p10"/>
          <p:cNvSpPr txBox="1"/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endParaRPr sz="4000" b="1">
              <a:solidFill>
                <a:srgbClr val="C5902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214" name="Google Shape;214;p10"/>
          <p:cNvSpPr txBox="1"/>
          <p:nvPr/>
        </p:nvSpPr>
        <p:spPr>
          <a:xfrm>
            <a:off x="2985822" y="3018439"/>
            <a:ext cx="9050178" cy="4031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2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Looking forward to your contributions at our next meetings!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r>
              <a:rPr lang="en-US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Friday August 25, 2023        15.00-17.00 </a:t>
            </a:r>
            <a:r>
              <a:rPr lang="en-US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(finishing touch list)</a:t>
            </a:r>
            <a:r>
              <a:rPr lang="en-US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</a:p>
          <a:p>
            <a:r>
              <a:rPr lang="en-US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Friday September 1, 2023   15.00-17.00 </a:t>
            </a:r>
            <a:r>
              <a:rPr lang="en-US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(finishing touch list)</a:t>
            </a:r>
            <a:endParaRPr lang="en-US" sz="28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en-US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Friday September 8, 2023   15.00-17.00 </a:t>
            </a:r>
            <a:r>
              <a:rPr lang="en-US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(start update BRS)</a:t>
            </a:r>
            <a:endParaRPr lang="en-US" sz="4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en-US" sz="3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10"/>
          <p:cNvSpPr txBox="1"/>
          <p:nvPr/>
        </p:nvSpPr>
        <p:spPr>
          <a:xfrm>
            <a:off x="2985822" y="2081447"/>
            <a:ext cx="9302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4. Any other business and next meeting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168C30B6B6D64891B8AA6035CFB24E" ma:contentTypeVersion="18" ma:contentTypeDescription="Create a new document." ma:contentTypeScope="" ma:versionID="e449a8124dc833d23b66c6883b7aa17c">
  <xsd:schema xmlns:xsd="http://www.w3.org/2001/XMLSchema" xmlns:xs="http://www.w3.org/2001/XMLSchema" xmlns:p="http://schemas.microsoft.com/office/2006/metadata/properties" xmlns:ns2="091e5ae7-c31f-43e0-b380-74509edc0e9e" xmlns:ns3="009fae64-a0e6-4869-b94e-2533145ac23d" xmlns:ns4="985ec44e-1bab-4c0b-9df0-6ba128686fc9" targetNamespace="http://schemas.microsoft.com/office/2006/metadata/properties" ma:root="true" ma:fieldsID="51b6170fc5a6b4b502cd9fcad30bfdb0" ns2:_="" ns3:_="" ns4:_="">
    <xsd:import namespace="091e5ae7-c31f-43e0-b380-74509edc0e9e"/>
    <xsd:import namespace="009fae64-a0e6-4869-b94e-2533145ac23d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4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1e5ae7-c31f-43e0-b380-74509edc0e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9fae64-a0e6-4869-b94e-2533145ac23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43e9b0b9-99f3-4c1a-a363-23506d8d5dc7}" ma:internalName="TaxCatchAll" ma:showField="CatchAllData" ma:web="009fae64-a0e6-4869-b94e-2533145ac2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C0B767C-669C-4BA1-8F35-754B71448CC8}"/>
</file>

<file path=customXml/itemProps2.xml><?xml version="1.0" encoding="utf-8"?>
<ds:datastoreItem xmlns:ds="http://schemas.openxmlformats.org/officeDocument/2006/customXml" ds:itemID="{5AF956BB-9667-4D50-97A6-F07E1E4F6F84}"/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467</Words>
  <Application>Microsoft Office PowerPoint</Application>
  <PresentationFormat>Breedbeeld</PresentationFormat>
  <Paragraphs>83</Paragraphs>
  <Slides>8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5" baseType="lpstr">
      <vt:lpstr>Times New Roman</vt:lpstr>
      <vt:lpstr>Trebuchet MS</vt:lpstr>
      <vt:lpstr>Arial</vt:lpstr>
      <vt:lpstr>Calibri</vt:lpstr>
      <vt:lpstr>Barlow Condensed</vt:lpstr>
      <vt:lpstr>Public Sans</vt:lpstr>
      <vt:lpstr>Tema di Office</vt:lpstr>
      <vt:lpstr>Product Circularity Data Project   Working meeting 18 August 2023     </vt:lpstr>
      <vt:lpstr>PowerPoint-presentatie</vt:lpstr>
      <vt:lpstr>Reminder - Project milestones?</vt:lpstr>
      <vt:lpstr>Product Circularity Data Project  Working meeting 18 August 2023   </vt:lpstr>
      <vt:lpstr>Results previous call</vt:lpstr>
      <vt:lpstr>PowerPoint-presentatie</vt:lpstr>
      <vt:lpstr>Product Circularity Data Project  Working meeting 18 August 2023   </vt:lpstr>
      <vt:lpstr>Product Circularity Data Project  Working meeting 18 August 2023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 Circularity Data Project   Working meeting 21 July 2023</dc:title>
  <dc:creator>Luca Brunello</dc:creator>
  <cp:lastModifiedBy>Gerhard Heemskerk</cp:lastModifiedBy>
  <cp:revision>23</cp:revision>
  <dcterms:created xsi:type="dcterms:W3CDTF">2022-03-10T12:41:57Z</dcterms:created>
  <dcterms:modified xsi:type="dcterms:W3CDTF">2023-08-15T08:05:35Z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0x0101006C168C30B6B6D64891B8AA6035CFB24E</vt:lpwstr>
  </property>
  <property fmtid="{D5CDD505-2E9C-101B-9397-08002B2CF9AE}" pid="3" name="MediaServiceImageTags">
    <vt:lpwstr/>
  </property>
</Properties>
</file>