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9144000" cy="6858000"/>
  <p:embeddedFontLst>
    <p:embeddedFont>
      <p:font typeface="Barlow Condensed" panose="00000506000000000000" pitchFamily="2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Public Sans" panose="020B0604020202020204" charset="0"/>
      <p:regular r:id="rId23"/>
      <p:bold r:id="rId24"/>
      <p:italic r:id="rId25"/>
      <p:boldItalic r:id="rId26"/>
    </p:embeddedFont>
    <p:embeddedFont>
      <p:font typeface="Trebuchet MS" panose="020B0603020202020204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1" roundtripDataSignature="AMtx7mj/thqZmymHll9o/FADdsAMnfvH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C00D1DB-A8F7-41DF-A5C1-B5DAE3B408AA}">
  <a:tblStyle styleId="{FC00D1DB-A8F7-41DF-A5C1-B5DAE3B408A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3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7.fntdata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0.fntdata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font" Target="fonts/font5.fntdata"/><Relationship Id="rId31" Type="http://customschemas.google.com/relationships/presentationmetadata" Target="meta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e Wei" userId="30e20586-deca-4053-9740-e452d33dd565" providerId="ADAL" clId="{F66E12C8-E525-4282-AF8A-1F4D6EEDE367}"/>
    <pc:docChg chg="undo custSel modSld">
      <pc:chgData name="Jie Wei" userId="30e20586-deca-4053-9740-e452d33dd565" providerId="ADAL" clId="{F66E12C8-E525-4282-AF8A-1F4D6EEDE367}" dt="2023-07-21T13:17:47.373" v="5" actId="1076"/>
      <pc:docMkLst>
        <pc:docMk/>
      </pc:docMkLst>
      <pc:sldChg chg="modSp mod">
        <pc:chgData name="Jie Wei" userId="30e20586-deca-4053-9740-e452d33dd565" providerId="ADAL" clId="{F66E12C8-E525-4282-AF8A-1F4D6EEDE367}" dt="2023-07-21T13:17:47.373" v="5" actId="1076"/>
        <pc:sldMkLst>
          <pc:docMk/>
          <pc:sldMk cId="0" sldId="262"/>
        </pc:sldMkLst>
        <pc:spChg chg="mod">
          <ac:chgData name="Jie Wei" userId="30e20586-deca-4053-9740-e452d33dd565" providerId="ADAL" clId="{F66E12C8-E525-4282-AF8A-1F4D6EEDE367}" dt="2023-07-21T13:17:47.373" v="5" actId="1076"/>
          <ac:spMkLst>
            <pc:docMk/>
            <pc:sldMk cId="0" sldId="262"/>
            <ac:spMk id="189" creationId="{00000000-0000-0000-0000-000000000000}"/>
          </ac:spMkLst>
        </pc:spChg>
        <pc:spChg chg="mod">
          <ac:chgData name="Jie Wei" userId="30e20586-deca-4053-9740-e452d33dd565" providerId="ADAL" clId="{F66E12C8-E525-4282-AF8A-1F4D6EEDE367}" dt="2023-07-21T13:17:47.373" v="5" actId="1076"/>
          <ac:spMkLst>
            <pc:docMk/>
            <pc:sldMk cId="0" sldId="262"/>
            <ac:spMk id="19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79484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0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10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2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2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4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4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8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8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/>
          <p:nvPr/>
        </p:nvSpPr>
        <p:spPr>
          <a:xfrm>
            <a:off x="2800348" y="0"/>
            <a:ext cx="9391652" cy="6858000"/>
          </a:xfrm>
          <a:prstGeom prst="rect">
            <a:avLst/>
          </a:prstGeom>
          <a:solidFill>
            <a:srgbClr val="17476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2"/>
          <p:cNvSpPr txBox="1">
            <a:spLocks noGrp="1"/>
          </p:cNvSpPr>
          <p:nvPr>
            <p:ph type="ctrTitle"/>
          </p:nvPr>
        </p:nvSpPr>
        <p:spPr>
          <a:xfrm>
            <a:off x="3080824" y="2783923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ts val="4000"/>
              <a:buFont typeface="Barlow Condensed"/>
              <a:buNone/>
              <a:defRPr sz="4000" b="1">
                <a:solidFill>
                  <a:srgbClr val="C5902A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ublic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ublic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3"/>
          <p:cNvSpPr txBox="1">
            <a:spLocks noGrp="1"/>
          </p:cNvSpPr>
          <p:nvPr>
            <p:ph type="body" idx="1"/>
          </p:nvPr>
        </p:nvSpPr>
        <p:spPr>
          <a:xfrm rot="5400000">
            <a:off x="4052522" y="-1388697"/>
            <a:ext cx="4086956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titolo">
  <p:cSld name="Diapositiva titolo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/>
          <p:nvPr/>
        </p:nvSpPr>
        <p:spPr>
          <a:xfrm>
            <a:off x="0" y="1012874"/>
            <a:ext cx="12192000" cy="5845126"/>
          </a:xfrm>
          <a:prstGeom prst="rect">
            <a:avLst/>
          </a:prstGeom>
          <a:solidFill>
            <a:srgbClr val="17476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14"/>
          <p:cNvSpPr txBox="1">
            <a:spLocks noGrp="1"/>
          </p:cNvSpPr>
          <p:nvPr>
            <p:ph type="ctrTitle"/>
          </p:nvPr>
        </p:nvSpPr>
        <p:spPr>
          <a:xfrm>
            <a:off x="3080824" y="2783923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ts val="4000"/>
              <a:buFont typeface="Barlow Condensed"/>
              <a:buNone/>
              <a:defRPr sz="4000" b="1">
                <a:solidFill>
                  <a:srgbClr val="C5902A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32" name="Google Shape;32;p14"/>
          <p:cNvPicPr preferRelativeResize="0"/>
          <p:nvPr/>
        </p:nvPicPr>
        <p:blipFill rotWithShape="1">
          <a:blip r:embed="rId2">
            <a:alphaModFix/>
          </a:blip>
          <a:srcRect r="32921"/>
          <a:stretch/>
        </p:blipFill>
        <p:spPr>
          <a:xfrm>
            <a:off x="1" y="1027162"/>
            <a:ext cx="2800349" cy="3773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4"/>
          <p:cNvPicPr preferRelativeResize="0"/>
          <p:nvPr/>
        </p:nvPicPr>
        <p:blipFill rotWithShape="1">
          <a:blip r:embed="rId2">
            <a:alphaModFix/>
          </a:blip>
          <a:srcRect r="32921" b="45098"/>
          <a:stretch/>
        </p:blipFill>
        <p:spPr>
          <a:xfrm>
            <a:off x="-1" y="4800601"/>
            <a:ext cx="2800349" cy="2071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7032" y="170473"/>
            <a:ext cx="4004521" cy="646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06233" y="233470"/>
            <a:ext cx="1249248" cy="63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03131" y="322644"/>
            <a:ext cx="1971015" cy="482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ublic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sp>
        <p:nvSpPr>
          <p:cNvPr id="47" name="Google Shape;47;p16"/>
          <p:cNvSpPr txBox="1"/>
          <p:nvPr/>
        </p:nvSpPr>
        <p:spPr>
          <a:xfrm>
            <a:off x="10083114" y="6561438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Vuota">
  <p:cSld name="1_Vuota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/>
          <p:nvPr/>
        </p:nvSpPr>
        <p:spPr>
          <a:xfrm>
            <a:off x="0" y="6091311"/>
            <a:ext cx="12192000" cy="780757"/>
          </a:xfrm>
          <a:prstGeom prst="rect">
            <a:avLst/>
          </a:prstGeom>
          <a:solidFill>
            <a:srgbClr val="BFCB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ublic Sans"/>
              <a:buNone/>
              <a:defRPr sz="44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pic>
        <p:nvPicPr>
          <p:cNvPr id="16" name="Google Shape;16;p1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90434" y="6236519"/>
            <a:ext cx="2743200" cy="44275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 txBox="1"/>
          <p:nvPr/>
        </p:nvSpPr>
        <p:spPr>
          <a:xfrm>
            <a:off x="8504363" y="6251975"/>
            <a:ext cx="3390314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100" b="0" i="0" u="none" strike="noStrike" cap="none">
                <a:solidFill>
                  <a:srgbClr val="17476B"/>
                </a:solidFill>
                <a:latin typeface="Public Sans"/>
                <a:ea typeface="Public Sans"/>
                <a:cs typeface="Public Sans"/>
                <a:sym typeface="Public Sans"/>
              </a:rPr>
              <a:t>United for greater traceability, transparency and circularity in the garment and footwear sector</a:t>
            </a:r>
            <a:endParaRPr sz="1100" b="0" i="0" u="none" strike="noStrike" cap="none">
              <a:solidFill>
                <a:srgbClr val="17476B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"/>
          <p:cNvSpPr txBox="1">
            <a:spLocks noGrp="1"/>
          </p:cNvSpPr>
          <p:nvPr>
            <p:ph type="ctrTitle"/>
          </p:nvPr>
        </p:nvSpPr>
        <p:spPr>
          <a:xfrm>
            <a:off x="2985821" y="1639170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r>
              <a:rPr lang="nl-NL"/>
              <a:t> </a:t>
            </a: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21 July 2023</a:t>
            </a:r>
            <a:br>
              <a:rPr lang="nl-NL" sz="2700"/>
            </a:br>
            <a:br>
              <a:rPr lang="nl-NL" sz="2700"/>
            </a:b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 i="0" u="none" strike="noStrike" cap="none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pic>
        <p:nvPicPr>
          <p:cNvPr id="102" name="Google Shape;102;p1" descr="Circular Economy 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8281" y="0"/>
            <a:ext cx="2809187" cy="2809187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"/>
          <p:cNvSpPr txBox="1"/>
          <p:nvPr/>
        </p:nvSpPr>
        <p:spPr>
          <a:xfrm>
            <a:off x="1811508" y="4468523"/>
            <a:ext cx="9417980" cy="5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Martos-Cram, UN/CEFACT Project Lead</a:t>
            </a:r>
            <a:endParaRPr/>
          </a:p>
          <a:p>
            <a:pPr marL="1257300" marR="0" lvl="0" indent="0" algn="l" rtl="0">
              <a:spcBef>
                <a:spcPts val="115"/>
              </a:spcBef>
              <a:spcAft>
                <a:spcPts val="0"/>
              </a:spcAft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Gerhard Heemskerk, UN/CEFACT Editor</a:t>
            </a:r>
            <a:endParaRPr/>
          </a:p>
        </p:txBody>
      </p:sp>
      <p:pic>
        <p:nvPicPr>
          <p:cNvPr id="104" name="Google Shape;104;p1" descr="A picture containing person, red, shir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b="20747"/>
          <a:stretch/>
        </p:blipFill>
        <p:spPr>
          <a:xfrm>
            <a:off x="8447353" y="4862257"/>
            <a:ext cx="1517650" cy="1603265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05" name="Google Shape;105;p1" descr="imag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13380" y="4862258"/>
            <a:ext cx="1603265" cy="1603265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21 July 2023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213" name="Google Shape;213;p10"/>
          <p:cNvSpPr txBox="1"/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214" name="Google Shape;214;p10"/>
          <p:cNvSpPr txBox="1"/>
          <p:nvPr/>
        </p:nvSpPr>
        <p:spPr>
          <a:xfrm>
            <a:off x="2985822" y="3018439"/>
            <a:ext cx="7508375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Looking forward to your contributions at our next meeting!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Friday August 11, 2023   15.00-17.00</a:t>
            </a:r>
            <a:endParaRPr sz="3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10"/>
          <p:cNvSpPr txBox="1"/>
          <p:nvPr/>
        </p:nvSpPr>
        <p:spPr>
          <a:xfrm>
            <a:off x="2985822" y="2081447"/>
            <a:ext cx="9302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4. Any other business and next meeting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" name="Google Shape;111;p2"/>
          <p:cNvGraphicFramePr/>
          <p:nvPr/>
        </p:nvGraphicFramePr>
        <p:xfrm>
          <a:off x="0" y="1202538"/>
          <a:ext cx="12192000" cy="3251660"/>
        </p:xfrm>
        <a:graphic>
          <a:graphicData uri="http://schemas.openxmlformats.org/drawingml/2006/table">
            <a:tbl>
              <a:tblPr firstRow="1" bandRow="1">
                <a:noFill/>
                <a:tableStyleId>{FC00D1DB-A8F7-41DF-A5C1-B5DAE3B408AA}</a:tableStyleId>
              </a:tblPr>
              <a:tblGrid>
                <a:gridCol w="1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6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 u="none" strike="noStrike" cap="none"/>
                        <a:t>Item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AGENDA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21 July 2023 Working Meeting 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1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1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 b="1" dirty="0"/>
                        <a:t>Opening </a:t>
                      </a:r>
                      <a:r>
                        <a:rPr lang="nl-NL" sz="1800" b="1" dirty="0" err="1"/>
                        <a:t>remarks</a:t>
                      </a:r>
                      <a:r>
                        <a:rPr lang="nl-NL" sz="1800" b="1" dirty="0"/>
                        <a:t> </a:t>
                      </a:r>
                      <a:r>
                        <a:rPr lang="nl-NL" sz="1800" b="1" dirty="0" err="1"/>
                        <a:t>and</a:t>
                      </a:r>
                      <a:r>
                        <a:rPr lang="nl-NL" sz="1800" b="1" dirty="0"/>
                        <a:t> meeting </a:t>
                      </a:r>
                      <a:r>
                        <a:rPr lang="nl-NL" sz="1800" b="1" dirty="0" err="1"/>
                        <a:t>overview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nl-NL" sz="1600" i="1" dirty="0"/>
                        <a:t>Virginia </a:t>
                      </a:r>
                      <a:r>
                        <a:rPr lang="nl-NL" sz="1600" i="1" dirty="0" err="1"/>
                        <a:t>Martos</a:t>
                      </a:r>
                      <a:r>
                        <a:rPr lang="nl-NL" sz="1600" i="1" dirty="0"/>
                        <a:t>-Cram, UN/CEFACT Project Lead</a:t>
                      </a:r>
                      <a:endParaRPr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6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2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 b="1" i="0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What</a:t>
                      </a:r>
                      <a:r>
                        <a:rPr lang="nl-NL" sz="1800" b="1" i="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has been </a:t>
                      </a:r>
                      <a:r>
                        <a:rPr lang="nl-NL" sz="1800" b="1" i="0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done</a:t>
                      </a:r>
                      <a:r>
                        <a:rPr lang="nl-NL" sz="1800" b="1" i="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&amp; continue review list BRS </a:t>
                      </a:r>
                      <a:r>
                        <a:rPr lang="nl-NL" sz="1800" b="1" i="0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circularity</a:t>
                      </a:r>
                      <a:r>
                        <a:rPr lang="nl-NL" sz="1800" b="1" i="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data longlist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1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Gerhard/Virginia</a:t>
                      </a:r>
                      <a:endParaRPr sz="1600" b="0" i="1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35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3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 b="1" i="0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Comments</a:t>
                      </a:r>
                      <a:r>
                        <a:rPr lang="nl-NL" sz="1800" b="1" i="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on </a:t>
                      </a:r>
                      <a:r>
                        <a:rPr lang="nl-NL" sz="1800" b="1" i="0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latest</a:t>
                      </a:r>
                      <a:r>
                        <a:rPr lang="nl-NL" sz="1800" b="1" i="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nl-NL" sz="1800" b="1" i="0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internal</a:t>
                      </a:r>
                      <a:r>
                        <a:rPr lang="nl-NL" sz="1800" b="1" i="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</a:t>
                      </a:r>
                      <a:r>
                        <a:rPr lang="nl-NL" sz="1800" b="1" i="0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external</a:t>
                      </a:r>
                      <a:r>
                        <a:rPr lang="nl-NL" sz="1800" b="1" i="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nl-NL" sz="1800" b="1" i="0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developments</a:t>
                      </a:r>
                      <a:r>
                        <a:rPr lang="nl-NL" sz="1800" b="1" i="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800" b="1" i="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1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Jan</a:t>
                      </a:r>
                      <a:endParaRPr sz="1600" b="0" i="1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38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4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1800" b="1" dirty="0" err="1"/>
                        <a:t>Any</a:t>
                      </a:r>
                      <a:r>
                        <a:rPr lang="nl-NL" sz="1800" b="1" dirty="0"/>
                        <a:t> </a:t>
                      </a:r>
                      <a:r>
                        <a:rPr lang="nl-NL" sz="1800" b="1" dirty="0" err="1"/>
                        <a:t>other</a:t>
                      </a:r>
                      <a:r>
                        <a:rPr lang="nl-NL" sz="1800" b="1" dirty="0"/>
                        <a:t> business </a:t>
                      </a:r>
                      <a:r>
                        <a:rPr lang="nl-NL" sz="1800" b="1" dirty="0" err="1"/>
                        <a:t>and</a:t>
                      </a:r>
                      <a:r>
                        <a:rPr lang="nl-NL" sz="1800" b="1" dirty="0"/>
                        <a:t> next meeting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1800" i="1" dirty="0"/>
                        <a:t>Virginia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i="1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649342" y="263988"/>
            <a:ext cx="7574317" cy="831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476B"/>
              </a:buClr>
              <a:buSzPts val="3200"/>
              <a:buFont typeface="Public Sans"/>
              <a:buNone/>
            </a:pPr>
            <a:r>
              <a:rPr lang="nl-NL" sz="3200">
                <a:solidFill>
                  <a:srgbClr val="17476B"/>
                </a:solidFill>
              </a:rPr>
              <a:t>Reminder - Project milestones?</a:t>
            </a:r>
            <a:endParaRPr/>
          </a:p>
        </p:txBody>
      </p:sp>
      <p:graphicFrame>
        <p:nvGraphicFramePr>
          <p:cNvPr id="117" name="Google Shape;117;p3"/>
          <p:cNvGraphicFramePr/>
          <p:nvPr/>
        </p:nvGraphicFramePr>
        <p:xfrm>
          <a:off x="2027568" y="2362082"/>
          <a:ext cx="7778500" cy="2446575"/>
        </p:xfrm>
        <a:graphic>
          <a:graphicData uri="http://schemas.openxmlformats.org/drawingml/2006/table">
            <a:tbl>
              <a:tblPr firstRow="1" firstCol="1" bandRow="1">
                <a:noFill/>
                <a:tableStyleId>{FC00D1DB-A8F7-41DF-A5C1-B5DAE3B408AA}</a:tableStyleId>
              </a:tblPr>
              <a:tblGrid>
                <a:gridCol w="294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1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8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7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ODP Stage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(open Development Process)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Working Period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Maximum Duration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Requirements gathering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01.2023 to 05.2023</a:t>
                      </a: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4 months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Draft development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05.2023 to 09.2023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4 months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Public Draft Review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09.2023 to 11.2023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2 months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Publication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11.2023 to 02.2024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3 months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Project exit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02.2024 to 05.2024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3 months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8" name="Google Shape;118;p3"/>
          <p:cNvSpPr/>
          <p:nvPr/>
        </p:nvSpPr>
        <p:spPr>
          <a:xfrm>
            <a:off x="3694943" y="2126966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1931" y="659536"/>
            <a:ext cx="2442099" cy="2027052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"/>
          <p:cNvSpPr/>
          <p:nvPr/>
        </p:nvSpPr>
        <p:spPr>
          <a:xfrm rot="10800000">
            <a:off x="347397" y="3057794"/>
            <a:ext cx="1493134" cy="742412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2700" cap="flat" cmpd="sng">
            <a:solidFill>
              <a:srgbClr val="517E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21 July 2023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27" name="Google Shape;127;p4"/>
          <p:cNvSpPr txBox="1"/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128" name="Google Shape;128;p4"/>
          <p:cNvSpPr txBox="1"/>
          <p:nvPr/>
        </p:nvSpPr>
        <p:spPr>
          <a:xfrm>
            <a:off x="2985822" y="2081447"/>
            <a:ext cx="9302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2. What has been done &amp; continue to review list</a:t>
            </a:r>
            <a:endParaRPr/>
          </a:p>
        </p:txBody>
      </p:sp>
      <p:sp>
        <p:nvSpPr>
          <p:cNvPr id="129" name="Google Shape;129;p4"/>
          <p:cNvSpPr txBox="1"/>
          <p:nvPr/>
        </p:nvSpPr>
        <p:spPr>
          <a:xfrm>
            <a:off x="1736863" y="3130200"/>
            <a:ext cx="9417980" cy="5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Gerhard Heemskerk, update</a:t>
            </a:r>
            <a:endParaRPr/>
          </a:p>
          <a:p>
            <a:pPr marL="1257300" marR="0" lvl="0" indent="0" algn="l" rtl="0">
              <a:spcBef>
                <a:spcPts val="115"/>
              </a:spcBef>
              <a:spcAft>
                <a:spcPts val="0"/>
              </a:spcAft>
              <a:buNone/>
            </a:pPr>
            <a:r>
              <a:rPr lang="nl-NL"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Martos-Cram, review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"/>
          <p:cNvSpPr txBox="1">
            <a:spLocks noGrp="1"/>
          </p:cNvSpPr>
          <p:nvPr>
            <p:ph type="title"/>
          </p:nvPr>
        </p:nvSpPr>
        <p:spPr>
          <a:xfrm>
            <a:off x="153793" y="5017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ublic Sans"/>
              <a:buNone/>
            </a:pPr>
            <a:r>
              <a:rPr lang="nl-NL" dirty="0"/>
              <a:t>2.1. </a:t>
            </a:r>
            <a:r>
              <a:rPr lang="nl-NL" dirty="0" err="1"/>
              <a:t>What</a:t>
            </a:r>
            <a:r>
              <a:rPr lang="nl-NL" dirty="0"/>
              <a:t> has been </a:t>
            </a:r>
            <a:r>
              <a:rPr lang="nl-NL" dirty="0" err="1"/>
              <a:t>done</a:t>
            </a:r>
            <a:r>
              <a:rPr lang="nl-NL" dirty="0"/>
              <a:t> last 3 weeks</a:t>
            </a:r>
            <a:br>
              <a:rPr lang="nl-NL" dirty="0"/>
            </a:br>
            <a:endParaRPr dirty="0"/>
          </a:p>
        </p:txBody>
      </p:sp>
      <p:sp>
        <p:nvSpPr>
          <p:cNvPr id="135" name="Google Shape;135;p5"/>
          <p:cNvSpPr/>
          <p:nvPr/>
        </p:nvSpPr>
        <p:spPr>
          <a:xfrm>
            <a:off x="1952432" y="1145794"/>
            <a:ext cx="4273420" cy="3864745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BRS Longlist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7 July 2023 </a:t>
            </a:r>
            <a:endParaRPr/>
          </a:p>
        </p:txBody>
      </p:sp>
      <p:sp>
        <p:nvSpPr>
          <p:cNvPr id="136" name="Google Shape;136;p5"/>
          <p:cNvSpPr/>
          <p:nvPr/>
        </p:nvSpPr>
        <p:spPr>
          <a:xfrm>
            <a:off x="5254692" y="1401439"/>
            <a:ext cx="2416629" cy="2271566"/>
          </a:xfrm>
          <a:prstGeom prst="ellipse">
            <a:avLst/>
          </a:prstGeom>
          <a:solidFill>
            <a:srgbClr val="BDD7EE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DPP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 alignment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1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Already</a:t>
            </a: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fully in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BRS longlist</a:t>
            </a:r>
            <a:endParaRPr/>
          </a:p>
        </p:txBody>
      </p:sp>
      <p:sp>
        <p:nvSpPr>
          <p:cNvPr id="137" name="Google Shape;137;p5"/>
          <p:cNvSpPr/>
          <p:nvPr/>
        </p:nvSpPr>
        <p:spPr>
          <a:xfrm>
            <a:off x="153793" y="999000"/>
            <a:ext cx="2587852" cy="2674005"/>
          </a:xfrm>
          <a:prstGeom prst="ellipse">
            <a:avLst/>
          </a:prstGeom>
          <a:solidFill>
            <a:srgbClr val="FFE699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Textile Pass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 July 23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Partly in BRS longlist</a:t>
            </a:r>
            <a:endParaRPr/>
          </a:p>
        </p:txBody>
      </p:sp>
      <p:sp>
        <p:nvSpPr>
          <p:cNvPr id="138" name="Google Shape;138;p5"/>
          <p:cNvSpPr/>
          <p:nvPr/>
        </p:nvSpPr>
        <p:spPr>
          <a:xfrm>
            <a:off x="2955897" y="3587434"/>
            <a:ext cx="2416629" cy="2271566"/>
          </a:xfrm>
          <a:prstGeom prst="ellipse">
            <a:avLst/>
          </a:prstGeom>
          <a:solidFill>
            <a:srgbClr val="5CBB47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Battery Pass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Alignment for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horizonal data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Partly in BRS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longlist</a:t>
            </a:r>
            <a:endParaRPr/>
          </a:p>
        </p:txBody>
      </p:sp>
      <p:sp>
        <p:nvSpPr>
          <p:cNvPr id="139" name="Google Shape;139;p5"/>
          <p:cNvSpPr/>
          <p:nvPr/>
        </p:nvSpPr>
        <p:spPr>
          <a:xfrm>
            <a:off x="8808097" y="1819469"/>
            <a:ext cx="3181739" cy="2901821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ESPR Coverage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Checks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Regulation References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added</a:t>
            </a:r>
            <a:endParaRPr/>
          </a:p>
        </p:txBody>
      </p:sp>
      <p:cxnSp>
        <p:nvCxnSpPr>
          <p:cNvPr id="140" name="Google Shape;140;p5"/>
          <p:cNvCxnSpPr>
            <a:stCxn id="139" idx="0"/>
            <a:endCxn id="136" idx="6"/>
          </p:cNvCxnSpPr>
          <p:nvPr/>
        </p:nvCxnSpPr>
        <p:spPr>
          <a:xfrm rot="5400000">
            <a:off x="8676217" y="814619"/>
            <a:ext cx="717900" cy="2727600"/>
          </a:xfrm>
          <a:prstGeom prst="curvedConnector4">
            <a:avLst>
              <a:gd name="adj1" fmla="val -31843"/>
              <a:gd name="adj2" fmla="val 79163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41" name="Google Shape;141;p5"/>
          <p:cNvCxnSpPr>
            <a:cxnSpLocks/>
            <a:stCxn id="139" idx="3"/>
            <a:endCxn id="138" idx="6"/>
          </p:cNvCxnSpPr>
          <p:nvPr/>
        </p:nvCxnSpPr>
        <p:spPr>
          <a:xfrm rot="5400000">
            <a:off x="7109845" y="2559009"/>
            <a:ext cx="426889" cy="3901526"/>
          </a:xfrm>
          <a:prstGeom prst="curvedConnector2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42" name="Google Shape;142;p5"/>
          <p:cNvCxnSpPr>
            <a:cxnSpLocks/>
            <a:stCxn id="139" idx="7"/>
            <a:endCxn id="137" idx="0"/>
          </p:cNvCxnSpPr>
          <p:nvPr/>
        </p:nvCxnSpPr>
        <p:spPr>
          <a:xfrm rot="16200000" flipV="1">
            <a:off x="5863085" y="-3416365"/>
            <a:ext cx="1245431" cy="10076162"/>
          </a:xfrm>
          <a:prstGeom prst="curvedConnector3">
            <a:avLst>
              <a:gd name="adj1" fmla="val 118355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43" name="Google Shape;143;p5"/>
          <p:cNvSpPr/>
          <p:nvPr/>
        </p:nvSpPr>
        <p:spPr>
          <a:xfrm>
            <a:off x="506963" y="3819799"/>
            <a:ext cx="2334405" cy="1892406"/>
          </a:xfrm>
          <a:prstGeom prst="ellipse">
            <a:avLst/>
          </a:prstGeom>
          <a:solidFill>
            <a:srgbClr val="EFBDE7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Initiatives data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already fully in BRS longlist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 EON, Circularity ID, PCDS</a:t>
            </a:r>
            <a:endParaRPr/>
          </a:p>
        </p:txBody>
      </p:sp>
      <p:cxnSp>
        <p:nvCxnSpPr>
          <p:cNvPr id="144" name="Google Shape;144;p5"/>
          <p:cNvCxnSpPr>
            <a:cxnSpLocks/>
            <a:stCxn id="139" idx="4"/>
            <a:endCxn id="143" idx="5"/>
          </p:cNvCxnSpPr>
          <p:nvPr/>
        </p:nvCxnSpPr>
        <p:spPr>
          <a:xfrm rot="5400000">
            <a:off x="6092346" y="1128447"/>
            <a:ext cx="713779" cy="7899465"/>
          </a:xfrm>
          <a:prstGeom prst="curvedConnector3">
            <a:avLst>
              <a:gd name="adj1" fmla="val 191768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45" name="Google Shape;145;p5"/>
          <p:cNvSpPr txBox="1"/>
          <p:nvPr/>
        </p:nvSpPr>
        <p:spPr>
          <a:xfrm rot="180056">
            <a:off x="6557842" y="905111"/>
            <a:ext cx="239213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Look-a-like Battery Pass</a:t>
            </a:r>
            <a:endParaRPr/>
          </a:p>
        </p:txBody>
      </p:sp>
      <p:sp>
        <p:nvSpPr>
          <p:cNvPr id="146" name="Google Shape;146;p5"/>
          <p:cNvSpPr txBox="1"/>
          <p:nvPr/>
        </p:nvSpPr>
        <p:spPr>
          <a:xfrm rot="-391171">
            <a:off x="6215238" y="4259894"/>
            <a:ext cx="241277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Something to be reuse?</a:t>
            </a:r>
            <a:endParaRPr/>
          </a:p>
        </p:txBody>
      </p:sp>
      <p:sp>
        <p:nvSpPr>
          <p:cNvPr id="147" name="Google Shape;147;p5"/>
          <p:cNvSpPr txBox="1"/>
          <p:nvPr/>
        </p:nvSpPr>
        <p:spPr>
          <a:xfrm rot="-293292">
            <a:off x="5655374" y="5475703"/>
            <a:ext cx="353250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business already cover ESPR?</a:t>
            </a:r>
            <a:endParaRPr/>
          </a:p>
        </p:txBody>
      </p:sp>
      <p:sp>
        <p:nvSpPr>
          <p:cNvPr id="148" name="Google Shape;148;p5"/>
          <p:cNvSpPr txBox="1"/>
          <p:nvPr/>
        </p:nvSpPr>
        <p:spPr>
          <a:xfrm rot="-391171">
            <a:off x="8350766" y="1640664"/>
            <a:ext cx="176259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first attempt</a:t>
            </a:r>
            <a:endParaRPr/>
          </a:p>
        </p:txBody>
      </p:sp>
      <p:sp>
        <p:nvSpPr>
          <p:cNvPr id="149" name="Google Shape;149;p5"/>
          <p:cNvSpPr/>
          <p:nvPr/>
        </p:nvSpPr>
        <p:spPr>
          <a:xfrm>
            <a:off x="241439" y="2108866"/>
            <a:ext cx="720013" cy="717754"/>
          </a:xfrm>
          <a:prstGeom prst="ellipse">
            <a:avLst/>
          </a:prstGeom>
          <a:solidFill>
            <a:srgbClr val="BF9000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JRC</a:t>
            </a:r>
            <a:endParaRPr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F471A7A-82BA-4735-18CD-8CB300FBE3FF}"/>
              </a:ext>
            </a:extLst>
          </p:cNvPr>
          <p:cNvSpPr txBox="1"/>
          <p:nvPr/>
        </p:nvSpPr>
        <p:spPr>
          <a:xfrm>
            <a:off x="991555" y="1782835"/>
            <a:ext cx="17577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Joint Research Centre</a:t>
            </a:r>
          </a:p>
          <a:p>
            <a:r>
              <a:rPr lang="en-US" sz="1200"/>
              <a:t>Report: Ecodesign for Sustainable Products Regulation – prelimi-nary study on new product priorities.</a:t>
            </a:r>
            <a:endParaRPr lang="nl-NL" sz="1200"/>
          </a:p>
        </p:txBody>
      </p:sp>
      <p:sp>
        <p:nvSpPr>
          <p:cNvPr id="5" name="Google Shape;148;p5">
            <a:extLst>
              <a:ext uri="{FF2B5EF4-FFF2-40B4-BE49-F238E27FC236}">
                <a16:creationId xmlns:a16="http://schemas.microsoft.com/office/drawing/2014/main" id="{A13B3F6F-FEE6-9A12-FB1A-A43BD79FCE86}"/>
              </a:ext>
            </a:extLst>
          </p:cNvPr>
          <p:cNvSpPr txBox="1"/>
          <p:nvPr/>
        </p:nvSpPr>
        <p:spPr>
          <a:xfrm>
            <a:off x="177546" y="1820157"/>
            <a:ext cx="981143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Included</a:t>
            </a:r>
            <a:endParaRPr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"/>
          <p:cNvSpPr/>
          <p:nvPr/>
        </p:nvSpPr>
        <p:spPr>
          <a:xfrm>
            <a:off x="163638" y="1392471"/>
            <a:ext cx="4652080" cy="4655293"/>
          </a:xfrm>
          <a:prstGeom prst="ellipse">
            <a:avLst/>
          </a:prstGeom>
          <a:solidFill>
            <a:srgbClr val="00B0F0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6"/>
          <p:cNvSpPr txBox="1">
            <a:spLocks noGrp="1"/>
          </p:cNvSpPr>
          <p:nvPr>
            <p:ph type="title"/>
          </p:nvPr>
        </p:nvSpPr>
        <p:spPr>
          <a:xfrm>
            <a:off x="157601" y="29571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ublic Sans"/>
              <a:buNone/>
            </a:pPr>
            <a:r>
              <a:rPr lang="nl-NL" sz="4000" dirty="0"/>
              <a:t>2. 2 Continue review of BRS longlist     list</a:t>
            </a:r>
            <a:br>
              <a:rPr lang="nl-NL" sz="4000" dirty="0"/>
            </a:br>
            <a:endParaRPr sz="4000" dirty="0"/>
          </a:p>
        </p:txBody>
      </p:sp>
      <p:sp>
        <p:nvSpPr>
          <p:cNvPr id="156" name="Google Shape;156;p6"/>
          <p:cNvSpPr/>
          <p:nvPr/>
        </p:nvSpPr>
        <p:spPr>
          <a:xfrm>
            <a:off x="325015" y="1397721"/>
            <a:ext cx="4273420" cy="3864745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BRS Longlist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7 July 2023 </a:t>
            </a:r>
            <a:endParaRPr/>
          </a:p>
        </p:txBody>
      </p:sp>
      <p:sp>
        <p:nvSpPr>
          <p:cNvPr id="157" name="Google Shape;157;p6"/>
          <p:cNvSpPr/>
          <p:nvPr/>
        </p:nvSpPr>
        <p:spPr>
          <a:xfrm>
            <a:off x="9641009" y="138542"/>
            <a:ext cx="2416629" cy="2271566"/>
          </a:xfrm>
          <a:prstGeom prst="ellipse">
            <a:avLst/>
          </a:prstGeom>
          <a:solidFill>
            <a:srgbClr val="BDD7EE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DPP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6"/>
          <p:cNvSpPr/>
          <p:nvPr/>
        </p:nvSpPr>
        <p:spPr>
          <a:xfrm>
            <a:off x="9139852" y="1792065"/>
            <a:ext cx="2955319" cy="2271566"/>
          </a:xfrm>
          <a:prstGeom prst="ellipse">
            <a:avLst/>
          </a:prstGeom>
          <a:solidFill>
            <a:srgbClr val="FFE699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Textile Pass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Draft 21 July 23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Includes data from </a:t>
            </a:r>
            <a:br>
              <a:rPr lang="nl-NL" sz="1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1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JRC Prioritisation study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Partly in BRS longlist</a:t>
            </a:r>
            <a:endParaRPr/>
          </a:p>
        </p:txBody>
      </p:sp>
      <p:sp>
        <p:nvSpPr>
          <p:cNvPr id="159" name="Google Shape;159;p6"/>
          <p:cNvSpPr/>
          <p:nvPr/>
        </p:nvSpPr>
        <p:spPr>
          <a:xfrm>
            <a:off x="9641008" y="3792419"/>
            <a:ext cx="2416629" cy="2271566"/>
          </a:xfrm>
          <a:prstGeom prst="ellipse">
            <a:avLst/>
          </a:prstGeom>
          <a:solidFill>
            <a:srgbClr val="5CBB47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Battery Pass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horizontal data partly in BRS longlist</a:t>
            </a:r>
            <a:endParaRPr/>
          </a:p>
        </p:txBody>
      </p:sp>
      <p:pic>
        <p:nvPicPr>
          <p:cNvPr id="160" name="Google Shape;16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53348" y="976069"/>
            <a:ext cx="1932108" cy="13255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cxnSp>
        <p:nvCxnSpPr>
          <p:cNvPr id="161" name="Google Shape;161;p6"/>
          <p:cNvCxnSpPr/>
          <p:nvPr/>
        </p:nvCxnSpPr>
        <p:spPr>
          <a:xfrm>
            <a:off x="600268" y="2300581"/>
            <a:ext cx="3722914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162" name="Google Shape;162;p6"/>
          <p:cNvCxnSpPr/>
          <p:nvPr/>
        </p:nvCxnSpPr>
        <p:spPr>
          <a:xfrm>
            <a:off x="4234543" y="2290280"/>
            <a:ext cx="1301301" cy="6687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</p:cxnSp>
      <p:pic>
        <p:nvPicPr>
          <p:cNvPr id="163" name="Google Shape;16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03466" y="4577401"/>
            <a:ext cx="2124073" cy="112633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cxnSp>
        <p:nvCxnSpPr>
          <p:cNvPr id="164" name="Google Shape;164;p6"/>
          <p:cNvCxnSpPr/>
          <p:nvPr/>
        </p:nvCxnSpPr>
        <p:spPr>
          <a:xfrm flipH="1">
            <a:off x="7473430" y="565215"/>
            <a:ext cx="1917000" cy="559800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65" name="Google Shape;165;p6"/>
          <p:cNvCxnSpPr>
            <a:stCxn id="158" idx="2"/>
            <a:endCxn id="163" idx="0"/>
          </p:cNvCxnSpPr>
          <p:nvPr/>
        </p:nvCxnSpPr>
        <p:spPr>
          <a:xfrm flipH="1">
            <a:off x="6565552" y="2927848"/>
            <a:ext cx="2574300" cy="1649700"/>
          </a:xfrm>
          <a:prstGeom prst="curvedConnector2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66" name="Google Shape;166;p6"/>
          <p:cNvCxnSpPr>
            <a:stCxn id="159" idx="2"/>
            <a:endCxn id="163" idx="3"/>
          </p:cNvCxnSpPr>
          <p:nvPr/>
        </p:nvCxnSpPr>
        <p:spPr>
          <a:xfrm flipH="1">
            <a:off x="7627408" y="4928202"/>
            <a:ext cx="2013600" cy="212400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67" name="Google Shape;167;p6"/>
          <p:cNvSpPr txBox="1"/>
          <p:nvPr/>
        </p:nvSpPr>
        <p:spPr>
          <a:xfrm>
            <a:off x="7502960" y="1199062"/>
            <a:ext cx="126592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Already  in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BRS longlist</a:t>
            </a:r>
            <a:endParaRPr/>
          </a:p>
        </p:txBody>
      </p:sp>
      <p:cxnSp>
        <p:nvCxnSpPr>
          <p:cNvPr id="168" name="Google Shape;168;p6"/>
          <p:cNvCxnSpPr>
            <a:stCxn id="163" idx="1"/>
          </p:cNvCxnSpPr>
          <p:nvPr/>
        </p:nvCxnSpPr>
        <p:spPr>
          <a:xfrm rot="10800000">
            <a:off x="4497266" y="4824069"/>
            <a:ext cx="1006200" cy="316500"/>
          </a:xfrm>
          <a:prstGeom prst="curvedConnector3">
            <a:avLst>
              <a:gd name="adj1" fmla="val 50000"/>
            </a:avLst>
          </a:prstGeom>
          <a:noFill/>
          <a:ln w="57150" cap="flat" cmpd="sng">
            <a:solidFill>
              <a:srgbClr val="2195D4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69" name="Google Shape;169;p6"/>
          <p:cNvSpPr txBox="1"/>
          <p:nvPr/>
        </p:nvSpPr>
        <p:spPr>
          <a:xfrm>
            <a:off x="6924972" y="3792418"/>
            <a:ext cx="234346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Possibly to be added in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BRS longlist</a:t>
            </a:r>
            <a:endParaRPr/>
          </a:p>
        </p:txBody>
      </p:sp>
      <p:sp>
        <p:nvSpPr>
          <p:cNvPr id="170" name="Google Shape;170;p6"/>
          <p:cNvSpPr/>
          <p:nvPr/>
        </p:nvSpPr>
        <p:spPr>
          <a:xfrm>
            <a:off x="8622921" y="93040"/>
            <a:ext cx="1932108" cy="1539889"/>
          </a:xfrm>
          <a:prstGeom prst="ellipse">
            <a:avLst/>
          </a:prstGeom>
          <a:solidFill>
            <a:srgbClr val="EFBDE7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Initiatives data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(e.g. EON)</a:t>
            </a:r>
            <a:endParaRPr/>
          </a:p>
        </p:txBody>
      </p:sp>
      <p:cxnSp>
        <p:nvCxnSpPr>
          <p:cNvPr id="171" name="Google Shape;171;p6"/>
          <p:cNvCxnSpPr/>
          <p:nvPr/>
        </p:nvCxnSpPr>
        <p:spPr>
          <a:xfrm flipH="1">
            <a:off x="7485570" y="1808932"/>
            <a:ext cx="2337600" cy="149100"/>
          </a:xfrm>
          <a:prstGeom prst="curvedConnector3">
            <a:avLst>
              <a:gd name="adj1" fmla="val 50002"/>
            </a:avLst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72" name="Google Shape;172;p6"/>
          <p:cNvSpPr/>
          <p:nvPr/>
        </p:nvSpPr>
        <p:spPr>
          <a:xfrm>
            <a:off x="4735761" y="4561033"/>
            <a:ext cx="282554" cy="253564"/>
          </a:xfrm>
          <a:prstGeom prst="mathPlus">
            <a:avLst>
              <a:gd name="adj1" fmla="val 23520"/>
            </a:avLst>
          </a:prstGeom>
          <a:solidFill>
            <a:srgbClr val="00B0F0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6"/>
          <p:cNvSpPr txBox="1"/>
          <p:nvPr/>
        </p:nvSpPr>
        <p:spPr>
          <a:xfrm>
            <a:off x="1974490" y="5470449"/>
            <a:ext cx="11163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1" i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New data</a:t>
            </a:r>
            <a:endParaRPr/>
          </a:p>
        </p:txBody>
      </p:sp>
      <p:sp>
        <p:nvSpPr>
          <p:cNvPr id="174" name="Google Shape;174;p6"/>
          <p:cNvSpPr txBox="1"/>
          <p:nvPr/>
        </p:nvSpPr>
        <p:spPr>
          <a:xfrm>
            <a:off x="1793817" y="4304233"/>
            <a:ext cx="13358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1" i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Previous list</a:t>
            </a:r>
            <a:endParaRPr/>
          </a:p>
        </p:txBody>
      </p:sp>
      <p:sp>
        <p:nvSpPr>
          <p:cNvPr id="175" name="Google Shape;175;p6"/>
          <p:cNvSpPr txBox="1"/>
          <p:nvPr/>
        </p:nvSpPr>
        <p:spPr>
          <a:xfrm>
            <a:off x="1318038" y="1931275"/>
            <a:ext cx="2343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1" i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Discussed thru row 37</a:t>
            </a:r>
            <a:endParaRPr/>
          </a:p>
        </p:txBody>
      </p:sp>
      <p:sp>
        <p:nvSpPr>
          <p:cNvPr id="176" name="Google Shape;176;p6"/>
          <p:cNvSpPr/>
          <p:nvPr/>
        </p:nvSpPr>
        <p:spPr>
          <a:xfrm>
            <a:off x="9150814" y="2450406"/>
            <a:ext cx="720013" cy="717754"/>
          </a:xfrm>
          <a:prstGeom prst="ellipse">
            <a:avLst/>
          </a:prstGeom>
          <a:solidFill>
            <a:srgbClr val="BF9000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JRC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"/>
          <p:cNvSpPr txBox="1">
            <a:spLocks noGrp="1"/>
          </p:cNvSpPr>
          <p:nvPr>
            <p:ph type="title"/>
          </p:nvPr>
        </p:nvSpPr>
        <p:spPr>
          <a:xfrm>
            <a:off x="103125" y="407620"/>
            <a:ext cx="10515600" cy="1012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ublic Sans"/>
              <a:buNone/>
            </a:pPr>
            <a:r>
              <a:rPr lang="nl-NL"/>
              <a:t>2.3 Continue review BRS Longlist</a:t>
            </a: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82" name="Google Shape;182;p7"/>
          <p:cNvSpPr txBox="1"/>
          <p:nvPr/>
        </p:nvSpPr>
        <p:spPr>
          <a:xfrm>
            <a:off x="0" y="1300948"/>
            <a:ext cx="396518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Mapping</a:t>
            </a:r>
            <a:r>
              <a:rPr lang="nl-N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nl-NL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</a:t>
            </a:r>
            <a:r>
              <a:rPr lang="nl-N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DPP &amp; </a:t>
            </a:r>
            <a:r>
              <a:rPr lang="nl-NL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Textile</a:t>
            </a:r>
            <a:r>
              <a:rPr lang="nl-N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Pass List</a:t>
            </a:r>
            <a:endParaRPr dirty="0"/>
          </a:p>
        </p:txBody>
      </p:sp>
      <p:sp>
        <p:nvSpPr>
          <p:cNvPr id="183" name="Google Shape;183;p7"/>
          <p:cNvSpPr txBox="1"/>
          <p:nvPr/>
        </p:nvSpPr>
        <p:spPr>
          <a:xfrm>
            <a:off x="4141940" y="1300948"/>
            <a:ext cx="131080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BRS Longlist</a:t>
            </a:r>
            <a:endParaRPr/>
          </a:p>
        </p:txBody>
      </p:sp>
      <p:sp>
        <p:nvSpPr>
          <p:cNvPr id="184" name="Google Shape;184;p7"/>
          <p:cNvSpPr txBox="1"/>
          <p:nvPr/>
        </p:nvSpPr>
        <p:spPr>
          <a:xfrm>
            <a:off x="3594515" y="5343748"/>
            <a:ext cx="119616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DPP Initial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</a:t>
            </a:r>
            <a:endParaRPr/>
          </a:p>
        </p:txBody>
      </p:sp>
      <p:sp>
        <p:nvSpPr>
          <p:cNvPr id="185" name="Google Shape;185;p7"/>
          <p:cNvSpPr txBox="1"/>
          <p:nvPr/>
        </p:nvSpPr>
        <p:spPr>
          <a:xfrm>
            <a:off x="1794176" y="5343748"/>
            <a:ext cx="156709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ESPR Coverage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</a:t>
            </a:r>
            <a:endParaRPr dirty="0"/>
          </a:p>
        </p:txBody>
      </p:sp>
      <p:sp>
        <p:nvSpPr>
          <p:cNvPr id="186" name="Google Shape;186;p7"/>
          <p:cNvSpPr txBox="1"/>
          <p:nvPr/>
        </p:nvSpPr>
        <p:spPr>
          <a:xfrm>
            <a:off x="5023919" y="5343748"/>
            <a:ext cx="129618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Textile Pass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</a:t>
            </a:r>
            <a:endParaRPr/>
          </a:p>
        </p:txBody>
      </p:sp>
      <p:sp>
        <p:nvSpPr>
          <p:cNvPr id="187" name="Google Shape;187;p7"/>
          <p:cNvSpPr txBox="1"/>
          <p:nvPr/>
        </p:nvSpPr>
        <p:spPr>
          <a:xfrm>
            <a:off x="6815189" y="5343748"/>
            <a:ext cx="137685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Battery Pass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</a:t>
            </a:r>
            <a:endParaRPr/>
          </a:p>
        </p:txBody>
      </p:sp>
      <p:sp>
        <p:nvSpPr>
          <p:cNvPr id="188" name="Google Shape;188;p7"/>
          <p:cNvSpPr txBox="1"/>
          <p:nvPr/>
        </p:nvSpPr>
        <p:spPr>
          <a:xfrm>
            <a:off x="8687122" y="5321370"/>
            <a:ext cx="111683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Annexes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sheets</a:t>
            </a:r>
            <a:endParaRPr/>
          </a:p>
        </p:txBody>
      </p:sp>
      <p:sp>
        <p:nvSpPr>
          <p:cNvPr id="189" name="Google Shape;189;p7"/>
          <p:cNvSpPr txBox="1"/>
          <p:nvPr/>
        </p:nvSpPr>
        <p:spPr>
          <a:xfrm>
            <a:off x="110411" y="5321370"/>
            <a:ext cx="136370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BRS Longlist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</a:t>
            </a:r>
            <a:endParaRPr dirty="0"/>
          </a:p>
        </p:txBody>
      </p:sp>
      <p:sp>
        <p:nvSpPr>
          <p:cNvPr id="190" name="Google Shape;190;p7"/>
          <p:cNvSpPr txBox="1"/>
          <p:nvPr/>
        </p:nvSpPr>
        <p:spPr>
          <a:xfrm>
            <a:off x="10270447" y="5297582"/>
            <a:ext cx="156504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Additional info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sheets</a:t>
            </a:r>
            <a:endParaRPr/>
          </a:p>
        </p:txBody>
      </p:sp>
      <p:pic>
        <p:nvPicPr>
          <p:cNvPr id="191" name="Google Shape;19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747520"/>
            <a:ext cx="12192000" cy="3362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21 July 2023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98" name="Google Shape;198;p8"/>
          <p:cNvSpPr txBox="1"/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199" name="Google Shape;199;p8"/>
          <p:cNvSpPr txBox="1"/>
          <p:nvPr/>
        </p:nvSpPr>
        <p:spPr>
          <a:xfrm>
            <a:off x="2985822" y="2081447"/>
            <a:ext cx="9302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3. Comments on latest developments </a:t>
            </a:r>
            <a:endParaRPr/>
          </a:p>
        </p:txBody>
      </p:sp>
      <p:sp>
        <p:nvSpPr>
          <p:cNvPr id="200" name="Google Shape;200;p8"/>
          <p:cNvSpPr txBox="1"/>
          <p:nvPr/>
        </p:nvSpPr>
        <p:spPr>
          <a:xfrm>
            <a:off x="1718202" y="3090446"/>
            <a:ext cx="941798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Jan Merckx</a:t>
            </a:r>
            <a:endParaRPr sz="16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9"/>
          <p:cNvSpPr txBox="1">
            <a:spLocks noGrp="1"/>
          </p:cNvSpPr>
          <p:nvPr>
            <p:ph type="title"/>
          </p:nvPr>
        </p:nvSpPr>
        <p:spPr>
          <a:xfrm>
            <a:off x="838200" y="1211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b="1"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nl-NL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.1 Comments on latest developments</a:t>
            </a:r>
            <a:endParaRPr/>
          </a:p>
        </p:txBody>
      </p:sp>
      <p:sp>
        <p:nvSpPr>
          <p:cNvPr id="206" name="Google Shape;206;p9"/>
          <p:cNvSpPr txBox="1"/>
          <p:nvPr/>
        </p:nvSpPr>
        <p:spPr>
          <a:xfrm>
            <a:off x="922176" y="1215460"/>
            <a:ext cx="11142300" cy="47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course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changes, but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will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imply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deletion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addition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data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attributes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we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wait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regulation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Delegated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Act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will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define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information to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provided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will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released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textiles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around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2025.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However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the approach of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taking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information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requirements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ESPR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requirements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itself</a:t>
            </a:r>
            <a:endParaRPr dirty="0"/>
          </a:p>
          <a:p>
            <a:pPr marL="914400" marR="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Product ID,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Economic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Operator ID,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Manufacturer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Location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ID (Facility ID),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Substances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Concern, (Carbon footprint?)</a:t>
            </a:r>
            <a:endParaRPr dirty="0"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JRC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Prioritisation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study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information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textiles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endParaRPr dirty="0"/>
          </a:p>
          <a:p>
            <a:pPr marL="914400" marR="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Requirements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durability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circularity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post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consumer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recycled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content</a:t>
            </a:r>
            <a:endParaRPr dirty="0"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legal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requirements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(like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fibre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composition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etc.) </a:t>
            </a:r>
            <a:endParaRPr dirty="0"/>
          </a:p>
          <a:p>
            <a:pPr marL="914400" marR="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similar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the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actual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linear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</a:t>
            </a:r>
            <a:r>
              <a:rPr lang="nl-NL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Business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requirements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taken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existing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business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initiatives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digital product </a:t>
            </a:r>
            <a:r>
              <a:rPr lang="nl-NL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circularity</a:t>
            </a:r>
            <a:r>
              <a:rPr lang="nl-NL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data.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168C30B6B6D64891B8AA6035CFB24E" ma:contentTypeVersion="18" ma:contentTypeDescription="Create a new document." ma:contentTypeScope="" ma:versionID="e449a8124dc833d23b66c6883b7aa17c">
  <xsd:schema xmlns:xsd="http://www.w3.org/2001/XMLSchema" xmlns:xs="http://www.w3.org/2001/XMLSchema" xmlns:p="http://schemas.microsoft.com/office/2006/metadata/properties" xmlns:ns2="091e5ae7-c31f-43e0-b380-74509edc0e9e" xmlns:ns3="009fae64-a0e6-4869-b94e-2533145ac23d" xmlns:ns4="985ec44e-1bab-4c0b-9df0-6ba128686fc9" targetNamespace="http://schemas.microsoft.com/office/2006/metadata/properties" ma:root="true" ma:fieldsID="51b6170fc5a6b4b502cd9fcad30bfdb0" ns2:_="" ns3:_="" ns4:_="">
    <xsd:import namespace="091e5ae7-c31f-43e0-b380-74509edc0e9e"/>
    <xsd:import namespace="009fae64-a0e6-4869-b94e-2533145ac23d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4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e5ae7-c31f-43e0-b380-74509edc0e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9fae64-a0e6-4869-b94e-2533145ac23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43e9b0b9-99f3-4c1a-a363-23506d8d5dc7}" ma:internalName="TaxCatchAll" ma:showField="CatchAllData" ma:web="009fae64-a0e6-4869-b94e-2533145ac2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BFA9BA-9F0D-42CC-9A21-2EB64EBD10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1e5ae7-c31f-43e0-b380-74509edc0e9e"/>
    <ds:schemaRef ds:uri="009fae64-a0e6-4869-b94e-2533145ac23d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64C0C4-093B-4D39-88D6-91E24844CF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596</Words>
  <Application>Microsoft Office PowerPoint</Application>
  <PresentationFormat>Widescreen</PresentationFormat>
  <Paragraphs>148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Trebuchet MS</vt:lpstr>
      <vt:lpstr>Public Sans</vt:lpstr>
      <vt:lpstr>Barlow Condensed</vt:lpstr>
      <vt:lpstr>Arial</vt:lpstr>
      <vt:lpstr>Times New Roman</vt:lpstr>
      <vt:lpstr>Tema di Office</vt:lpstr>
      <vt:lpstr>Product Circularity Data Project   Working meeting 21 July 2023     </vt:lpstr>
      <vt:lpstr>PowerPoint Presentation</vt:lpstr>
      <vt:lpstr>Reminder - Project milestones?</vt:lpstr>
      <vt:lpstr>Product Circularity Data Project  Working meeting 21 July 2023   </vt:lpstr>
      <vt:lpstr>2.1. What has been done last 3 weeks </vt:lpstr>
      <vt:lpstr>2. 2 Continue review of BRS longlist     list </vt:lpstr>
      <vt:lpstr>2.3 Continue review BRS Longlist  </vt:lpstr>
      <vt:lpstr>Product Circularity Data Project  Working meeting 21 July 2023   </vt:lpstr>
      <vt:lpstr>3.1 Comments on latest developments</vt:lpstr>
      <vt:lpstr>Product Circularity Data Project  Working meeting 21 July 2023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Circularity Data Project   Working meeting 21 July 2023     </dc:title>
  <dc:creator>Luca Brunello</dc:creator>
  <cp:lastModifiedBy>Jie Wei</cp:lastModifiedBy>
  <cp:revision>3</cp:revision>
  <dcterms:created xsi:type="dcterms:W3CDTF">2022-03-10T12:41:57Z</dcterms:created>
  <dcterms:modified xsi:type="dcterms:W3CDTF">2023-07-21T14:54:03Z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0x0101006C168C30B6B6D64891B8AA6035CFB24E</vt:lpwstr>
  </property>
  <property fmtid="{D5CDD505-2E9C-101B-9397-08002B2CF9AE}" pid="3" name="MediaServiceImageTags">
    <vt:lpwstr/>
  </property>
</Properties>
</file>