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14"/>
  </p:notesMasterIdLst>
  <p:sldIdLst>
    <p:sldId id="2147474564" r:id="rId5"/>
    <p:sldId id="1795" r:id="rId6"/>
    <p:sldId id="2147474652" r:id="rId7"/>
    <p:sldId id="2147474650" r:id="rId8"/>
    <p:sldId id="2147474651" r:id="rId9"/>
    <p:sldId id="2147474649" r:id="rId10"/>
    <p:sldId id="2147474645" r:id="rId11"/>
    <p:sldId id="2147474648" r:id="rId12"/>
    <p:sldId id="2147474647" r:id="rId13"/>
  </p:sldIdLst>
  <p:sldSz cx="12192000" cy="6858000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A75B40C-1F52-A26F-6FFC-9B8ECA2CE6CD}" name="Jakob Fexer" initials="Jakob" userId="Jakob Fexer" providerId="None"/>
  <p188:author id="{7DE23012-3FB1-F4E5-56C7-CFA5AD15B7B3}" name="Darya PODGORETSKAYA" initials="DP" userId="S::darya.podgoretskaya@un.org::c2c9c77d-4b97-47d0-84e1-184879216cdf" providerId="AD"/>
  <p188:author id="{6A5AD616-ADE8-99FF-BBD7-20564C03D7D9}" name="Giulia Verucchi" initials="GV" userId="S::giulia.verucchi@un.org::87dac9c8-28f1-4c36-9073-301ce23285a5" providerId="AD"/>
  <p188:author id="{36F70529-FEF6-3147-DF8E-0798484CC249}" name="Luca Brunello" initials="LB" userId="S::luca.brunello@un.org::9f82f413-bcf2-4e6f-bcf8-be8dc85f570a" providerId="AD"/>
  <p188:author id="{6AB292B6-50F5-0AC1-EBE3-A7A4D3393CED}" name="Nadezhda SPORYSHEVA" initials="NS" userId="S::nadezhda.sporysheva@un.org::54fdaeef-473d-49f0-90f5-17fd45024e94" providerId="AD"/>
  <p188:author id="{6A7602DE-07C2-81DC-3AFD-14D2BE0BFB92}" name="Francesca Romana Rinaldi" initials="FRR" userId="S::francesca.rinaldi@unibocconi.it::5e18d1b2-e864-49c1-b278-483aac6263b4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E9"/>
    <a:srgbClr val="CCFFCC"/>
    <a:srgbClr val="FFC000"/>
    <a:srgbClr val="FFFFC0"/>
    <a:srgbClr val="19476B"/>
    <a:srgbClr val="7790A6"/>
    <a:srgbClr val="C590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39" autoAdjust="0"/>
    <p:restoredTop sz="95256" autoAdjust="0"/>
  </p:normalViewPr>
  <p:slideViewPr>
    <p:cSldViewPr snapToGrid="0">
      <p:cViewPr>
        <p:scale>
          <a:sx n="66" d="100"/>
          <a:sy n="66" d="100"/>
        </p:scale>
        <p:origin x="1776" y="6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DF9EE9-9692-384F-8389-53FAF2FE9153}" type="datetimeFigureOut">
              <a:rPr lang="en-US" smtClean="0"/>
              <a:t>6/9/2023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C80000-EB00-1741-81A9-DEC756FB86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1837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C80000-EB00-1741-81A9-DEC756FB867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1340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C80000-EB00-1741-81A9-DEC756FB867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8397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tangolo 10">
            <a:extLst>
              <a:ext uri="{FF2B5EF4-FFF2-40B4-BE49-F238E27FC236}">
                <a16:creationId xmlns:a16="http://schemas.microsoft.com/office/drawing/2014/main" id="{6888DAB2-77DE-47B5-A4FE-18ADEBD9648D}"/>
              </a:ext>
            </a:extLst>
          </p:cNvPr>
          <p:cNvSpPr/>
          <p:nvPr userDrawn="1"/>
        </p:nvSpPr>
        <p:spPr>
          <a:xfrm>
            <a:off x="0" y="1012874"/>
            <a:ext cx="12192000" cy="5845126"/>
          </a:xfrm>
          <a:prstGeom prst="rect">
            <a:avLst/>
          </a:prstGeom>
          <a:solidFill>
            <a:srgbClr val="17476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C280A035-C4D6-4682-878D-4AFEEAF202D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080824" y="2783923"/>
            <a:ext cx="8243667" cy="2387600"/>
          </a:xfrm>
        </p:spPr>
        <p:txBody>
          <a:bodyPr anchor="t">
            <a:normAutofit/>
          </a:bodyPr>
          <a:lstStyle>
            <a:lvl1pPr algn="l">
              <a:lnSpc>
                <a:spcPct val="70000"/>
              </a:lnSpc>
              <a:defRPr sz="4000" b="1">
                <a:solidFill>
                  <a:srgbClr val="C5902A"/>
                </a:solidFill>
                <a:latin typeface="Barlow Condensed" panose="00000506000000000000" pitchFamily="2" charset="0"/>
              </a:defRPr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485C2F47-6883-45F3-9825-D0FC597EA5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80825" y="5663892"/>
            <a:ext cx="7488702" cy="804672"/>
          </a:xfrm>
        </p:spPr>
        <p:txBody>
          <a:bodyPr>
            <a:no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Public Sans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 hidden="1">
            <a:extLst>
              <a:ext uri="{FF2B5EF4-FFF2-40B4-BE49-F238E27FC236}">
                <a16:creationId xmlns:a16="http://schemas.microsoft.com/office/drawing/2014/main" id="{D30B385E-8038-4004-A7AE-D4B55B314D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ACC75-D59B-4F1E-BB83-3601AD3696A3}" type="datetimeFigureOut">
              <a:rPr lang="it-IT" smtClean="0"/>
              <a:t>09/06/2023</a:t>
            </a:fld>
            <a:endParaRPr lang="it-IT"/>
          </a:p>
        </p:txBody>
      </p:sp>
      <p:sp>
        <p:nvSpPr>
          <p:cNvPr id="5" name="Segnaposto piè di pagina 4" hidden="1">
            <a:extLst>
              <a:ext uri="{FF2B5EF4-FFF2-40B4-BE49-F238E27FC236}">
                <a16:creationId xmlns:a16="http://schemas.microsoft.com/office/drawing/2014/main" id="{978596C6-105C-4FA1-8CD1-10DCBB043A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 hidden="1">
            <a:extLst>
              <a:ext uri="{FF2B5EF4-FFF2-40B4-BE49-F238E27FC236}">
                <a16:creationId xmlns:a16="http://schemas.microsoft.com/office/drawing/2014/main" id="{7159B189-463F-41E2-B3BA-96199332C7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B4A33-7633-452B-A124-041DC90EC8B6}" type="slidenum">
              <a:rPr lang="it-IT" smtClean="0"/>
              <a:t>‹#›</a:t>
            </a:fld>
            <a:endParaRPr lang="it-IT"/>
          </a:p>
        </p:txBody>
      </p:sp>
      <p:pic>
        <p:nvPicPr>
          <p:cNvPr id="15" name="Immagine 14">
            <a:extLst>
              <a:ext uri="{FF2B5EF4-FFF2-40B4-BE49-F238E27FC236}">
                <a16:creationId xmlns:a16="http://schemas.microsoft.com/office/drawing/2014/main" id="{37B908ED-D64B-425E-96FD-F40BADE33D3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921"/>
          <a:stretch/>
        </p:blipFill>
        <p:spPr>
          <a:xfrm>
            <a:off x="1" y="1027162"/>
            <a:ext cx="2800349" cy="3773439"/>
          </a:xfrm>
          <a:prstGeom prst="rect">
            <a:avLst/>
          </a:prstGeom>
        </p:spPr>
      </p:pic>
      <p:pic>
        <p:nvPicPr>
          <p:cNvPr id="16" name="Immagine 15">
            <a:extLst>
              <a:ext uri="{FF2B5EF4-FFF2-40B4-BE49-F238E27FC236}">
                <a16:creationId xmlns:a16="http://schemas.microsoft.com/office/drawing/2014/main" id="{24B8025E-3046-4EB0-A027-2B03A2D041A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921" b="45098"/>
          <a:stretch/>
        </p:blipFill>
        <p:spPr>
          <a:xfrm>
            <a:off x="-1" y="4800601"/>
            <a:ext cx="2800349" cy="2071687"/>
          </a:xfrm>
          <a:prstGeom prst="rect">
            <a:avLst/>
          </a:prstGeom>
        </p:spPr>
      </p:pic>
      <p:pic>
        <p:nvPicPr>
          <p:cNvPr id="18" name="Immagine 17">
            <a:extLst>
              <a:ext uri="{FF2B5EF4-FFF2-40B4-BE49-F238E27FC236}">
                <a16:creationId xmlns:a16="http://schemas.microsoft.com/office/drawing/2014/main" id="{7E1E9FE0-843C-4F8E-A946-D1EB05EFEA6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032" y="170473"/>
            <a:ext cx="4004521" cy="646328"/>
          </a:xfrm>
          <a:prstGeom prst="rect">
            <a:avLst/>
          </a:prstGeom>
        </p:spPr>
      </p:pic>
      <p:pic>
        <p:nvPicPr>
          <p:cNvPr id="20" name="Immagine 19">
            <a:extLst>
              <a:ext uri="{FF2B5EF4-FFF2-40B4-BE49-F238E27FC236}">
                <a16:creationId xmlns:a16="http://schemas.microsoft.com/office/drawing/2014/main" id="{B194F96B-3150-4259-B5EE-A95C78D1E42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6233" y="233470"/>
            <a:ext cx="1249248" cy="632150"/>
          </a:xfrm>
          <a:prstGeom prst="rect">
            <a:avLst/>
          </a:prstGeom>
        </p:spPr>
      </p:pic>
      <p:pic>
        <p:nvPicPr>
          <p:cNvPr id="22" name="Immagine 21">
            <a:extLst>
              <a:ext uri="{FF2B5EF4-FFF2-40B4-BE49-F238E27FC236}">
                <a16:creationId xmlns:a16="http://schemas.microsoft.com/office/drawing/2014/main" id="{E4A29250-3A1C-4332-8F5D-6B3FEE50E70E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3131" y="322644"/>
            <a:ext cx="1971015" cy="482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46422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3A0A8A1-36F5-46A5-9C30-F48754D44E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D84935C-739E-4B25-9408-4887E41551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80BFAF4D-36A5-48AA-BE01-E68CDE4E15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95E46A42-BFE1-4106-8EB1-A4716894C4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ACC75-D59B-4F1E-BB83-3601AD3696A3}" type="datetimeFigureOut">
              <a:rPr lang="it-IT" smtClean="0"/>
              <a:t>09/06/2023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2B73293-3BD4-430A-8169-7952050B6A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41DDFE5-167D-4988-A873-9252296E6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B4A33-7633-452B-A124-041DC90EC8B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84911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1206D4E-0BC0-45BB-93A5-470EEBF9B7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DDA50609-A47A-4A71-80E6-42BAA7CC6F3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1EDB9F55-DF7D-4E3D-A3E4-38317F3C05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E59F10EA-0899-477C-90D2-959CF9FA4E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ACC75-D59B-4F1E-BB83-3601AD3696A3}" type="datetimeFigureOut">
              <a:rPr lang="it-IT" smtClean="0"/>
              <a:t>09/06/2023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E5094A2-E087-4ECD-AB29-814FAFBFDD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58867063-2B17-47B9-B1F9-F956D1A295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B4A33-7633-452B-A124-041DC90EC8B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451141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7B524AF-E4D6-46D1-9852-F4F581A28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704FEB3C-7CD4-441E-9192-8CBE9D8B3D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1193E72-A03F-4649-AC32-D520C244ED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ACC75-D59B-4F1E-BB83-3601AD3696A3}" type="datetimeFigureOut">
              <a:rPr lang="it-IT" smtClean="0"/>
              <a:t>09/06/2023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C9CDC18-A0B8-405B-AFAE-0CC5C2FC6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1142217-E41A-4CB8-9716-AA805558F7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B4A33-7633-452B-A124-041DC90EC8B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466466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A187E9D9-DB34-4F71-9EF2-EFB847B65A2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4D6C13A4-37C8-4F8C-AAE3-663A653959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F56AA2C-96C3-4A41-9735-A416D2C797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EB19B48-F6E3-4E3A-9E88-C7DF1F6A41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B4A33-7633-452B-A124-041DC90EC8B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6220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f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tangolo 10">
            <a:extLst>
              <a:ext uri="{FF2B5EF4-FFF2-40B4-BE49-F238E27FC236}">
                <a16:creationId xmlns:a16="http://schemas.microsoft.com/office/drawing/2014/main" id="{6888DAB2-77DE-47B5-A4FE-18ADEBD9648D}"/>
              </a:ext>
            </a:extLst>
          </p:cNvPr>
          <p:cNvSpPr/>
          <p:nvPr userDrawn="1"/>
        </p:nvSpPr>
        <p:spPr>
          <a:xfrm>
            <a:off x="2800348" y="0"/>
            <a:ext cx="9391652" cy="6858000"/>
          </a:xfrm>
          <a:prstGeom prst="rect">
            <a:avLst/>
          </a:prstGeom>
          <a:solidFill>
            <a:srgbClr val="17476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C280A035-C4D6-4682-878D-4AFEEAF202D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080824" y="2783923"/>
            <a:ext cx="8243667" cy="2387600"/>
          </a:xfrm>
        </p:spPr>
        <p:txBody>
          <a:bodyPr anchor="t">
            <a:normAutofit/>
          </a:bodyPr>
          <a:lstStyle>
            <a:lvl1pPr algn="l">
              <a:lnSpc>
                <a:spcPct val="70000"/>
              </a:lnSpc>
              <a:defRPr sz="4000" b="1">
                <a:solidFill>
                  <a:srgbClr val="C5902A"/>
                </a:solidFill>
                <a:latin typeface="Barlow Condensed" panose="00000506000000000000" pitchFamily="2" charset="0"/>
              </a:defRPr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485C2F47-6883-45F3-9825-D0FC597EA5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80825" y="5663892"/>
            <a:ext cx="7488702" cy="804672"/>
          </a:xfrm>
        </p:spPr>
        <p:txBody>
          <a:bodyPr>
            <a:no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Public Sans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 hidden="1">
            <a:extLst>
              <a:ext uri="{FF2B5EF4-FFF2-40B4-BE49-F238E27FC236}">
                <a16:creationId xmlns:a16="http://schemas.microsoft.com/office/drawing/2014/main" id="{D30B385E-8038-4004-A7AE-D4B55B314D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ACC75-D59B-4F1E-BB83-3601AD3696A3}" type="datetimeFigureOut">
              <a:rPr lang="it-IT" smtClean="0"/>
              <a:t>09/06/2023</a:t>
            </a:fld>
            <a:endParaRPr lang="it-IT"/>
          </a:p>
        </p:txBody>
      </p:sp>
      <p:sp>
        <p:nvSpPr>
          <p:cNvPr id="5" name="Segnaposto piè di pagina 4" hidden="1">
            <a:extLst>
              <a:ext uri="{FF2B5EF4-FFF2-40B4-BE49-F238E27FC236}">
                <a16:creationId xmlns:a16="http://schemas.microsoft.com/office/drawing/2014/main" id="{978596C6-105C-4FA1-8CD1-10DCBB043A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 hidden="1">
            <a:extLst>
              <a:ext uri="{FF2B5EF4-FFF2-40B4-BE49-F238E27FC236}">
                <a16:creationId xmlns:a16="http://schemas.microsoft.com/office/drawing/2014/main" id="{7159B189-463F-41E2-B3BA-96199332C7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B4A33-7633-452B-A124-041DC90EC8B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83893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92E864C-1A7A-4D4D-A07F-80E1CE5C57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6AE5E18-D743-4244-9BF8-581FB305D7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F43448A-8BBB-42BE-A434-A1DE1A4F1F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ACC75-D59B-4F1E-BB83-3601AD3696A3}" type="datetimeFigureOut">
              <a:rPr lang="it-IT" smtClean="0"/>
              <a:t>09/06/2023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1A801EA-F02E-49E5-AA74-542F46835C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72A0258-91CB-4C49-A6F7-024F28F157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B4A33-7633-452B-A124-041DC90EC8B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05164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9836FB8-C549-4343-BD00-FCC7CF680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DB863192-C0C1-4E1B-BF04-778C79E90B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 hidden="1">
            <a:extLst>
              <a:ext uri="{FF2B5EF4-FFF2-40B4-BE49-F238E27FC236}">
                <a16:creationId xmlns:a16="http://schemas.microsoft.com/office/drawing/2014/main" id="{FF426240-FA73-4DEC-80A5-900A862F7C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ACC75-D59B-4F1E-BB83-3601AD3696A3}" type="datetimeFigureOut">
              <a:rPr lang="it-IT" smtClean="0"/>
              <a:t>09/06/2023</a:t>
            </a:fld>
            <a:endParaRPr lang="it-IT"/>
          </a:p>
        </p:txBody>
      </p:sp>
      <p:sp>
        <p:nvSpPr>
          <p:cNvPr id="5" name="Segnaposto piè di pagina 4" hidden="1">
            <a:extLst>
              <a:ext uri="{FF2B5EF4-FFF2-40B4-BE49-F238E27FC236}">
                <a16:creationId xmlns:a16="http://schemas.microsoft.com/office/drawing/2014/main" id="{8991196B-10C6-4A87-8E78-FCC767440D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 hidden="1">
            <a:extLst>
              <a:ext uri="{FF2B5EF4-FFF2-40B4-BE49-F238E27FC236}">
                <a16:creationId xmlns:a16="http://schemas.microsoft.com/office/drawing/2014/main" id="{6BB8D2BF-E38A-4457-B77A-195950F85D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B4A33-7633-452B-A124-041DC90EC8B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247494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84A1E38-5E42-4AD9-8137-B69AD90D63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6DCB3D4-05C3-48DB-B638-1054A2C982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745B12F0-2ABC-479F-8670-53A23F208A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24C0EEB-264E-40E6-AAF9-24E870A6C4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ACC75-D59B-4F1E-BB83-3601AD3696A3}" type="datetimeFigureOut">
              <a:rPr lang="it-IT" smtClean="0"/>
              <a:t>09/06/2023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A7F0E97-C388-4787-813C-7D20B632AB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F60514C-14FE-4B7E-B352-FEE36895DA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24BB4A33-7633-452B-A124-041DC90EC8B6}" type="slidenum">
              <a:rPr lang="it-IT" smtClean="0"/>
              <a:t>‹#›</a:t>
            </a:fld>
            <a:endParaRPr lang="it-IT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D2E2C78B-FEC8-334C-900B-19903300312D}"/>
              </a:ext>
            </a:extLst>
          </p:cNvPr>
          <p:cNvSpPr txBox="1"/>
          <p:nvPr userDrawn="1"/>
        </p:nvSpPr>
        <p:spPr>
          <a:xfrm>
            <a:off x="10083114" y="656143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356302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E11E15-FDFB-44BD-BF46-8F96597607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2867A253-9D97-4E37-85B7-241A2FC90C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881EB9FC-2DB2-4411-8B0A-EDA52A19C5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B9A3C52F-47C3-4EC6-9FCE-01FE4358C75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08EA1AAB-C893-42A0-AED2-AF7A085690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150BB0C5-50DD-4215-89E0-4E39B52A6F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ACC75-D59B-4F1E-BB83-3601AD3696A3}" type="datetimeFigureOut">
              <a:rPr lang="it-IT" smtClean="0"/>
              <a:t>09/06/2023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DE720FBA-A615-4E1C-8E4D-0D1DF88BFD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FE2F1023-5E32-4312-9DC9-0375E855B0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B4A33-7633-452B-A124-041DC90EC8B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51744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9CCCDDD-86AE-48BE-B28D-5B55E3D046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4E5A7A16-D34D-44F8-A885-8027492B61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ACC75-D59B-4F1E-BB83-3601AD3696A3}" type="datetimeFigureOut">
              <a:rPr lang="it-IT" smtClean="0"/>
              <a:t>09/06/2023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30283E03-190D-4A2A-80CF-DE5438808E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0402380B-C33B-4BD8-B9B6-B97C913B1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B4A33-7633-452B-A124-041DC90EC8B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67689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95AA468C-AA41-4EC4-B65E-E19420110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ACC75-D59B-4F1E-BB83-3601AD3696A3}" type="datetimeFigureOut">
              <a:rPr lang="it-IT" smtClean="0"/>
              <a:t>09/06/2023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83DA1DFF-11F2-4083-AF05-2509368DB3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B5C7A46-8C5D-4099-BE12-C4F8AD607F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B4A33-7633-452B-A124-041DC90EC8B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80259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95AA468C-AA41-4EC4-B65E-E19420110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ACC75-D59B-4F1E-BB83-3601AD3696A3}" type="datetimeFigureOut">
              <a:rPr lang="it-IT" smtClean="0"/>
              <a:t>09/06/2023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83DA1DFF-11F2-4083-AF05-2509368DB3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B5C7A46-8C5D-4099-BE12-C4F8AD607F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B4A33-7633-452B-A124-041DC90EC8B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644384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>
            <a:extLst>
              <a:ext uri="{FF2B5EF4-FFF2-40B4-BE49-F238E27FC236}">
                <a16:creationId xmlns:a16="http://schemas.microsoft.com/office/drawing/2014/main" id="{054E3846-590E-4CE5-8032-C274588A0B23}"/>
              </a:ext>
            </a:extLst>
          </p:cNvPr>
          <p:cNvSpPr/>
          <p:nvPr userDrawn="1"/>
        </p:nvSpPr>
        <p:spPr>
          <a:xfrm>
            <a:off x="0" y="6091311"/>
            <a:ext cx="12192000" cy="780757"/>
          </a:xfrm>
          <a:prstGeom prst="rect">
            <a:avLst/>
          </a:prstGeom>
          <a:solidFill>
            <a:srgbClr val="BFCB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E0FF74DD-818B-4266-9517-724E0B0C28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241CF92F-B68A-4158-A634-357747B8E0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0869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22BD0D4-94BA-4FBF-9E0E-BBC3D417AC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6ACC75-D59B-4F1E-BB83-3601AD3696A3}" type="datetimeFigureOut">
              <a:rPr lang="it-IT" smtClean="0"/>
              <a:t>09/06/2023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FBC0F94-EC94-4A6B-9AFB-BB6598EC3B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247F8A7-0326-4393-B32B-81F789748B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BB4A33-7633-452B-A124-041DC90EC8B6}" type="slidenum">
              <a:rPr lang="it-IT" smtClean="0"/>
              <a:t>‹#›</a:t>
            </a:fld>
            <a:endParaRPr lang="it-IT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25965A94-B5A6-4442-906D-FFBD429509FD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434" y="6236519"/>
            <a:ext cx="2743200" cy="442751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C399A18C-AB02-456D-813E-D43F20186CA6}"/>
              </a:ext>
            </a:extLst>
          </p:cNvPr>
          <p:cNvSpPr txBox="1"/>
          <p:nvPr userDrawn="1"/>
        </p:nvSpPr>
        <p:spPr>
          <a:xfrm>
            <a:off x="8504363" y="6251975"/>
            <a:ext cx="339031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it-IT" sz="1100">
                <a:solidFill>
                  <a:srgbClr val="17476B"/>
                </a:solidFill>
                <a:latin typeface="Public Sans" pitchFamily="2" charset="0"/>
              </a:rPr>
              <a:t>United for </a:t>
            </a:r>
            <a:r>
              <a:rPr lang="it-IT" sz="1100" err="1">
                <a:solidFill>
                  <a:srgbClr val="17476B"/>
                </a:solidFill>
                <a:latin typeface="Public Sans" pitchFamily="2" charset="0"/>
              </a:rPr>
              <a:t>greater</a:t>
            </a:r>
            <a:r>
              <a:rPr lang="it-IT" sz="1100">
                <a:solidFill>
                  <a:srgbClr val="17476B"/>
                </a:solidFill>
                <a:latin typeface="Public Sans" pitchFamily="2" charset="0"/>
              </a:rPr>
              <a:t> </a:t>
            </a:r>
            <a:r>
              <a:rPr lang="it-IT" sz="1100" err="1">
                <a:solidFill>
                  <a:srgbClr val="17476B"/>
                </a:solidFill>
                <a:latin typeface="Public Sans" pitchFamily="2" charset="0"/>
              </a:rPr>
              <a:t>traceability</a:t>
            </a:r>
            <a:r>
              <a:rPr lang="it-IT" sz="1100">
                <a:solidFill>
                  <a:srgbClr val="17476B"/>
                </a:solidFill>
                <a:latin typeface="Public Sans" pitchFamily="2" charset="0"/>
              </a:rPr>
              <a:t>, </a:t>
            </a:r>
            <a:r>
              <a:rPr lang="it-IT" sz="1100" err="1">
                <a:solidFill>
                  <a:srgbClr val="17476B"/>
                </a:solidFill>
                <a:latin typeface="Public Sans" pitchFamily="2" charset="0"/>
              </a:rPr>
              <a:t>transparency</a:t>
            </a:r>
            <a:r>
              <a:rPr lang="it-IT" sz="1100">
                <a:solidFill>
                  <a:srgbClr val="17476B"/>
                </a:solidFill>
                <a:latin typeface="Public Sans" pitchFamily="2" charset="0"/>
              </a:rPr>
              <a:t> and </a:t>
            </a:r>
            <a:r>
              <a:rPr lang="it-IT" sz="1100" err="1">
                <a:solidFill>
                  <a:srgbClr val="17476B"/>
                </a:solidFill>
                <a:latin typeface="Public Sans" pitchFamily="2" charset="0"/>
              </a:rPr>
              <a:t>circularity</a:t>
            </a:r>
            <a:r>
              <a:rPr lang="it-IT" sz="1100">
                <a:solidFill>
                  <a:srgbClr val="17476B"/>
                </a:solidFill>
                <a:latin typeface="Public Sans" pitchFamily="2" charset="0"/>
              </a:rPr>
              <a:t> in the </a:t>
            </a:r>
            <a:r>
              <a:rPr lang="it-IT" sz="1100" err="1">
                <a:solidFill>
                  <a:srgbClr val="17476B"/>
                </a:solidFill>
                <a:latin typeface="Public Sans" pitchFamily="2" charset="0"/>
              </a:rPr>
              <a:t>garment</a:t>
            </a:r>
            <a:r>
              <a:rPr lang="it-IT" sz="1100">
                <a:solidFill>
                  <a:srgbClr val="17476B"/>
                </a:solidFill>
                <a:latin typeface="Public Sans" pitchFamily="2" charset="0"/>
              </a:rPr>
              <a:t> and footwear </a:t>
            </a:r>
            <a:r>
              <a:rPr lang="it-IT" sz="1100" err="1">
                <a:solidFill>
                  <a:srgbClr val="17476B"/>
                </a:solidFill>
                <a:latin typeface="Public Sans" pitchFamily="2" charset="0"/>
              </a:rPr>
              <a:t>sector</a:t>
            </a:r>
            <a:endParaRPr lang="it-IT" sz="1100">
              <a:solidFill>
                <a:srgbClr val="17476B"/>
              </a:solidFill>
              <a:latin typeface="Public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53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Public Sans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Public Sans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ublic Sans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ublic Sans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ublic Sans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ublic Sans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20F336-4850-633B-2AFB-3AE77E0391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85821" y="1639170"/>
            <a:ext cx="8243667" cy="1789830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en-US" dirty="0"/>
              <a:t>Product Circularity Data Project</a:t>
            </a:r>
            <a:br>
              <a:rPr lang="en-US" dirty="0"/>
            </a:br>
            <a:r>
              <a:rPr lang="en-US" dirty="0"/>
              <a:t> </a:t>
            </a:r>
            <a:br>
              <a:rPr lang="en-US" dirty="0"/>
            </a:br>
            <a:r>
              <a:rPr lang="en-US" sz="2700" dirty="0"/>
              <a:t>Working meeting</a:t>
            </a:r>
            <a:br>
              <a:rPr lang="en-US" sz="2700" dirty="0"/>
            </a:br>
            <a:r>
              <a:rPr lang="en-US" sz="2700" dirty="0"/>
              <a:t>09 June 2023</a:t>
            </a:r>
            <a:br>
              <a:rPr lang="en-US" sz="2700" dirty="0"/>
            </a:br>
            <a:br>
              <a:rPr lang="en-US" sz="2700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0D7AA16-674D-B8BD-93E4-97A3E3DBF8CC}"/>
              </a:ext>
            </a:extLst>
          </p:cNvPr>
          <p:cNvSpPr txBox="1">
            <a:spLocks/>
          </p:cNvSpPr>
          <p:nvPr/>
        </p:nvSpPr>
        <p:spPr>
          <a:xfrm>
            <a:off x="2985822" y="3276292"/>
            <a:ext cx="8243667" cy="238760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914400" rtl="0" eaLnBrk="1" latinLnBrk="0" hangingPunct="1">
              <a:lnSpc>
                <a:spcPct val="70000"/>
              </a:lnSpc>
              <a:spcBef>
                <a:spcPct val="0"/>
              </a:spcBef>
              <a:buNone/>
              <a:defRPr sz="4000" b="1" kern="1200">
                <a:solidFill>
                  <a:srgbClr val="C5902A"/>
                </a:solidFill>
                <a:latin typeface="Barlow Condensed" panose="00000506000000000000" pitchFamily="2" charset="0"/>
                <a:ea typeface="+mj-ea"/>
                <a:cs typeface="+mj-cs"/>
              </a:defRPr>
            </a:lvl1pPr>
          </a:lstStyle>
          <a:p>
            <a:endParaRPr lang="en-US"/>
          </a:p>
        </p:txBody>
      </p:sp>
      <p:pic>
        <p:nvPicPr>
          <p:cNvPr id="9" name="Afbeelding 2" descr="Circular Economy image">
            <a:extLst>
              <a:ext uri="{FF2B5EF4-FFF2-40B4-BE49-F238E27FC236}">
                <a16:creationId xmlns:a16="http://schemas.microsoft.com/office/drawing/2014/main" id="{D4728B86-BE36-EAE1-2BB5-3585A4EB06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281" y="0"/>
            <a:ext cx="2809187" cy="280918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225381D-F5E9-18B9-A749-266B0BEDF01F}"/>
              </a:ext>
            </a:extLst>
          </p:cNvPr>
          <p:cNvSpPr txBox="1"/>
          <p:nvPr/>
        </p:nvSpPr>
        <p:spPr>
          <a:xfrm>
            <a:off x="1811508" y="4468523"/>
            <a:ext cx="9417980" cy="5975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57300">
              <a:spcBef>
                <a:spcPts val="115"/>
              </a:spcBef>
              <a:spcAft>
                <a:spcPts val="0"/>
              </a:spcAft>
              <a:tabLst>
                <a:tab pos="1257300" algn="l"/>
              </a:tabLst>
            </a:pPr>
            <a:r>
              <a:rPr lang="en-US" sz="1600" dirty="0">
                <a:solidFill>
                  <a:schemeClr val="bg1"/>
                </a:solidFill>
                <a:effectLst/>
                <a:latin typeface="Trebuchet MS" panose="020B0703020202090204" pitchFamily="34" charset="0"/>
                <a:ea typeface="Trebuchet MS" panose="020B0703020202090204" pitchFamily="34" charset="0"/>
                <a:cs typeface="Trebuchet MS" panose="020B0703020202090204" pitchFamily="34" charset="0"/>
              </a:rPr>
              <a:t>Virginia </a:t>
            </a:r>
            <a:r>
              <a:rPr lang="en-US" sz="1600" dirty="0" err="1">
                <a:solidFill>
                  <a:schemeClr val="bg1"/>
                </a:solidFill>
                <a:effectLst/>
                <a:latin typeface="Trebuchet MS" panose="020B0703020202090204" pitchFamily="34" charset="0"/>
                <a:ea typeface="Trebuchet MS" panose="020B0703020202090204" pitchFamily="34" charset="0"/>
                <a:cs typeface="Trebuchet MS" panose="020B0703020202090204" pitchFamily="34" charset="0"/>
              </a:rPr>
              <a:t>Martos</a:t>
            </a:r>
            <a:r>
              <a:rPr lang="en-US" sz="1600" dirty="0">
                <a:solidFill>
                  <a:schemeClr val="bg1"/>
                </a:solidFill>
                <a:effectLst/>
                <a:latin typeface="Trebuchet MS" panose="020B0703020202090204" pitchFamily="34" charset="0"/>
                <a:ea typeface="Trebuchet MS" panose="020B0703020202090204" pitchFamily="34" charset="0"/>
                <a:cs typeface="Trebuchet MS" panose="020B0703020202090204" pitchFamily="34" charset="0"/>
              </a:rPr>
              <a:t>-Cram, UN/CEFACT Project Lead</a:t>
            </a:r>
          </a:p>
          <a:p>
            <a:pPr marL="1257300">
              <a:spcBef>
                <a:spcPts val="115"/>
              </a:spcBef>
              <a:tabLst>
                <a:tab pos="1257300" algn="l"/>
              </a:tabLst>
            </a:pPr>
            <a:r>
              <a:rPr lang="en-AU" sz="1600" dirty="0">
                <a:solidFill>
                  <a:schemeClr val="bg1"/>
                </a:solidFill>
                <a:latin typeface="Trebuchet MS" panose="020B0703020202090204" pitchFamily="34" charset="0"/>
              </a:rPr>
              <a:t>Gerhard Heemskerk, UN/CEFACT Editor</a:t>
            </a:r>
          </a:p>
        </p:txBody>
      </p:sp>
      <p:pic>
        <p:nvPicPr>
          <p:cNvPr id="5" name="Picture 4" descr="A picture containing person, red, shirt&#10;&#10;Description automatically generated">
            <a:extLst>
              <a:ext uri="{FF2B5EF4-FFF2-40B4-BE49-F238E27FC236}">
                <a16:creationId xmlns:a16="http://schemas.microsoft.com/office/drawing/2014/main" id="{1DE52007-6AB0-E1C7-EE35-6EB95029DBA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20747"/>
          <a:stretch/>
        </p:blipFill>
        <p:spPr>
          <a:xfrm>
            <a:off x="8447353" y="4862257"/>
            <a:ext cx="1517650" cy="1603265"/>
          </a:xfrm>
          <a:prstGeom prst="ellipse">
            <a:avLst/>
          </a:prstGeom>
          <a:ln>
            <a:noFill/>
          </a:ln>
          <a:effectLst/>
        </p:spPr>
      </p:pic>
      <p:pic>
        <p:nvPicPr>
          <p:cNvPr id="6" name="Picture 2" descr="image">
            <a:extLst>
              <a:ext uri="{FF2B5EF4-FFF2-40B4-BE49-F238E27FC236}">
                <a16:creationId xmlns:a16="http://schemas.microsoft.com/office/drawing/2014/main" id="{D50D0241-8249-EB0D-D011-4D6F4A01C7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3380" y="4862258"/>
            <a:ext cx="1603265" cy="1603265"/>
          </a:xfrm>
          <a:prstGeom prst="ellipse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08327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 3">
            <a:extLst>
              <a:ext uri="{FF2B5EF4-FFF2-40B4-BE49-F238E27FC236}">
                <a16:creationId xmlns:a16="http://schemas.microsoft.com/office/drawing/2014/main" id="{3C3BA10D-E17B-8C73-3C16-56ABB7EBF4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0062165"/>
              </p:ext>
            </p:extLst>
          </p:nvPr>
        </p:nvGraphicFramePr>
        <p:xfrm>
          <a:off x="0" y="1202538"/>
          <a:ext cx="12192000" cy="47215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4007">
                  <a:extLst>
                    <a:ext uri="{9D8B030D-6E8A-4147-A177-3AD203B41FA5}">
                      <a16:colId xmlns:a16="http://schemas.microsoft.com/office/drawing/2014/main" val="2756336868"/>
                    </a:ext>
                  </a:extLst>
                </a:gridCol>
                <a:gridCol w="11047993">
                  <a:extLst>
                    <a:ext uri="{9D8B030D-6E8A-4147-A177-3AD203B41FA5}">
                      <a16:colId xmlns:a16="http://schemas.microsoft.com/office/drawing/2014/main" val="3541020551"/>
                    </a:ext>
                  </a:extLst>
                </a:gridCol>
              </a:tblGrid>
              <a:tr h="616451">
                <a:tc>
                  <a:txBody>
                    <a:bodyPr/>
                    <a:lstStyle/>
                    <a:p>
                      <a:r>
                        <a:rPr lang="nl-NL" dirty="0"/>
                        <a:t>Item</a:t>
                      </a: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AGENDA</a:t>
                      </a:r>
                    </a:p>
                    <a:p>
                      <a:r>
                        <a:rPr lang="nl-NL" dirty="0"/>
                        <a:t>09 June 2023 Working Meeting </a:t>
                      </a:r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9302414"/>
                  </a:ext>
                </a:extLst>
              </a:tr>
              <a:tr h="587096">
                <a:tc>
                  <a:txBody>
                    <a:bodyPr/>
                    <a:lstStyle/>
                    <a:p>
                      <a:r>
                        <a:rPr lang="nl-NL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1" dirty="0"/>
                        <a:t>Opening remarks and meeting overview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600" i="1" dirty="0"/>
                        <a:t>Virginia Martos-Cram, UN/CEFACT Project Lead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9276605"/>
                  </a:ext>
                </a:extLst>
              </a:tr>
              <a:tr h="616451">
                <a:tc>
                  <a:txBody>
                    <a:bodyPr/>
                    <a:lstStyle/>
                    <a:p>
                      <a:r>
                        <a:rPr lang="nl-NL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800" b="1" dirty="0"/>
                        <a:t>Newcomer introductions and question time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600" i="1" dirty="0"/>
                        <a:t>Virginia Martos-Cram, UN/CEFACT Project Lead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603704"/>
                  </a:ext>
                </a:extLst>
              </a:tr>
              <a:tr h="616451">
                <a:tc>
                  <a:txBody>
                    <a:bodyPr/>
                    <a:lstStyle/>
                    <a:p>
                      <a:r>
                        <a:rPr lang="nl-NL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Review of Contents of latest draft</a:t>
                      </a:r>
                    </a:p>
                    <a:p>
                      <a:r>
                        <a:rPr lang="en-US" sz="1600" b="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Gerhard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4632716"/>
                  </a:ext>
                </a:extLst>
              </a:tr>
              <a:tr h="623491">
                <a:tc>
                  <a:txBody>
                    <a:bodyPr/>
                    <a:lstStyle/>
                    <a:p>
                      <a:r>
                        <a:rPr lang="nl-NL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Identification of outstanding work to be done and who should assist</a:t>
                      </a:r>
                    </a:p>
                    <a:p>
                      <a:r>
                        <a:rPr lang="en-US" sz="1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Note: In particular, we need more input about the specific data </a:t>
                      </a:r>
                      <a:r>
                        <a:rPr lang="en-US" sz="16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that different actors </a:t>
                      </a:r>
                      <a:r>
                        <a:rPr lang="en-US" sz="1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need</a:t>
                      </a:r>
                    </a:p>
                    <a:p>
                      <a:r>
                        <a:rPr lang="en-US" sz="1600" b="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Gerhard and Virginia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6571115"/>
                  </a:ext>
                </a:extLst>
              </a:tr>
              <a:tr h="623491">
                <a:tc>
                  <a:txBody>
                    <a:bodyPr/>
                    <a:lstStyle/>
                    <a:p>
                      <a:r>
                        <a:rPr lang="nl-NL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800" b="1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Report</a:t>
                      </a:r>
                      <a:r>
                        <a:rPr lang="es-ES" sz="18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1800" b="1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on</a:t>
                      </a:r>
                      <a:r>
                        <a:rPr lang="es-ES" sz="18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1800" b="1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latest</a:t>
                      </a:r>
                      <a:r>
                        <a:rPr lang="es-ES" sz="18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1800" b="1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developments</a:t>
                      </a:r>
                      <a:r>
                        <a:rPr lang="es-ES" sz="18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under </a:t>
                      </a:r>
                      <a:r>
                        <a:rPr lang="es-ES" sz="1800" b="1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</a:t>
                      </a:r>
                      <a:r>
                        <a:rPr lang="es-ES" sz="18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CIRPASS EU </a:t>
                      </a:r>
                      <a:r>
                        <a:rPr lang="es-ES" sz="1800" b="1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project</a:t>
                      </a:r>
                      <a:r>
                        <a:rPr lang="es-ES" sz="18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r>
                        <a:rPr lang="es-ES" sz="1600" b="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Jan</a:t>
                      </a:r>
                      <a:endParaRPr lang="en-US" sz="1600" b="0" i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2159555"/>
                  </a:ext>
                </a:extLst>
              </a:tr>
              <a:tr h="733871">
                <a:tc>
                  <a:txBody>
                    <a:bodyPr/>
                    <a:lstStyle/>
                    <a:p>
                      <a:r>
                        <a:rPr lang="nl-NL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nl-NL" sz="1800" dirty="0"/>
                        <a:t>Any other business and next meeting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nl-NL" sz="1800" i="1" dirty="0"/>
                        <a:t>Virginia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nl-NL" sz="800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52008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01975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id="{2A023A56-D890-946E-AD83-A16B8A4282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3893" y="147790"/>
            <a:ext cx="11728107" cy="675110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en-US" sz="3600" dirty="0">
                <a:latin typeface="Public Sans" pitchFamily="2" charset="77"/>
              </a:rPr>
              <a:t>The draft will be included within the existing </a:t>
            </a:r>
            <a:br>
              <a:rPr lang="en-US" sz="3600" dirty="0">
                <a:latin typeface="Public Sans" pitchFamily="2" charset="77"/>
              </a:rPr>
            </a:br>
            <a:r>
              <a:rPr lang="en-US" sz="3600" dirty="0">
                <a:latin typeface="Public Sans" pitchFamily="2" charset="77"/>
              </a:rPr>
              <a:t>Business Requirement Specification (BRS)</a:t>
            </a:r>
            <a:endParaRPr lang="it-IT" sz="3600" dirty="0">
              <a:latin typeface="Public Sans" pitchFamily="2" charset="77"/>
            </a:endParaRP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016D60E0-B36F-3EB3-A8BE-BD86126366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8686" y="967815"/>
            <a:ext cx="7822060" cy="5102757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39A8DBD7-04B8-8D1E-CC95-9459690EB9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624" y="3427459"/>
            <a:ext cx="1568430" cy="2002628"/>
          </a:xfrm>
          <a:prstGeom prst="rect">
            <a:avLst/>
          </a:prstGeom>
          <a:effectLst>
            <a:outerShdw blurRad="50800" dist="1016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ED835F8D-5E49-9B52-BE39-9DB6EA1258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1269" y="1313384"/>
            <a:ext cx="1482861" cy="1987100"/>
          </a:xfrm>
          <a:prstGeom prst="rect">
            <a:avLst/>
          </a:prstGeom>
          <a:effectLst>
            <a:outerShdw blurRad="50800" dist="1143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Tekstvak 7">
            <a:extLst>
              <a:ext uri="{FF2B5EF4-FFF2-40B4-BE49-F238E27FC236}">
                <a16:creationId xmlns:a16="http://schemas.microsoft.com/office/drawing/2014/main" id="{D4160C7B-FAA1-92DC-0DDC-0CFCC0C10E32}"/>
              </a:ext>
            </a:extLst>
          </p:cNvPr>
          <p:cNvSpPr txBox="1"/>
          <p:nvPr/>
        </p:nvSpPr>
        <p:spPr>
          <a:xfrm>
            <a:off x="988094" y="2853404"/>
            <a:ext cx="9352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/>
              <a:t>Part 1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CB40DBC5-CFC7-21D5-6A4A-0AD7519A992F}"/>
              </a:ext>
            </a:extLst>
          </p:cNvPr>
          <p:cNvSpPr txBox="1"/>
          <p:nvPr/>
        </p:nvSpPr>
        <p:spPr>
          <a:xfrm>
            <a:off x="989879" y="4904010"/>
            <a:ext cx="9352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/>
              <a:t>Part 2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9347CA38-DF3F-3D8E-EC9D-74C628686E62}"/>
              </a:ext>
            </a:extLst>
          </p:cNvPr>
          <p:cNvSpPr txBox="1"/>
          <p:nvPr/>
        </p:nvSpPr>
        <p:spPr>
          <a:xfrm>
            <a:off x="649450" y="2205865"/>
            <a:ext cx="162761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nl-NL" sz="2400" b="1">
                <a:solidFill>
                  <a:schemeClr val="tx1"/>
                </a:solidFill>
              </a:rPr>
              <a:t>Processes &amp; Data</a:t>
            </a: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5326ED87-F450-A59C-40A1-ACCC3372A2BA}"/>
              </a:ext>
            </a:extLst>
          </p:cNvPr>
          <p:cNvSpPr txBox="1"/>
          <p:nvPr/>
        </p:nvSpPr>
        <p:spPr>
          <a:xfrm>
            <a:off x="649450" y="4599090"/>
            <a:ext cx="162761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nl-NL" sz="2400" b="1">
                <a:solidFill>
                  <a:schemeClr val="tx1"/>
                </a:solidFill>
              </a:rPr>
              <a:t>Use cases</a:t>
            </a:r>
          </a:p>
          <a:p>
            <a:pPr algn="ctr"/>
            <a:endParaRPr lang="nl-NL" sz="2400" b="1">
              <a:solidFill>
                <a:schemeClr val="tx1"/>
              </a:solidFill>
            </a:endParaRPr>
          </a:p>
        </p:txBody>
      </p:sp>
      <p:sp>
        <p:nvSpPr>
          <p:cNvPr id="12" name="Rechteraccolade 11">
            <a:extLst>
              <a:ext uri="{FF2B5EF4-FFF2-40B4-BE49-F238E27FC236}">
                <a16:creationId xmlns:a16="http://schemas.microsoft.com/office/drawing/2014/main" id="{4652134E-96E2-6009-098A-F611D0F0B474}"/>
              </a:ext>
            </a:extLst>
          </p:cNvPr>
          <p:cNvSpPr/>
          <p:nvPr/>
        </p:nvSpPr>
        <p:spPr>
          <a:xfrm>
            <a:off x="2555321" y="1541514"/>
            <a:ext cx="600302" cy="3681663"/>
          </a:xfrm>
          <a:prstGeom prst="rightBrace">
            <a:avLst/>
          </a:prstGeom>
          <a:ln w="317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3" name="Rechte verbindingslijn met pijl 12">
            <a:extLst>
              <a:ext uri="{FF2B5EF4-FFF2-40B4-BE49-F238E27FC236}">
                <a16:creationId xmlns:a16="http://schemas.microsoft.com/office/drawing/2014/main" id="{9C1237B0-6C58-1622-FDA1-7367A68F2C28}"/>
              </a:ext>
            </a:extLst>
          </p:cNvPr>
          <p:cNvCxnSpPr>
            <a:cxnSpLocks/>
          </p:cNvCxnSpPr>
          <p:nvPr/>
        </p:nvCxnSpPr>
        <p:spPr>
          <a:xfrm>
            <a:off x="5697894" y="2367801"/>
            <a:ext cx="772160" cy="66735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Rechte verbindingslijn met pijl 13">
            <a:extLst>
              <a:ext uri="{FF2B5EF4-FFF2-40B4-BE49-F238E27FC236}">
                <a16:creationId xmlns:a16="http://schemas.microsoft.com/office/drawing/2014/main" id="{5E132D20-4CD5-A952-2C39-72F28D01F4E1}"/>
              </a:ext>
            </a:extLst>
          </p:cNvPr>
          <p:cNvCxnSpPr>
            <a:cxnSpLocks/>
          </p:cNvCxnSpPr>
          <p:nvPr/>
        </p:nvCxnSpPr>
        <p:spPr>
          <a:xfrm flipV="1">
            <a:off x="5825910" y="3991428"/>
            <a:ext cx="471424" cy="44087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echte verbindingslijn met pijl 14">
            <a:extLst>
              <a:ext uri="{FF2B5EF4-FFF2-40B4-BE49-F238E27FC236}">
                <a16:creationId xmlns:a16="http://schemas.microsoft.com/office/drawing/2014/main" id="{F1D0D4B3-762B-4B8E-93BF-95FD9270DE48}"/>
              </a:ext>
            </a:extLst>
          </p:cNvPr>
          <p:cNvCxnSpPr>
            <a:cxnSpLocks/>
          </p:cNvCxnSpPr>
          <p:nvPr/>
        </p:nvCxnSpPr>
        <p:spPr>
          <a:xfrm flipV="1">
            <a:off x="7568765" y="4330599"/>
            <a:ext cx="0" cy="19046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met pijl 15">
            <a:extLst>
              <a:ext uri="{FF2B5EF4-FFF2-40B4-BE49-F238E27FC236}">
                <a16:creationId xmlns:a16="http://schemas.microsoft.com/office/drawing/2014/main" id="{FC968DC1-3DDB-CF19-4726-EAE7714A356B}"/>
              </a:ext>
            </a:extLst>
          </p:cNvPr>
          <p:cNvCxnSpPr>
            <a:cxnSpLocks/>
          </p:cNvCxnSpPr>
          <p:nvPr/>
        </p:nvCxnSpPr>
        <p:spPr>
          <a:xfrm>
            <a:off x="7568765" y="2907080"/>
            <a:ext cx="0" cy="12807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Rechte verbindingslijn met pijl 16">
            <a:extLst>
              <a:ext uri="{FF2B5EF4-FFF2-40B4-BE49-F238E27FC236}">
                <a16:creationId xmlns:a16="http://schemas.microsoft.com/office/drawing/2014/main" id="{7AA4A1F8-6B84-6783-3A5E-F3C4DB031667}"/>
              </a:ext>
            </a:extLst>
          </p:cNvPr>
          <p:cNvCxnSpPr>
            <a:cxnSpLocks/>
          </p:cNvCxnSpPr>
          <p:nvPr/>
        </p:nvCxnSpPr>
        <p:spPr>
          <a:xfrm flipH="1">
            <a:off x="8542694" y="1944883"/>
            <a:ext cx="733877" cy="115754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Rechte verbindingslijn met pijl 17">
            <a:extLst>
              <a:ext uri="{FF2B5EF4-FFF2-40B4-BE49-F238E27FC236}">
                <a16:creationId xmlns:a16="http://schemas.microsoft.com/office/drawing/2014/main" id="{3BCF5D03-8024-4E33-6F65-B6AE4B68B671}"/>
              </a:ext>
            </a:extLst>
          </p:cNvPr>
          <p:cNvCxnSpPr>
            <a:cxnSpLocks/>
          </p:cNvCxnSpPr>
          <p:nvPr/>
        </p:nvCxnSpPr>
        <p:spPr>
          <a:xfrm flipH="1">
            <a:off x="8964876" y="3708466"/>
            <a:ext cx="349929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Rechte verbindingslijn met pijl 18">
            <a:extLst>
              <a:ext uri="{FF2B5EF4-FFF2-40B4-BE49-F238E27FC236}">
                <a16:creationId xmlns:a16="http://schemas.microsoft.com/office/drawing/2014/main" id="{72CF03F8-1F1A-193D-6302-4F34F63E27CB}"/>
              </a:ext>
            </a:extLst>
          </p:cNvPr>
          <p:cNvCxnSpPr>
            <a:cxnSpLocks/>
          </p:cNvCxnSpPr>
          <p:nvPr/>
        </p:nvCxnSpPr>
        <p:spPr>
          <a:xfrm flipH="1" flipV="1">
            <a:off x="8695094" y="4093028"/>
            <a:ext cx="581477" cy="106212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Rechte verbindingslijn met pijl 19">
            <a:extLst>
              <a:ext uri="{FF2B5EF4-FFF2-40B4-BE49-F238E27FC236}">
                <a16:creationId xmlns:a16="http://schemas.microsoft.com/office/drawing/2014/main" id="{449FAF6B-FA73-D065-C5D5-796C132B93AA}"/>
              </a:ext>
            </a:extLst>
          </p:cNvPr>
          <p:cNvCxnSpPr>
            <a:cxnSpLocks/>
          </p:cNvCxnSpPr>
          <p:nvPr/>
        </p:nvCxnSpPr>
        <p:spPr>
          <a:xfrm>
            <a:off x="7539716" y="2592422"/>
            <a:ext cx="0" cy="23801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kstvak 20">
            <a:extLst>
              <a:ext uri="{FF2B5EF4-FFF2-40B4-BE49-F238E27FC236}">
                <a16:creationId xmlns:a16="http://schemas.microsoft.com/office/drawing/2014/main" id="{A4687C97-7090-A6D8-7B13-5145407C36C4}"/>
              </a:ext>
            </a:extLst>
          </p:cNvPr>
          <p:cNvSpPr txBox="1"/>
          <p:nvPr/>
        </p:nvSpPr>
        <p:spPr>
          <a:xfrm>
            <a:off x="809040" y="1972252"/>
            <a:ext cx="130843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nl-NL" b="1"/>
              <a:t>Value Chain</a:t>
            </a:r>
          </a:p>
        </p:txBody>
      </p:sp>
    </p:spTree>
    <p:extLst>
      <p:ext uri="{BB962C8B-B14F-4D97-AF65-F5344CB8AC3E}">
        <p14:creationId xmlns:p14="http://schemas.microsoft.com/office/powerpoint/2010/main" val="41903075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2" descr="Circular Economy image">
            <a:extLst>
              <a:ext uri="{FF2B5EF4-FFF2-40B4-BE49-F238E27FC236}">
                <a16:creationId xmlns:a16="http://schemas.microsoft.com/office/drawing/2014/main" id="{457105F5-7869-1D17-94D4-EFC64562BC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565" y="3341476"/>
            <a:ext cx="2770075" cy="277007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itolo 3">
            <a:extLst>
              <a:ext uri="{FF2B5EF4-FFF2-40B4-BE49-F238E27FC236}">
                <a16:creationId xmlns:a16="http://schemas.microsoft.com/office/drawing/2014/main" id="{DFF2F700-FC95-AE27-D2C7-A1D5D35C41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450" y="0"/>
            <a:ext cx="9722498" cy="675110"/>
          </a:xfrm>
        </p:spPr>
        <p:txBody>
          <a:bodyPr vert="horz" lIns="91440" tIns="45720" rIns="91440" bIns="45720" rtlCol="0" anchor="ctr">
            <a:noAutofit/>
          </a:bodyPr>
          <a:lstStyle/>
          <a:p>
            <a:pPr>
              <a:lnSpc>
                <a:spcPct val="110000"/>
              </a:lnSpc>
            </a:pPr>
            <a:br>
              <a:rPr lang="en-US" sz="3200" b="1">
                <a:latin typeface="+mn-lt"/>
              </a:rPr>
            </a:br>
            <a:r>
              <a:rPr lang="en-US" sz="3200" b="1">
                <a:latin typeface="+mn-lt"/>
              </a:rPr>
              <a:t>PROCESS: </a:t>
            </a:r>
            <a:r>
              <a:rPr lang="nl-NL" sz="3200" b="1"/>
              <a:t>Circular Economy Business Domain View</a:t>
            </a:r>
            <a:br>
              <a:rPr lang="nl-NL" sz="3200" b="1"/>
            </a:br>
            <a:endParaRPr lang="en-US" sz="3200" b="1">
              <a:latin typeface="+mn-lt"/>
            </a:endParaRP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A9BD3DD1-28BA-B00C-9C02-4E37E371E70E}"/>
              </a:ext>
            </a:extLst>
          </p:cNvPr>
          <p:cNvSpPr txBox="1"/>
          <p:nvPr/>
        </p:nvSpPr>
        <p:spPr>
          <a:xfrm>
            <a:off x="265395" y="1226015"/>
            <a:ext cx="782028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/>
              <a:t>Circular product data represents the digital identity of product and material data in such a way that it supports circular business models, including resale, rental, collections, sorting, and recycling.</a:t>
            </a:r>
            <a:endParaRPr lang="nl-NL" sz="2400"/>
          </a:p>
        </p:txBody>
      </p:sp>
      <p:sp>
        <p:nvSpPr>
          <p:cNvPr id="8" name="Tijdelijke aanduiding voor dianummer 9">
            <a:extLst>
              <a:ext uri="{FF2B5EF4-FFF2-40B4-BE49-F238E27FC236}">
                <a16:creationId xmlns:a16="http://schemas.microsoft.com/office/drawing/2014/main" id="{4598BBE0-8F97-B407-590D-D4EE72F094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13434" y="6400146"/>
            <a:ext cx="2743200" cy="365125"/>
          </a:xfrm>
        </p:spPr>
        <p:txBody>
          <a:bodyPr/>
          <a:lstStyle/>
          <a:p>
            <a:fld id="{D125080D-EB59-4F06-A4B9-C86D218B9153}" type="slidenum">
              <a:rPr lang="en-US" smtClean="0"/>
              <a:t>4</a:t>
            </a:fld>
            <a:endParaRPr lang="en-US"/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AF34F3A8-CFA7-B013-CF3E-702D51F96350}"/>
              </a:ext>
            </a:extLst>
          </p:cNvPr>
          <p:cNvSpPr txBox="1"/>
          <p:nvPr/>
        </p:nvSpPr>
        <p:spPr>
          <a:xfrm>
            <a:off x="1253268" y="2934175"/>
            <a:ext cx="59506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/>
              <a:t>What’s happening and who is involved?</a:t>
            </a:r>
          </a:p>
        </p:txBody>
      </p:sp>
      <p:sp>
        <p:nvSpPr>
          <p:cNvPr id="10" name="Pijl: rechts 9">
            <a:extLst>
              <a:ext uri="{FF2B5EF4-FFF2-40B4-BE49-F238E27FC236}">
                <a16:creationId xmlns:a16="http://schemas.microsoft.com/office/drawing/2014/main" id="{A759A6BC-EC5B-A7A6-E689-AA6F1F5D01F1}"/>
              </a:ext>
            </a:extLst>
          </p:cNvPr>
          <p:cNvSpPr/>
          <p:nvPr/>
        </p:nvSpPr>
        <p:spPr>
          <a:xfrm>
            <a:off x="6429072" y="4398694"/>
            <a:ext cx="337352" cy="469572"/>
          </a:xfrm>
          <a:prstGeom prst="right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1" name="Afbeelding 10">
            <a:extLst>
              <a:ext uri="{FF2B5EF4-FFF2-40B4-BE49-F238E27FC236}">
                <a16:creationId xmlns:a16="http://schemas.microsoft.com/office/drawing/2014/main" id="{E26F1206-51A2-E273-339C-0E13125ECD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96087" y="642462"/>
            <a:ext cx="3660547" cy="5398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02554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ep 6">
            <a:extLst>
              <a:ext uri="{FF2B5EF4-FFF2-40B4-BE49-F238E27FC236}">
                <a16:creationId xmlns:a16="http://schemas.microsoft.com/office/drawing/2014/main" id="{DD86D544-3391-493C-2FF3-42212440BF7C}"/>
              </a:ext>
            </a:extLst>
          </p:cNvPr>
          <p:cNvGrpSpPr/>
          <p:nvPr/>
        </p:nvGrpSpPr>
        <p:grpSpPr>
          <a:xfrm>
            <a:off x="342708" y="1590730"/>
            <a:ext cx="10527455" cy="4418589"/>
            <a:chOff x="1137676" y="1621170"/>
            <a:chExt cx="11054324" cy="5006697"/>
          </a:xfrm>
        </p:grpSpPr>
        <p:pic>
          <p:nvPicPr>
            <p:cNvPr id="8" name="Afbeelding 7">
              <a:extLst>
                <a:ext uri="{FF2B5EF4-FFF2-40B4-BE49-F238E27FC236}">
                  <a16:creationId xmlns:a16="http://schemas.microsoft.com/office/drawing/2014/main" id="{44CB17C4-BCBF-C499-F508-D7F76D2F289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37676" y="1621170"/>
              <a:ext cx="11003280" cy="5006697"/>
            </a:xfrm>
            <a:prstGeom prst="rect">
              <a:avLst/>
            </a:prstGeom>
          </p:spPr>
        </p:pic>
        <p:sp>
          <p:nvSpPr>
            <p:cNvPr id="9" name="Rechthoek 8">
              <a:extLst>
                <a:ext uri="{FF2B5EF4-FFF2-40B4-BE49-F238E27FC236}">
                  <a16:creationId xmlns:a16="http://schemas.microsoft.com/office/drawing/2014/main" id="{7062EF59-7CA6-A3A4-5AC3-E1C8609DEA0D}"/>
                </a:ext>
              </a:extLst>
            </p:cNvPr>
            <p:cNvSpPr/>
            <p:nvPr/>
          </p:nvSpPr>
          <p:spPr>
            <a:xfrm>
              <a:off x="10097693" y="5793138"/>
              <a:ext cx="2094307" cy="7145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4" name="Titolo 3">
            <a:extLst>
              <a:ext uri="{FF2B5EF4-FFF2-40B4-BE49-F238E27FC236}">
                <a16:creationId xmlns:a16="http://schemas.microsoft.com/office/drawing/2014/main" id="{8B5C7914-8843-D47D-AE5D-33D66C745E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604" y="339052"/>
            <a:ext cx="11926352" cy="675110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>
              <a:lnSpc>
                <a:spcPct val="110000"/>
              </a:lnSpc>
            </a:pPr>
            <a:r>
              <a:rPr lang="en-US" sz="3200" b="1">
                <a:latin typeface="+mn-lt"/>
              </a:rPr>
              <a:t>DATA: alignment of “Circular Product Data Model” with the European Digital Product Passport (ESPR &amp; Acts)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1C2CD797-D0C3-6B24-1A07-82930EC759B8}"/>
              </a:ext>
            </a:extLst>
          </p:cNvPr>
          <p:cNvSpPr txBox="1"/>
          <p:nvPr/>
        </p:nvSpPr>
        <p:spPr>
          <a:xfrm>
            <a:off x="8681384" y="4432838"/>
            <a:ext cx="2743200" cy="1200329"/>
          </a:xfrm>
          <a:prstGeom prst="rect">
            <a:avLst/>
          </a:prstGeom>
          <a:solidFill>
            <a:schemeClr val="bg1"/>
          </a:solidFill>
          <a:effectLst>
            <a:outerShdw blurRad="50800" dist="1143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tabLst>
                <a:tab pos="84138" algn="l"/>
              </a:tabLst>
            </a:pPr>
            <a:r>
              <a:rPr lang="en-US" sz="1800" kern="0">
                <a:latin typeface="Trebuchet MS" panose="020B0703020202090204" pitchFamily="34" charset="0"/>
                <a:ea typeface="Trebuchet MS" panose="020B0703020202090204" pitchFamily="34" charset="0"/>
                <a:cs typeface="Trebuchet MS" panose="020B0703020202090204" pitchFamily="34" charset="0"/>
              </a:rPr>
              <a:t>European Union's Proposal for a Regulation on Ecodesign for Sustainable Products </a:t>
            </a:r>
            <a:endParaRPr lang="en-GB" sz="1800" kern="0" dirty="0">
              <a:effectLst/>
              <a:latin typeface="Trebuchet MS" panose="020B0703020202090204" pitchFamily="34" charset="0"/>
              <a:ea typeface="Trebuchet MS" panose="020B0703020202090204" pitchFamily="34" charset="0"/>
              <a:cs typeface="Trebuchet MS" panose="020B0703020202090204" pitchFamily="34" charset="0"/>
            </a:endParaRPr>
          </a:p>
        </p:txBody>
      </p:sp>
      <p:pic>
        <p:nvPicPr>
          <p:cNvPr id="6" name="Picture 2" descr="Afbeeldingsresultaat voor EU">
            <a:extLst>
              <a:ext uri="{FF2B5EF4-FFF2-40B4-BE49-F238E27FC236}">
                <a16:creationId xmlns:a16="http://schemas.microsoft.com/office/drawing/2014/main" id="{49986609-2BFC-F263-9D4B-B2C11CF93D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5944" y="3574489"/>
            <a:ext cx="1104900" cy="738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61216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01B421-F9B2-FEB9-CD55-7EB58E8F7A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832" y="0"/>
            <a:ext cx="10515600" cy="941161"/>
          </a:xfrm>
        </p:spPr>
        <p:txBody>
          <a:bodyPr>
            <a:normAutofit fontScale="90000"/>
          </a:bodyPr>
          <a:lstStyle/>
          <a:p>
            <a:r>
              <a:rPr lang="en-US" sz="4400" b="1">
                <a:latin typeface="+mn-lt"/>
              </a:rPr>
              <a:t>Shaping product data to become more circular</a:t>
            </a:r>
            <a:endParaRPr lang="nl-NL" b="1"/>
          </a:p>
        </p:txBody>
      </p:sp>
      <p:sp>
        <p:nvSpPr>
          <p:cNvPr id="4" name="Tijdelijke aanduiding voor dianummer 9">
            <a:extLst>
              <a:ext uri="{FF2B5EF4-FFF2-40B4-BE49-F238E27FC236}">
                <a16:creationId xmlns:a16="http://schemas.microsoft.com/office/drawing/2014/main" id="{51B8C08A-67DF-DD31-5450-5097C70C46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979" y="5867769"/>
            <a:ext cx="2299510" cy="270809"/>
          </a:xfrm>
        </p:spPr>
        <p:txBody>
          <a:bodyPr/>
          <a:lstStyle/>
          <a:p>
            <a:fld id="{D125080D-EB59-4F06-A4B9-C86D218B9153}" type="slidenum">
              <a:rPr lang="en-US" smtClean="0"/>
              <a:t>6</a:t>
            </a:fld>
            <a:endParaRPr lang="en-US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9C552100-4072-803E-A115-64A3931BD1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256" y="1204149"/>
            <a:ext cx="8550447" cy="4649471"/>
          </a:xfrm>
          <a:prstGeom prst="rect">
            <a:avLst/>
          </a:prstGeom>
        </p:spPr>
      </p:pic>
      <p:sp>
        <p:nvSpPr>
          <p:cNvPr id="6" name="Rechteraccolade 5">
            <a:extLst>
              <a:ext uri="{FF2B5EF4-FFF2-40B4-BE49-F238E27FC236}">
                <a16:creationId xmlns:a16="http://schemas.microsoft.com/office/drawing/2014/main" id="{E189FEB8-1BD5-8F76-DF0B-E884FD0FC5B8}"/>
              </a:ext>
            </a:extLst>
          </p:cNvPr>
          <p:cNvSpPr/>
          <p:nvPr/>
        </p:nvSpPr>
        <p:spPr>
          <a:xfrm>
            <a:off x="8724975" y="1248142"/>
            <a:ext cx="763059" cy="4561483"/>
          </a:xfrm>
          <a:prstGeom prst="rightBrac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B29C1058-BCF7-88F1-25DE-2063C2FF7AC4}"/>
              </a:ext>
            </a:extLst>
          </p:cNvPr>
          <p:cNvSpPr txBox="1"/>
          <p:nvPr/>
        </p:nvSpPr>
        <p:spPr>
          <a:xfrm>
            <a:off x="9488034" y="2236221"/>
            <a:ext cx="286585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Consumers </a:t>
            </a:r>
          </a:p>
          <a:p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</a:rPr>
              <a:t>P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olicy makers &amp; Regulators </a:t>
            </a:r>
          </a:p>
          <a:p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Producers &amp; Manufacturers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</a:rPr>
              <a:t>R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etailers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 &amp; P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latforms </a:t>
            </a: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C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ollectors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 &amp;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S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orters Recyclers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 &amp;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F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inal disposal facilities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R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esearch and development organizations</a:t>
            </a:r>
            <a:endParaRPr lang="nl-NL" dirty="0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E7D710D5-C180-3A85-4FB6-7F8897D94B46}"/>
              </a:ext>
            </a:extLst>
          </p:cNvPr>
          <p:cNvSpPr txBox="1"/>
          <p:nvPr/>
        </p:nvSpPr>
        <p:spPr>
          <a:xfrm flipH="1">
            <a:off x="9488034" y="1929240"/>
            <a:ext cx="1913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Should support:</a:t>
            </a:r>
          </a:p>
        </p:txBody>
      </p:sp>
    </p:spTree>
    <p:extLst>
      <p:ext uri="{BB962C8B-B14F-4D97-AF65-F5344CB8AC3E}">
        <p14:creationId xmlns:p14="http://schemas.microsoft.com/office/powerpoint/2010/main" val="11843999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66817B-5F10-A3AB-F63D-3F88CDBD84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3680" y="131860"/>
            <a:ext cx="10515600" cy="670573"/>
          </a:xfrm>
        </p:spPr>
        <p:txBody>
          <a:bodyPr>
            <a:normAutofit/>
          </a:bodyPr>
          <a:lstStyle/>
          <a:p>
            <a:r>
              <a:rPr lang="en-US" sz="3600" b="1" i="0" kern="120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Review of contents of latest draft (summary)</a:t>
            </a:r>
            <a:endParaRPr lang="nl-NL" sz="360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F399C88-2586-9DB5-EBC5-E78B8BD93D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8995" y="802433"/>
            <a:ext cx="11958320" cy="4086956"/>
          </a:xfrm>
        </p:spPr>
        <p:txBody>
          <a:bodyPr>
            <a:noAutofit/>
          </a:bodyPr>
          <a:lstStyle/>
          <a:p>
            <a:pPr marL="342900" lvl="0" indent="-342900" algn="just">
              <a:spcBef>
                <a:spcPts val="6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en-GB" sz="14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Changed “Refurbishing Centre” to “Refurbishment Centre  / Refurbisher”.</a:t>
            </a:r>
            <a:endParaRPr lang="nl-NL" sz="140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Bef>
                <a:spcPts val="6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en-GB" sz="14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Changed process name “Decomposing”to “Composting”.</a:t>
            </a:r>
            <a:endParaRPr lang="nl-NL" sz="140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Bef>
                <a:spcPts val="6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en-GB" sz="14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Deleted “Biodegradation facility”, replaced by “Industrial Composting Facility”.</a:t>
            </a:r>
          </a:p>
          <a:p>
            <a:pPr marL="342900" lvl="0" indent="-342900" algn="just">
              <a:spcBef>
                <a:spcPts val="6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en-GB" sz="14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Changed “Decomposing” to “Composting”.  </a:t>
            </a:r>
            <a:endParaRPr lang="nl-NL" sz="140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Bef>
                <a:spcPts val="6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en-GB" sz="14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Added "Repair Provider” (such as repair shop) for “Repairing” process.</a:t>
            </a:r>
            <a:endParaRPr lang="nl-NL" sz="140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Bef>
                <a:spcPts val="6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en-GB" sz="140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Added “Recycler”, “Waste Collector”, “Waste Collection Centre”, “Waste Aggregator”, </a:t>
            </a:r>
            <a:r>
              <a:rPr lang="en-GB" sz="14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“Waste Incineration Facility”</a:t>
            </a:r>
            <a:r>
              <a:rPr lang="en-GB" sz="140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for "Selling &amp; Renting” process.</a:t>
            </a:r>
            <a:endParaRPr lang="en-GB" sz="140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Bef>
                <a:spcPts val="6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en-GB" sz="14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Added “Waste Aggregator” for ”Collection” process.</a:t>
            </a:r>
            <a:endParaRPr lang="nl-NL" sz="140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Bef>
                <a:spcPts val="6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en-GB" sz="14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Added  “Governmental Authority” for “Recycling” process.</a:t>
            </a:r>
            <a:endParaRPr lang="nl-NL" sz="140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Bef>
                <a:spcPts val="6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en-GB" sz="14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Added “Industrial Composting Facility” for “Composting” process. </a:t>
            </a:r>
          </a:p>
          <a:p>
            <a:pPr marL="342900" lvl="0" indent="-342900" algn="just">
              <a:spcBef>
                <a:spcPts val="6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en-US" sz="14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Changed: "Controlled Final Disposal” to “(Controlled) Final Disposal”</a:t>
            </a:r>
          </a:p>
          <a:p>
            <a:pPr marL="342900" lvl="0" indent="-342900" algn="just">
              <a:spcBef>
                <a:spcPts val="6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en-US" sz="14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Added “Product Identity Platform” for  “Recycling” process (collects product related data, PLC events).</a:t>
            </a:r>
          </a:p>
          <a:p>
            <a:pPr marL="342900" lvl="0" indent="-342900" algn="just">
              <a:spcBef>
                <a:spcPts val="6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en-GB" sz="140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Added “Designer” for “Textile &amp; Leather Value Chain” processes.</a:t>
            </a:r>
          </a:p>
          <a:p>
            <a:pPr marL="342900" lvl="0" indent="-342900" algn="just">
              <a:spcBef>
                <a:spcPts val="6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en-US" sz="140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Changed diagram sections “Recycling and (Controlled) Final Disposal” into separate sections.</a:t>
            </a:r>
          </a:p>
          <a:p>
            <a:pPr marL="342900" lvl="0" indent="-342900" algn="just">
              <a:spcBef>
                <a:spcPts val="6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en-GB" sz="140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Added “Trader” and “Agent” for “value chain processes”.</a:t>
            </a:r>
          </a:p>
          <a:p>
            <a:pPr marL="342900" lvl="0" indent="-342900" algn="just">
              <a:spcBef>
                <a:spcPts val="6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en-GB" sz="140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Aggregated waste by “Collection &amp; Sorting” can either end-up in one of the “reusing processes” or become “final disposed waste”.</a:t>
            </a:r>
          </a:p>
          <a:p>
            <a:pPr marL="342900" lvl="0" indent="-342900" algn="just">
              <a:spcBef>
                <a:spcPts val="6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en-GB" sz="14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Changed text “flow directly back to value chain processes” to “Reusable waste, e.g. includes burning waste for energy by manufacturer”.</a:t>
            </a:r>
          </a:p>
          <a:p>
            <a:pPr marL="342900" indent="-342900" algn="just">
              <a:spcBef>
                <a:spcPts val="6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en-GB" sz="14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Added first draft for Conceptual Model for Product Circularity Data</a:t>
            </a:r>
            <a:r>
              <a:rPr lang="en-GB" sz="140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nl-NL" sz="140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01046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F97DFCF-F9A2-3058-F652-148476BF5D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" y="-137548"/>
            <a:ext cx="12199620" cy="1325563"/>
          </a:xfrm>
        </p:spPr>
        <p:txBody>
          <a:bodyPr>
            <a:normAutofit/>
          </a:bodyPr>
          <a:lstStyle/>
          <a:p>
            <a:r>
              <a:rPr lang="nl-NL" sz="4000" b="1"/>
              <a:t>Considerations: to be part of the product data model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EC034D4-6D01-25B8-E84B-9448F1A58C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6700" y="798897"/>
            <a:ext cx="11376260" cy="5534525"/>
          </a:xfrm>
        </p:spPr>
        <p:txBody>
          <a:bodyPr>
            <a:normAutofit fontScale="47500" lnSpcReduction="20000"/>
          </a:bodyPr>
          <a:lstStyle/>
          <a:p>
            <a:pPr marL="514350" indent="-514350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nl-NL" sz="5100" b="1" dirty="0"/>
              <a:t>Transportation routes (emissions)</a:t>
            </a:r>
          </a:p>
          <a:p>
            <a:pPr marL="514350" indent="-514350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nl-NL" sz="5100" b="1" dirty="0"/>
              <a:t>Production techniques/methods</a:t>
            </a:r>
          </a:p>
          <a:p>
            <a:pPr marL="514350" indent="-514350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nl-NL" sz="5100" b="1" dirty="0"/>
              <a:t>Recycling options of products</a:t>
            </a:r>
          </a:p>
          <a:p>
            <a:pPr marL="514350" indent="-514350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5100" b="1" dirty="0"/>
              <a:t>Inventory data</a:t>
            </a:r>
          </a:p>
          <a:p>
            <a:pPr marL="514350" indent="-514350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5100" b="1" dirty="0"/>
              <a:t>Consumer feedback</a:t>
            </a:r>
          </a:p>
          <a:p>
            <a:pPr marL="514350" indent="-514350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5100" b="1" dirty="0"/>
              <a:t>Sorting possibilities/methods</a:t>
            </a:r>
          </a:p>
          <a:p>
            <a:pPr marL="514350" indent="-514350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5100" b="1" dirty="0"/>
              <a:t>Quality of recycled materials</a:t>
            </a:r>
          </a:p>
          <a:p>
            <a:pPr marL="514350" indent="-514350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5100" b="1" dirty="0"/>
              <a:t>Positioning a retailer as a role of a trader</a:t>
            </a:r>
          </a:p>
          <a:p>
            <a:pPr marL="514350" indent="-514350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5100" b="1" dirty="0"/>
              <a:t>Use of e-commerce platforms instead of online marketplace</a:t>
            </a:r>
          </a:p>
          <a:p>
            <a:pPr marL="514350" indent="-514350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5100" b="1" dirty="0"/>
              <a:t>Tier 1-n Supplier/Manufacturer instead of Tier-1 Supplier/Manufacturer </a:t>
            </a:r>
          </a:p>
        </p:txBody>
      </p:sp>
    </p:spTree>
    <p:extLst>
      <p:ext uri="{BB962C8B-B14F-4D97-AF65-F5344CB8AC3E}">
        <p14:creationId xmlns:p14="http://schemas.microsoft.com/office/powerpoint/2010/main" val="16255432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1102EB4-A1F3-1E44-553B-A52796C177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061" y="0"/>
            <a:ext cx="11849877" cy="1325563"/>
          </a:xfrm>
        </p:spPr>
        <p:txBody>
          <a:bodyPr>
            <a:normAutofit/>
          </a:bodyPr>
          <a:lstStyle/>
          <a:p>
            <a:r>
              <a:rPr lang="en-US" sz="4000" b="1" i="0" kern="120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Identification of outstanding work to be done and who should assist</a:t>
            </a:r>
            <a:endParaRPr lang="nl-NL" sz="400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C04D65F-97A6-D10F-AF07-EFBF4C339D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9702" y="1573699"/>
            <a:ext cx="11761236" cy="4323715"/>
          </a:xfrm>
        </p:spPr>
        <p:txBody>
          <a:bodyPr>
            <a:normAutofit lnSpcReduction="10000"/>
          </a:bodyPr>
          <a:lstStyle/>
          <a:p>
            <a:pPr marL="457200" lvl="0" indent="-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4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Terminology harmonization with ISO.</a:t>
            </a:r>
            <a:endParaRPr lang="en-US" b="1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457200" lvl="0" indent="-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4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Identifying product data elements from battery alliance spreadsheet relevant for us.</a:t>
            </a:r>
          </a:p>
          <a:p>
            <a:pPr marL="457200" lvl="0" indent="-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4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Identifying product data elements from ESPR and acts yet to be included.</a:t>
            </a:r>
          </a:p>
          <a:p>
            <a:pPr marL="457200" lvl="0" indent="-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4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Identifying product data elements used or requested by different actors. </a:t>
            </a:r>
            <a:endParaRPr lang="en-GB" b="1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457200" lvl="0" indent="-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GB" sz="24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Updating existing BRS with extension for product circularity use case (include draft).</a:t>
            </a:r>
          </a:p>
          <a:p>
            <a:pPr marL="457200" lvl="0" indent="-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nl-NL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Aligning business (data) requirements identified by </a:t>
            </a:r>
            <a:r>
              <a:rPr lang="en-GB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CIRPASS team for DPP.</a:t>
            </a:r>
          </a:p>
          <a:p>
            <a:pPr marL="457200" lvl="0" indent="-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GB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Checking finally product data elements on usability for </a:t>
            </a:r>
            <a:r>
              <a:rPr lang="en-GB" sz="2400" b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supporting </a:t>
            </a:r>
            <a:r>
              <a:rPr lang="en-GB" sz="2400" b="1">
                <a:latin typeface="Calibri" panose="020F0502020204030204" pitchFamily="34" charset="0"/>
                <a:ea typeface="Calibri" panose="020F0502020204030204" pitchFamily="34" charset="0"/>
              </a:rPr>
              <a:t>the </a:t>
            </a:r>
            <a:r>
              <a:rPr lang="en-GB" sz="2400" b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circular </a:t>
            </a:r>
            <a:r>
              <a:rPr lang="en-GB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economy.</a:t>
            </a:r>
          </a:p>
          <a:p>
            <a:pPr lvl="1"/>
            <a:r>
              <a:rPr lang="en-GB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For consumers, policy makers and regulators, producers, manufacturers, r</a:t>
            </a:r>
            <a:r>
              <a:rPr lang="en-US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etailers</a:t>
            </a: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platforms, collectors, sorters, recyclers, final disposal facilities, research and development organizations.</a:t>
            </a:r>
            <a:endParaRPr lang="en-GB" sz="2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914400" lvl="1" indent="-457200">
              <a:buFont typeface="+mj-lt"/>
              <a:buAutoNum type="arabicPeriod"/>
            </a:pPr>
            <a:endParaRPr lang="nl-NL" sz="2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266639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edge_template2.pptx" id="{D3B4AAA6-F3D9-4822-AC8E-C5BBB7CBC1F5}" vid="{F1427616-10A6-4B94-ABF8-3FEE82C7D91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091e5ae7-c31f-43e0-b380-74509edc0e9e" xsi:nil="true"/>
    <lcf76f155ced4ddcb4097134ff3c332f xmlns="091e5ae7-c31f-43e0-b380-74509edc0e9e">
      <Terms xmlns="http://schemas.microsoft.com/office/infopath/2007/PartnerControls"/>
    </lcf76f155ced4ddcb4097134ff3c332f>
    <TaxCatchAll xmlns="985ec44e-1bab-4c0b-9df0-6ba128686fc9" xsi:nil="true"/>
    <SharedWithUsers xmlns="009fae64-a0e6-4869-b94e-2533145ac23d">
      <UserInfo>
        <DisplayName>Oliwia Kacprzak</DisplayName>
        <AccountId>379</AccountId>
        <AccountType/>
      </UserInfo>
      <UserInfo>
        <DisplayName>Camila Struempfler</DisplayName>
        <AccountId>361</AccountId>
        <AccountType/>
      </UserInfo>
      <UserInfo>
        <DisplayName>Maria Teresa Pisani</DisplayName>
        <AccountId>96</AccountId>
        <AccountType/>
      </UserInfo>
      <UserInfo>
        <DisplayName>Alla Shlykova</DisplayName>
        <AccountId>82</AccountId>
        <AccountType/>
      </UserInfo>
      <UserInfo>
        <DisplayName>Kamola Khusnutdinova</DisplayName>
        <AccountId>91</AccountId>
        <AccountType/>
      </UserInfo>
      <UserInfo>
        <DisplayName>Jie Wei</DisplayName>
        <AccountId>1091</AccountId>
        <AccountType/>
      </UserInfo>
    </SharedWithUsers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C168C30B6B6D64891B8AA6035CFB24E" ma:contentTypeVersion="17" ma:contentTypeDescription="Create a new document." ma:contentTypeScope="" ma:versionID="a7450c31903cad5e15a64f23c0a503b9">
  <xsd:schema xmlns:xsd="http://www.w3.org/2001/XMLSchema" xmlns:xs="http://www.w3.org/2001/XMLSchema" xmlns:p="http://schemas.microsoft.com/office/2006/metadata/properties" xmlns:ns2="091e5ae7-c31f-43e0-b380-74509edc0e9e" xmlns:ns3="009fae64-a0e6-4869-b94e-2533145ac23d" xmlns:ns4="985ec44e-1bab-4c0b-9df0-6ba128686fc9" targetNamespace="http://schemas.microsoft.com/office/2006/metadata/properties" ma:root="true" ma:fieldsID="5584cae2a9988942cb229f8cc46b21c5" ns2:_="" ns3:_="" ns4:_="">
    <xsd:import namespace="091e5ae7-c31f-43e0-b380-74509edc0e9e"/>
    <xsd:import namespace="009fae64-a0e6-4869-b94e-2533145ac23d"/>
    <xsd:import namespace="985ec44e-1bab-4c0b-9df0-6ba128686fc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MediaLengthInSeconds" minOccurs="0"/>
                <xsd:element ref="ns2:_Flow_SignoffStatu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91e5ae7-c31f-43e0-b380-74509edc0e9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_Flow_SignoffStatus" ma:index="21" nillable="true" ma:displayName="Sign-off status" ma:internalName="Sign_x002d_off_x0020_status">
      <xsd:simpleType>
        <xsd:restriction base="dms:Text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78175662-8596-484a-92c7-351d01561e2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09fae64-a0e6-4869-b94e-2533145ac23d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5ec44e-1bab-4c0b-9df0-6ba128686fc9" elementFormDefault="qualified">
    <xsd:import namespace="http://schemas.microsoft.com/office/2006/documentManagement/types"/>
    <xsd:import namespace="http://schemas.microsoft.com/office/infopath/2007/PartnerControls"/>
    <xsd:element name="TaxCatchAll" ma:index="24" nillable="true" ma:displayName="Taxonomy Catch All Column" ma:hidden="true" ma:list="{43e9b0b9-99f3-4c1a-a363-23506d8d5dc7}" ma:internalName="TaxCatchAll" ma:showField="CatchAllData" ma:web="009fae64-a0e6-4869-b94e-2533145ac23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4EA43DB-0ED9-438E-B323-71466C5F759B}">
  <ds:schemaRefs>
    <ds:schemaRef ds:uri="http://purl.org/dc/elements/1.1/"/>
    <ds:schemaRef ds:uri="http://schemas.microsoft.com/office/2006/metadata/properties"/>
    <ds:schemaRef ds:uri="985ec44e-1bab-4c0b-9df0-6ba128686fc9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http://purl.org/dc/dcmitype/"/>
    <ds:schemaRef ds:uri="009fae64-a0e6-4869-b94e-2533145ac23d"/>
    <ds:schemaRef ds:uri="http://schemas.microsoft.com/office/2006/documentManagement/types"/>
    <ds:schemaRef ds:uri="091e5ae7-c31f-43e0-b380-74509edc0e9e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E7E4A83F-E3A9-402A-8BC7-888F0D7F7114}">
  <ds:schemaRefs>
    <ds:schemaRef ds:uri="009fae64-a0e6-4869-b94e-2533145ac23d"/>
    <ds:schemaRef ds:uri="091e5ae7-c31f-43e0-b380-74509edc0e9e"/>
    <ds:schemaRef ds:uri="985ec44e-1bab-4c0b-9df0-6ba128686fc9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2966DD20-2D69-4E09-B58A-90FECA7ACF3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11021</TotalTime>
  <Words>736</Words>
  <Application>Microsoft Office PowerPoint</Application>
  <PresentationFormat>Widescreen</PresentationFormat>
  <Paragraphs>85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Barlow Condensed</vt:lpstr>
      <vt:lpstr>Calibri</vt:lpstr>
      <vt:lpstr>Public Sans</vt:lpstr>
      <vt:lpstr>Times New Roman</vt:lpstr>
      <vt:lpstr>Trebuchet MS</vt:lpstr>
      <vt:lpstr>Tema di Office</vt:lpstr>
      <vt:lpstr>Product Circularity Data Project   Working meeting 09 June 2023     </vt:lpstr>
      <vt:lpstr>PowerPoint Presentation</vt:lpstr>
      <vt:lpstr>The draft will be included within the existing  Business Requirement Specification (BRS)</vt:lpstr>
      <vt:lpstr> PROCESS: Circular Economy Business Domain View </vt:lpstr>
      <vt:lpstr>DATA: alignment of “Circular Product Data Model” with the European Digital Product Passport (ESPR &amp; Acts)</vt:lpstr>
      <vt:lpstr>Shaping product data to become more circular</vt:lpstr>
      <vt:lpstr>Review of contents of latest draft (summary)</vt:lpstr>
      <vt:lpstr>Considerations: to be part of the product data model</vt:lpstr>
      <vt:lpstr>Identification of outstanding work to be done and who should assist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Luca Brunello</dc:creator>
  <cp:lastModifiedBy>Virginia Cram-Martos</cp:lastModifiedBy>
  <cp:revision>46</cp:revision>
  <cp:lastPrinted>2022-09-06T09:30:44Z</cp:lastPrinted>
  <dcterms:created xsi:type="dcterms:W3CDTF">2022-03-10T12:41:57Z</dcterms:created>
  <dcterms:modified xsi:type="dcterms:W3CDTF">2023-06-08T22:53:36Z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0x0101006C168C30B6B6D64891B8AA6035CFB24E</vt:lpwstr>
  </property>
  <property fmtid="{D5CDD505-2E9C-101B-9397-08002B2CF9AE}" pid="3" name="MediaServiceImageTags">
    <vt:lpwstr/>
  </property>
</Properties>
</file>