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9"/>
  </p:notesMasterIdLst>
  <p:sldIdLst>
    <p:sldId id="2147474564" r:id="rId5"/>
    <p:sldId id="1795" r:id="rId6"/>
    <p:sldId id="2147474633" r:id="rId7"/>
    <p:sldId id="2147474570" r:id="rId8"/>
    <p:sldId id="2147474627" r:id="rId9"/>
    <p:sldId id="2147474602" r:id="rId10"/>
    <p:sldId id="2147474628" r:id="rId11"/>
    <p:sldId id="2147474631" r:id="rId12"/>
    <p:sldId id="2147474629" r:id="rId13"/>
    <p:sldId id="2147474630" r:id="rId14"/>
    <p:sldId id="2147474632" r:id="rId15"/>
    <p:sldId id="2147474614" r:id="rId16"/>
    <p:sldId id="2147474634" r:id="rId17"/>
    <p:sldId id="2147474607" r:id="rId18"/>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75B40C-1F52-A26F-6FFC-9B8ECA2CE6CD}" name="Jakob Fexer" initials="Jakob" userId="Jakob Fexer" providerId="None"/>
  <p188:author id="{7DE23012-3FB1-F4E5-56C7-CFA5AD15B7B3}" name="Darya PODGORETSKAYA" initials="DP" userId="S::darya.podgoretskaya@un.org::c2c9c77d-4b97-47d0-84e1-184879216cdf" providerId="AD"/>
  <p188:author id="{6A5AD616-ADE8-99FF-BBD7-20564C03D7D9}" name="Giulia Verucchi" initials="GV" userId="S::giulia.verucchi@un.org::87dac9c8-28f1-4c36-9073-301ce23285a5" providerId="AD"/>
  <p188:author id="{36F70529-FEF6-3147-DF8E-0798484CC249}" name="Luca Brunello" initials="LB" userId="S::luca.brunello@un.org::9f82f413-bcf2-4e6f-bcf8-be8dc85f570a" providerId="AD"/>
  <p188:author id="{6AB292B6-50F5-0AC1-EBE3-A7A4D3393CED}" name="Nadezhda SPORYSHEVA" initials="NS" userId="S::nadezhda.sporysheva@un.org::54fdaeef-473d-49f0-90f5-17fd45024e94" providerId="AD"/>
  <p188:author id="{6A7602DE-07C2-81DC-3AFD-14D2BE0BFB92}" name="Francesca Romana Rinaldi" initials="FRR" userId="S::francesca.rinaldi@unibocconi.it::5e18d1b2-e864-49c1-b278-483aac6263b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E9"/>
    <a:srgbClr val="CCFFCC"/>
    <a:srgbClr val="FFC000"/>
    <a:srgbClr val="FFFFC0"/>
    <a:srgbClr val="19476B"/>
    <a:srgbClr val="7790A6"/>
    <a:srgbClr val="C5902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89" autoAdjust="0"/>
    <p:restoredTop sz="85393" autoAdjust="0"/>
  </p:normalViewPr>
  <p:slideViewPr>
    <p:cSldViewPr snapToGrid="0">
      <p:cViewPr varScale="1">
        <p:scale>
          <a:sx n="59" d="100"/>
          <a:sy n="59" d="100"/>
        </p:scale>
        <p:origin x="90"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rginia Cram-Martos" userId="e0bd01eb9c61792c" providerId="LiveId" clId="{680D4EAA-14CD-40D4-A9C4-C38E4118C187}"/>
    <pc:docChg chg="modSld">
      <pc:chgData name="Virginia Cram-Martos" userId="e0bd01eb9c61792c" providerId="LiveId" clId="{680D4EAA-14CD-40D4-A9C4-C38E4118C187}" dt="2023-04-26T21:30:02.993" v="276" actId="20577"/>
      <pc:docMkLst>
        <pc:docMk/>
      </pc:docMkLst>
      <pc:sldChg chg="modSp mod">
        <pc:chgData name="Virginia Cram-Martos" userId="e0bd01eb9c61792c" providerId="LiveId" clId="{680D4EAA-14CD-40D4-A9C4-C38E4118C187}" dt="2023-04-26T21:30:02.993" v="276" actId="20577"/>
        <pc:sldMkLst>
          <pc:docMk/>
          <pc:sldMk cId="1480197560" sldId="1795"/>
        </pc:sldMkLst>
        <pc:graphicFrameChg chg="modGraphic">
          <ac:chgData name="Virginia Cram-Martos" userId="e0bd01eb9c61792c" providerId="LiveId" clId="{680D4EAA-14CD-40D4-A9C4-C38E4118C187}" dt="2023-04-26T21:30:02.993" v="276" actId="20577"/>
          <ac:graphicFrameMkLst>
            <pc:docMk/>
            <pc:sldMk cId="1480197560" sldId="1795"/>
            <ac:graphicFrameMk id="3" creationId="{3C3BA10D-E17B-8C73-3C16-56ABB7EBF480}"/>
          </ac:graphicFrameMkLst>
        </pc:graphicFrameChg>
      </pc:sldChg>
      <pc:sldChg chg="modSp mod">
        <pc:chgData name="Virginia Cram-Martos" userId="e0bd01eb9c61792c" providerId="LiveId" clId="{680D4EAA-14CD-40D4-A9C4-C38E4118C187}" dt="2023-04-26T21:28:36.036" v="268" actId="20577"/>
        <pc:sldMkLst>
          <pc:docMk/>
          <pc:sldMk cId="3764257851" sldId="2147474633"/>
        </pc:sldMkLst>
        <pc:spChg chg="mod">
          <ac:chgData name="Virginia Cram-Martos" userId="e0bd01eb9c61792c" providerId="LiveId" clId="{680D4EAA-14CD-40D4-A9C4-C38E4118C187}" dt="2023-04-26T21:28:36.036" v="268" actId="20577"/>
          <ac:spMkLst>
            <pc:docMk/>
            <pc:sldMk cId="3764257851" sldId="2147474633"/>
            <ac:spMk id="6" creationId="{3EEDA9D8-F9F2-CB57-87C5-C6832EA76312}"/>
          </ac:spMkLst>
        </pc:spChg>
      </pc:sldChg>
    </pc:docChg>
  </pc:docChgLst>
  <pc:docChgLst>
    <pc:chgData name="Jie Wei" userId="30e20586-deca-4053-9740-e452d33dd565" providerId="ADAL" clId="{C8C9FEBA-F1FF-4030-85D2-E30BE0A2096D}"/>
    <pc:docChg chg="modSld">
      <pc:chgData name="Jie Wei" userId="30e20586-deca-4053-9740-e452d33dd565" providerId="ADAL" clId="{C8C9FEBA-F1FF-4030-85D2-E30BE0A2096D}" dt="2023-04-28T13:13:17.898" v="3" actId="20577"/>
      <pc:docMkLst>
        <pc:docMk/>
      </pc:docMkLst>
      <pc:sldChg chg="modSp mod">
        <pc:chgData name="Jie Wei" userId="30e20586-deca-4053-9740-e452d33dd565" providerId="ADAL" clId="{C8C9FEBA-F1FF-4030-85D2-E30BE0A2096D}" dt="2023-04-28T13:13:17.898" v="3" actId="20577"/>
        <pc:sldMkLst>
          <pc:docMk/>
          <pc:sldMk cId="2288071401" sldId="2147474607"/>
        </pc:sldMkLst>
        <pc:spChg chg="mod">
          <ac:chgData name="Jie Wei" userId="30e20586-deca-4053-9740-e452d33dd565" providerId="ADAL" clId="{C8C9FEBA-F1FF-4030-85D2-E30BE0A2096D}" dt="2023-04-28T13:13:17.898" v="3" actId="20577"/>
          <ac:spMkLst>
            <pc:docMk/>
            <pc:sldMk cId="2288071401" sldId="2147474607"/>
            <ac:spMk id="2" creationId="{F620F336-4850-633B-2AFB-3AE77E039156}"/>
          </ac:spMkLst>
        </pc:spChg>
        <pc:spChg chg="mod">
          <ac:chgData name="Jie Wei" userId="30e20586-deca-4053-9740-e452d33dd565" providerId="ADAL" clId="{C8C9FEBA-F1FF-4030-85D2-E30BE0A2096D}" dt="2023-04-28T13:07:10.998" v="1" actId="20577"/>
          <ac:spMkLst>
            <pc:docMk/>
            <pc:sldMk cId="2288071401" sldId="2147474607"/>
            <ac:spMk id="6" creationId="{3EEDA9D8-F9F2-CB57-87C5-C6832EA7631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99DF9EE9-9692-384F-8389-53FAF2FE9153}" type="datetimeFigureOut">
              <a:rPr lang="en-US" smtClean="0"/>
              <a:t>4/28/2023</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F3C80000-EB00-1741-81A9-DEC756FB867C}" type="slidenum">
              <a:rPr lang="en-US" smtClean="0"/>
              <a:t>‹#›</a:t>
            </a:fld>
            <a:endParaRPr lang="en-US"/>
          </a:p>
        </p:txBody>
      </p:sp>
    </p:spTree>
    <p:extLst>
      <p:ext uri="{BB962C8B-B14F-4D97-AF65-F5344CB8AC3E}">
        <p14:creationId xmlns:p14="http://schemas.microsoft.com/office/powerpoint/2010/main" val="4231183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3C80000-EB00-1741-81A9-DEC756FB867C}" type="slidenum">
              <a:rPr lang="en-US" smtClean="0"/>
              <a:t>1</a:t>
            </a:fld>
            <a:endParaRPr lang="en-US"/>
          </a:p>
        </p:txBody>
      </p:sp>
    </p:spTree>
    <p:extLst>
      <p:ext uri="{BB962C8B-B14F-4D97-AF65-F5344CB8AC3E}">
        <p14:creationId xmlns:p14="http://schemas.microsoft.com/office/powerpoint/2010/main" val="1822134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C80000-EB00-1741-81A9-DEC756FB867C}" type="slidenum">
              <a:rPr lang="en-US" smtClean="0"/>
              <a:t>2</a:t>
            </a:fld>
            <a:endParaRPr lang="en-US"/>
          </a:p>
        </p:txBody>
      </p:sp>
    </p:spTree>
    <p:extLst>
      <p:ext uri="{BB962C8B-B14F-4D97-AF65-F5344CB8AC3E}">
        <p14:creationId xmlns:p14="http://schemas.microsoft.com/office/powerpoint/2010/main" val="2343839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C80000-EB00-1741-81A9-DEC756FB867C}" type="slidenum">
              <a:rPr lang="en-US" smtClean="0"/>
              <a:t>3</a:t>
            </a:fld>
            <a:endParaRPr lang="en-US"/>
          </a:p>
        </p:txBody>
      </p:sp>
    </p:spTree>
    <p:extLst>
      <p:ext uri="{BB962C8B-B14F-4D97-AF65-F5344CB8AC3E}">
        <p14:creationId xmlns:p14="http://schemas.microsoft.com/office/powerpoint/2010/main" val="12913219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F3C80000-EB00-1741-81A9-DEC756FB867C}" type="slidenum">
              <a:rPr lang="en-US" smtClean="0"/>
              <a:t>12</a:t>
            </a:fld>
            <a:endParaRPr lang="en-US"/>
          </a:p>
        </p:txBody>
      </p:sp>
    </p:spTree>
    <p:extLst>
      <p:ext uri="{BB962C8B-B14F-4D97-AF65-F5344CB8AC3E}">
        <p14:creationId xmlns:p14="http://schemas.microsoft.com/office/powerpoint/2010/main" val="2216721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3C80000-EB00-1741-81A9-DEC756FB867C}" type="slidenum">
              <a:rPr lang="en-US" smtClean="0"/>
              <a:t>14</a:t>
            </a:fld>
            <a:endParaRPr lang="en-US"/>
          </a:p>
        </p:txBody>
      </p:sp>
    </p:spTree>
    <p:extLst>
      <p:ext uri="{BB962C8B-B14F-4D97-AF65-F5344CB8AC3E}">
        <p14:creationId xmlns:p14="http://schemas.microsoft.com/office/powerpoint/2010/main" val="20112468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6888DAB2-77DE-47B5-A4FE-18ADEBD9648D}"/>
              </a:ext>
            </a:extLst>
          </p:cNvPr>
          <p:cNvSpPr/>
          <p:nvPr userDrawn="1"/>
        </p:nvSpPr>
        <p:spPr>
          <a:xfrm>
            <a:off x="0" y="1012874"/>
            <a:ext cx="12192000" cy="5845126"/>
          </a:xfrm>
          <a:prstGeom prst="rect">
            <a:avLst/>
          </a:prstGeom>
          <a:solidFill>
            <a:srgbClr val="17476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a:extLst>
              <a:ext uri="{FF2B5EF4-FFF2-40B4-BE49-F238E27FC236}">
                <a16:creationId xmlns:a16="http://schemas.microsoft.com/office/drawing/2014/main" id="{C280A035-C4D6-4682-878D-4AFEEAF202D6}"/>
              </a:ext>
            </a:extLst>
          </p:cNvPr>
          <p:cNvSpPr>
            <a:spLocks noGrp="1"/>
          </p:cNvSpPr>
          <p:nvPr>
            <p:ph type="ctrTitle" hasCustomPrompt="1"/>
          </p:nvPr>
        </p:nvSpPr>
        <p:spPr>
          <a:xfrm>
            <a:off x="3080824" y="2783923"/>
            <a:ext cx="8243667" cy="2387600"/>
          </a:xfrm>
        </p:spPr>
        <p:txBody>
          <a:bodyPr anchor="t">
            <a:normAutofit/>
          </a:bodyPr>
          <a:lstStyle>
            <a:lvl1pPr algn="l">
              <a:lnSpc>
                <a:spcPct val="70000"/>
              </a:lnSpc>
              <a:defRPr sz="4000" b="1">
                <a:solidFill>
                  <a:srgbClr val="C5902A"/>
                </a:solidFill>
                <a:latin typeface="Barlow Condensed" panose="00000506000000000000" pitchFamily="2" charset="0"/>
              </a:defRPr>
            </a:lvl1pPr>
          </a:lstStyle>
          <a:p>
            <a:r>
              <a:rPr lang="it-IT"/>
              <a:t>Fare clic per modificare lo stile del titolo Dello schema</a:t>
            </a:r>
          </a:p>
        </p:txBody>
      </p:sp>
      <p:sp>
        <p:nvSpPr>
          <p:cNvPr id="3" name="Sottotitolo 2">
            <a:extLst>
              <a:ext uri="{FF2B5EF4-FFF2-40B4-BE49-F238E27FC236}">
                <a16:creationId xmlns:a16="http://schemas.microsoft.com/office/drawing/2014/main" id="{485C2F47-6883-45F3-9825-D0FC597EA522}"/>
              </a:ext>
            </a:extLst>
          </p:cNvPr>
          <p:cNvSpPr>
            <a:spLocks noGrp="1"/>
          </p:cNvSpPr>
          <p:nvPr>
            <p:ph type="subTitle" idx="1"/>
          </p:nvPr>
        </p:nvSpPr>
        <p:spPr>
          <a:xfrm>
            <a:off x="3080825" y="5663892"/>
            <a:ext cx="7488702" cy="804672"/>
          </a:xfrm>
        </p:spPr>
        <p:txBody>
          <a:bodyPr>
            <a:noAutofit/>
          </a:bodyPr>
          <a:lstStyle>
            <a:lvl1pPr marL="0" indent="0" algn="l">
              <a:buNone/>
              <a:defRPr sz="2000">
                <a:solidFill>
                  <a:schemeClr val="bg1"/>
                </a:solidFill>
                <a:latin typeface="Public Sans"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hidden="1">
            <a:extLst>
              <a:ext uri="{FF2B5EF4-FFF2-40B4-BE49-F238E27FC236}">
                <a16:creationId xmlns:a16="http://schemas.microsoft.com/office/drawing/2014/main" id="{D30B385E-8038-4004-A7AE-D4B55B314D00}"/>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5" name="Segnaposto piè di pagina 4" hidden="1">
            <a:extLst>
              <a:ext uri="{FF2B5EF4-FFF2-40B4-BE49-F238E27FC236}">
                <a16:creationId xmlns:a16="http://schemas.microsoft.com/office/drawing/2014/main" id="{978596C6-105C-4FA1-8CD1-10DCBB043A7A}"/>
              </a:ext>
            </a:extLst>
          </p:cNvPr>
          <p:cNvSpPr>
            <a:spLocks noGrp="1"/>
          </p:cNvSpPr>
          <p:nvPr>
            <p:ph type="ftr" sz="quarter" idx="11"/>
          </p:nvPr>
        </p:nvSpPr>
        <p:spPr/>
        <p:txBody>
          <a:bodyPr/>
          <a:lstStyle/>
          <a:p>
            <a:endParaRPr lang="it-IT"/>
          </a:p>
        </p:txBody>
      </p:sp>
      <p:sp>
        <p:nvSpPr>
          <p:cNvPr id="6" name="Segnaposto numero diapositiva 5" hidden="1">
            <a:extLst>
              <a:ext uri="{FF2B5EF4-FFF2-40B4-BE49-F238E27FC236}">
                <a16:creationId xmlns:a16="http://schemas.microsoft.com/office/drawing/2014/main" id="{7159B189-463F-41E2-B3BA-96199332C7F2}"/>
              </a:ext>
            </a:extLst>
          </p:cNvPr>
          <p:cNvSpPr>
            <a:spLocks noGrp="1"/>
          </p:cNvSpPr>
          <p:nvPr>
            <p:ph type="sldNum" sz="quarter" idx="12"/>
          </p:nvPr>
        </p:nvSpPr>
        <p:spPr/>
        <p:txBody>
          <a:bodyPr/>
          <a:lstStyle/>
          <a:p>
            <a:fld id="{24BB4A33-7633-452B-A124-041DC90EC8B6}" type="slidenum">
              <a:rPr lang="it-IT" smtClean="0"/>
              <a:t>‹#›</a:t>
            </a:fld>
            <a:endParaRPr lang="it-IT"/>
          </a:p>
        </p:txBody>
      </p:sp>
      <p:pic>
        <p:nvPicPr>
          <p:cNvPr id="15" name="Immagine 14">
            <a:extLst>
              <a:ext uri="{FF2B5EF4-FFF2-40B4-BE49-F238E27FC236}">
                <a16:creationId xmlns:a16="http://schemas.microsoft.com/office/drawing/2014/main" id="{37B908ED-D64B-425E-96FD-F40BADE33D3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2921"/>
          <a:stretch/>
        </p:blipFill>
        <p:spPr>
          <a:xfrm>
            <a:off x="1" y="1027162"/>
            <a:ext cx="2800349" cy="3773439"/>
          </a:xfrm>
          <a:prstGeom prst="rect">
            <a:avLst/>
          </a:prstGeom>
        </p:spPr>
      </p:pic>
      <p:pic>
        <p:nvPicPr>
          <p:cNvPr id="16" name="Immagine 15">
            <a:extLst>
              <a:ext uri="{FF2B5EF4-FFF2-40B4-BE49-F238E27FC236}">
                <a16:creationId xmlns:a16="http://schemas.microsoft.com/office/drawing/2014/main" id="{24B8025E-3046-4EB0-A027-2B03A2D041A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r="32921" b="45098"/>
          <a:stretch/>
        </p:blipFill>
        <p:spPr>
          <a:xfrm>
            <a:off x="-1" y="4800601"/>
            <a:ext cx="2800349" cy="2071687"/>
          </a:xfrm>
          <a:prstGeom prst="rect">
            <a:avLst/>
          </a:prstGeom>
        </p:spPr>
      </p:pic>
      <p:pic>
        <p:nvPicPr>
          <p:cNvPr id="18" name="Immagine 17">
            <a:extLst>
              <a:ext uri="{FF2B5EF4-FFF2-40B4-BE49-F238E27FC236}">
                <a16:creationId xmlns:a16="http://schemas.microsoft.com/office/drawing/2014/main" id="{7E1E9FE0-843C-4F8E-A946-D1EB05EFEA6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7032" y="170473"/>
            <a:ext cx="4004521" cy="646328"/>
          </a:xfrm>
          <a:prstGeom prst="rect">
            <a:avLst/>
          </a:prstGeom>
        </p:spPr>
      </p:pic>
      <p:pic>
        <p:nvPicPr>
          <p:cNvPr id="20" name="Immagine 19">
            <a:extLst>
              <a:ext uri="{FF2B5EF4-FFF2-40B4-BE49-F238E27FC236}">
                <a16:creationId xmlns:a16="http://schemas.microsoft.com/office/drawing/2014/main" id="{B194F96B-3150-4259-B5EE-A95C78D1E42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406233" y="233470"/>
            <a:ext cx="1249248" cy="632150"/>
          </a:xfrm>
          <a:prstGeom prst="rect">
            <a:avLst/>
          </a:prstGeom>
        </p:spPr>
      </p:pic>
      <p:pic>
        <p:nvPicPr>
          <p:cNvPr id="22" name="Immagine 21">
            <a:extLst>
              <a:ext uri="{FF2B5EF4-FFF2-40B4-BE49-F238E27FC236}">
                <a16:creationId xmlns:a16="http://schemas.microsoft.com/office/drawing/2014/main" id="{E4A29250-3A1C-4332-8F5D-6B3FEE50E70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303131" y="322644"/>
            <a:ext cx="1971015" cy="482805"/>
          </a:xfrm>
          <a:prstGeom prst="rect">
            <a:avLst/>
          </a:prstGeom>
        </p:spPr>
      </p:pic>
    </p:spTree>
    <p:extLst>
      <p:ext uri="{BB962C8B-B14F-4D97-AF65-F5344CB8AC3E}">
        <p14:creationId xmlns:p14="http://schemas.microsoft.com/office/powerpoint/2010/main" val="1424642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A0A8A1-36F5-46A5-9C30-F48754D44EE6}"/>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D84935C-739E-4B25-9408-4887E41551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80BFAF4D-36A5-48AA-BE01-E68CDE4E15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95E46A42-BFE1-4106-8EB1-A4716894C49F}"/>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6" name="Segnaposto piè di pagina 5">
            <a:extLst>
              <a:ext uri="{FF2B5EF4-FFF2-40B4-BE49-F238E27FC236}">
                <a16:creationId xmlns:a16="http://schemas.microsoft.com/office/drawing/2014/main" id="{32B73293-3BD4-430A-8169-7952050B6ADD}"/>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041DDFE5-167D-4988-A873-9252296E6244}"/>
              </a:ext>
            </a:extLst>
          </p:cNvPr>
          <p:cNvSpPr>
            <a:spLocks noGrp="1"/>
          </p:cNvSpPr>
          <p:nvPr>
            <p:ph type="sldNum" sz="quarter" idx="12"/>
          </p:nvPr>
        </p:nvSpPr>
        <p:spPr/>
        <p:txBody>
          <a:bodyPr/>
          <a:lstStyle/>
          <a:p>
            <a:fld id="{24BB4A33-7633-452B-A124-041DC90EC8B6}" type="slidenum">
              <a:rPr lang="it-IT" smtClean="0"/>
              <a:t>‹#›</a:t>
            </a:fld>
            <a:endParaRPr lang="it-IT"/>
          </a:p>
        </p:txBody>
      </p:sp>
    </p:spTree>
    <p:extLst>
      <p:ext uri="{BB962C8B-B14F-4D97-AF65-F5344CB8AC3E}">
        <p14:creationId xmlns:p14="http://schemas.microsoft.com/office/powerpoint/2010/main" val="884911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206D4E-0BC0-45BB-93A5-470EEBF9B79B}"/>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DA50609-A47A-4A71-80E6-42BAA7CC6F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p>
        </p:txBody>
      </p:sp>
      <p:sp>
        <p:nvSpPr>
          <p:cNvPr id="4" name="Segnaposto testo 3">
            <a:extLst>
              <a:ext uri="{FF2B5EF4-FFF2-40B4-BE49-F238E27FC236}">
                <a16:creationId xmlns:a16="http://schemas.microsoft.com/office/drawing/2014/main" id="{1EDB9F55-DF7D-4E3D-A3E4-38317F3C05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E59F10EA-0899-477C-90D2-959CF9FA4EF2}"/>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6" name="Segnaposto piè di pagina 5">
            <a:extLst>
              <a:ext uri="{FF2B5EF4-FFF2-40B4-BE49-F238E27FC236}">
                <a16:creationId xmlns:a16="http://schemas.microsoft.com/office/drawing/2014/main" id="{EE5094A2-E087-4ECD-AB29-814FAFBFDDC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8867063-2B17-47B9-B1F9-F956D1A29500}"/>
              </a:ext>
            </a:extLst>
          </p:cNvPr>
          <p:cNvSpPr>
            <a:spLocks noGrp="1"/>
          </p:cNvSpPr>
          <p:nvPr>
            <p:ph type="sldNum" sz="quarter" idx="12"/>
          </p:nvPr>
        </p:nvSpPr>
        <p:spPr/>
        <p:txBody>
          <a:bodyPr/>
          <a:lstStyle/>
          <a:p>
            <a:fld id="{24BB4A33-7633-452B-A124-041DC90EC8B6}" type="slidenum">
              <a:rPr lang="it-IT" smtClean="0"/>
              <a:t>‹#›</a:t>
            </a:fld>
            <a:endParaRPr lang="it-IT"/>
          </a:p>
        </p:txBody>
      </p:sp>
    </p:spTree>
    <p:extLst>
      <p:ext uri="{BB962C8B-B14F-4D97-AF65-F5344CB8AC3E}">
        <p14:creationId xmlns:p14="http://schemas.microsoft.com/office/powerpoint/2010/main" val="8451141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7B524AF-E4D6-46D1-9852-F4F581A28C41}"/>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04FEB3C-7CD4-441E-9192-8CBE9D8B3D2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1193E72-A03F-4649-AC32-D520C244ED77}"/>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5" name="Segnaposto piè di pagina 4">
            <a:extLst>
              <a:ext uri="{FF2B5EF4-FFF2-40B4-BE49-F238E27FC236}">
                <a16:creationId xmlns:a16="http://schemas.microsoft.com/office/drawing/2014/main" id="{5C9CDC18-A0B8-405B-AFAE-0CC5C2FC637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1142217-E41A-4CB8-9716-AA805558F7FE}"/>
              </a:ext>
            </a:extLst>
          </p:cNvPr>
          <p:cNvSpPr>
            <a:spLocks noGrp="1"/>
          </p:cNvSpPr>
          <p:nvPr>
            <p:ph type="sldNum" sz="quarter" idx="12"/>
          </p:nvPr>
        </p:nvSpPr>
        <p:spPr/>
        <p:txBody>
          <a:bodyPr/>
          <a:lstStyle/>
          <a:p>
            <a:fld id="{24BB4A33-7633-452B-A124-041DC90EC8B6}" type="slidenum">
              <a:rPr lang="it-IT" smtClean="0"/>
              <a:t>‹#›</a:t>
            </a:fld>
            <a:endParaRPr lang="it-IT"/>
          </a:p>
        </p:txBody>
      </p:sp>
    </p:spTree>
    <p:extLst>
      <p:ext uri="{BB962C8B-B14F-4D97-AF65-F5344CB8AC3E}">
        <p14:creationId xmlns:p14="http://schemas.microsoft.com/office/powerpoint/2010/main" val="14466466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187E9D9-DB34-4F71-9EF2-EFB847B65A24}"/>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D6C13A4-37C8-4F8C-AAE3-663A653959D7}"/>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piè di pagina 4">
            <a:extLst>
              <a:ext uri="{FF2B5EF4-FFF2-40B4-BE49-F238E27FC236}">
                <a16:creationId xmlns:a16="http://schemas.microsoft.com/office/drawing/2014/main" id="{DF56AA2C-96C3-4A41-9735-A416D2C797C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EB19B48-F6E3-4E3A-9E88-C7DF1F6A4133}"/>
              </a:ext>
            </a:extLst>
          </p:cNvPr>
          <p:cNvSpPr>
            <a:spLocks noGrp="1"/>
          </p:cNvSpPr>
          <p:nvPr>
            <p:ph type="sldNum" sz="quarter" idx="12"/>
          </p:nvPr>
        </p:nvSpPr>
        <p:spPr/>
        <p:txBody>
          <a:bodyPr/>
          <a:lstStyle/>
          <a:p>
            <a:fld id="{24BB4A33-7633-452B-A124-041DC90EC8B6}" type="slidenum">
              <a:rPr lang="it-IT" smtClean="0"/>
              <a:t>‹#›</a:t>
            </a:fld>
            <a:endParaRPr lang="it-IT"/>
          </a:p>
        </p:txBody>
      </p:sp>
    </p:spTree>
    <p:extLst>
      <p:ext uri="{BB962C8B-B14F-4D97-AF65-F5344CB8AC3E}">
        <p14:creationId xmlns:p14="http://schemas.microsoft.com/office/powerpoint/2010/main" val="3266220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fine">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6888DAB2-77DE-47B5-A4FE-18ADEBD9648D}"/>
              </a:ext>
            </a:extLst>
          </p:cNvPr>
          <p:cNvSpPr/>
          <p:nvPr userDrawn="1"/>
        </p:nvSpPr>
        <p:spPr>
          <a:xfrm>
            <a:off x="2800348" y="0"/>
            <a:ext cx="9391652" cy="6858000"/>
          </a:xfrm>
          <a:prstGeom prst="rect">
            <a:avLst/>
          </a:prstGeom>
          <a:solidFill>
            <a:srgbClr val="17476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a:extLst>
              <a:ext uri="{FF2B5EF4-FFF2-40B4-BE49-F238E27FC236}">
                <a16:creationId xmlns:a16="http://schemas.microsoft.com/office/drawing/2014/main" id="{C280A035-C4D6-4682-878D-4AFEEAF202D6}"/>
              </a:ext>
            </a:extLst>
          </p:cNvPr>
          <p:cNvSpPr>
            <a:spLocks noGrp="1"/>
          </p:cNvSpPr>
          <p:nvPr>
            <p:ph type="ctrTitle" hasCustomPrompt="1"/>
          </p:nvPr>
        </p:nvSpPr>
        <p:spPr>
          <a:xfrm>
            <a:off x="3080824" y="2783923"/>
            <a:ext cx="8243667" cy="2387600"/>
          </a:xfrm>
        </p:spPr>
        <p:txBody>
          <a:bodyPr anchor="t">
            <a:normAutofit/>
          </a:bodyPr>
          <a:lstStyle>
            <a:lvl1pPr algn="l">
              <a:lnSpc>
                <a:spcPct val="70000"/>
              </a:lnSpc>
              <a:defRPr sz="4000" b="1">
                <a:solidFill>
                  <a:srgbClr val="C5902A"/>
                </a:solidFill>
                <a:latin typeface="Barlow Condensed" panose="00000506000000000000" pitchFamily="2" charset="0"/>
              </a:defRPr>
            </a:lvl1pPr>
          </a:lstStyle>
          <a:p>
            <a:r>
              <a:rPr lang="it-IT"/>
              <a:t>Fare clic per modificare lo stile del titolo Dello schema</a:t>
            </a:r>
          </a:p>
        </p:txBody>
      </p:sp>
      <p:sp>
        <p:nvSpPr>
          <p:cNvPr id="3" name="Sottotitolo 2">
            <a:extLst>
              <a:ext uri="{FF2B5EF4-FFF2-40B4-BE49-F238E27FC236}">
                <a16:creationId xmlns:a16="http://schemas.microsoft.com/office/drawing/2014/main" id="{485C2F47-6883-45F3-9825-D0FC597EA522}"/>
              </a:ext>
            </a:extLst>
          </p:cNvPr>
          <p:cNvSpPr>
            <a:spLocks noGrp="1"/>
          </p:cNvSpPr>
          <p:nvPr>
            <p:ph type="subTitle" idx="1"/>
          </p:nvPr>
        </p:nvSpPr>
        <p:spPr>
          <a:xfrm>
            <a:off x="3080825" y="5663892"/>
            <a:ext cx="7488702" cy="804672"/>
          </a:xfrm>
        </p:spPr>
        <p:txBody>
          <a:bodyPr>
            <a:noAutofit/>
          </a:bodyPr>
          <a:lstStyle>
            <a:lvl1pPr marL="0" indent="0" algn="l">
              <a:buNone/>
              <a:defRPr sz="2000">
                <a:solidFill>
                  <a:schemeClr val="bg1"/>
                </a:solidFill>
                <a:latin typeface="Public Sans"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hidden="1">
            <a:extLst>
              <a:ext uri="{FF2B5EF4-FFF2-40B4-BE49-F238E27FC236}">
                <a16:creationId xmlns:a16="http://schemas.microsoft.com/office/drawing/2014/main" id="{D30B385E-8038-4004-A7AE-D4B55B314D00}"/>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5" name="Segnaposto piè di pagina 4" hidden="1">
            <a:extLst>
              <a:ext uri="{FF2B5EF4-FFF2-40B4-BE49-F238E27FC236}">
                <a16:creationId xmlns:a16="http://schemas.microsoft.com/office/drawing/2014/main" id="{978596C6-105C-4FA1-8CD1-10DCBB043A7A}"/>
              </a:ext>
            </a:extLst>
          </p:cNvPr>
          <p:cNvSpPr>
            <a:spLocks noGrp="1"/>
          </p:cNvSpPr>
          <p:nvPr>
            <p:ph type="ftr" sz="quarter" idx="11"/>
          </p:nvPr>
        </p:nvSpPr>
        <p:spPr/>
        <p:txBody>
          <a:bodyPr/>
          <a:lstStyle/>
          <a:p>
            <a:endParaRPr lang="it-IT"/>
          </a:p>
        </p:txBody>
      </p:sp>
      <p:sp>
        <p:nvSpPr>
          <p:cNvPr id="6" name="Segnaposto numero diapositiva 5" hidden="1">
            <a:extLst>
              <a:ext uri="{FF2B5EF4-FFF2-40B4-BE49-F238E27FC236}">
                <a16:creationId xmlns:a16="http://schemas.microsoft.com/office/drawing/2014/main" id="{7159B189-463F-41E2-B3BA-96199332C7F2}"/>
              </a:ext>
            </a:extLst>
          </p:cNvPr>
          <p:cNvSpPr>
            <a:spLocks noGrp="1"/>
          </p:cNvSpPr>
          <p:nvPr>
            <p:ph type="sldNum" sz="quarter" idx="12"/>
          </p:nvPr>
        </p:nvSpPr>
        <p:spPr/>
        <p:txBody>
          <a:bodyPr/>
          <a:lstStyle/>
          <a:p>
            <a:fld id="{24BB4A33-7633-452B-A124-041DC90EC8B6}" type="slidenum">
              <a:rPr lang="it-IT" smtClean="0"/>
              <a:t>‹#›</a:t>
            </a:fld>
            <a:endParaRPr lang="it-IT"/>
          </a:p>
        </p:txBody>
      </p:sp>
    </p:spTree>
    <p:extLst>
      <p:ext uri="{BB962C8B-B14F-4D97-AF65-F5344CB8AC3E}">
        <p14:creationId xmlns:p14="http://schemas.microsoft.com/office/powerpoint/2010/main" val="3183893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92E864C-1A7A-4D4D-A07F-80E1CE5C57D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6AE5E18-D743-4244-9BF8-581FB305D7D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F43448A-8BBB-42BE-A434-A1DE1A4F1F30}"/>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5" name="Segnaposto piè di pagina 4">
            <a:extLst>
              <a:ext uri="{FF2B5EF4-FFF2-40B4-BE49-F238E27FC236}">
                <a16:creationId xmlns:a16="http://schemas.microsoft.com/office/drawing/2014/main" id="{21A801EA-F02E-49E5-AA74-542F46835CD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72A0258-91CB-4C49-A6F7-024F28F1579E}"/>
              </a:ext>
            </a:extLst>
          </p:cNvPr>
          <p:cNvSpPr>
            <a:spLocks noGrp="1"/>
          </p:cNvSpPr>
          <p:nvPr>
            <p:ph type="sldNum" sz="quarter" idx="12"/>
          </p:nvPr>
        </p:nvSpPr>
        <p:spPr/>
        <p:txBody>
          <a:bodyPr/>
          <a:lstStyle/>
          <a:p>
            <a:fld id="{24BB4A33-7633-452B-A124-041DC90EC8B6}" type="slidenum">
              <a:rPr lang="it-IT" smtClean="0"/>
              <a:t>‹#›</a:t>
            </a:fld>
            <a:endParaRPr lang="it-IT"/>
          </a:p>
        </p:txBody>
      </p:sp>
    </p:spTree>
    <p:extLst>
      <p:ext uri="{BB962C8B-B14F-4D97-AF65-F5344CB8AC3E}">
        <p14:creationId xmlns:p14="http://schemas.microsoft.com/office/powerpoint/2010/main" val="3905164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9836FB8-C549-4343-BD00-FCC7CF6807DF}"/>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B863192-C0C1-4E1B-BF04-778C79E90B5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hidden="1">
            <a:extLst>
              <a:ext uri="{FF2B5EF4-FFF2-40B4-BE49-F238E27FC236}">
                <a16:creationId xmlns:a16="http://schemas.microsoft.com/office/drawing/2014/main" id="{FF426240-FA73-4DEC-80A5-900A862F7C02}"/>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5" name="Segnaposto piè di pagina 4" hidden="1">
            <a:extLst>
              <a:ext uri="{FF2B5EF4-FFF2-40B4-BE49-F238E27FC236}">
                <a16:creationId xmlns:a16="http://schemas.microsoft.com/office/drawing/2014/main" id="{8991196B-10C6-4A87-8E78-FCC767440D06}"/>
              </a:ext>
            </a:extLst>
          </p:cNvPr>
          <p:cNvSpPr>
            <a:spLocks noGrp="1"/>
          </p:cNvSpPr>
          <p:nvPr>
            <p:ph type="ftr" sz="quarter" idx="11"/>
          </p:nvPr>
        </p:nvSpPr>
        <p:spPr/>
        <p:txBody>
          <a:bodyPr/>
          <a:lstStyle/>
          <a:p>
            <a:endParaRPr lang="it-IT"/>
          </a:p>
        </p:txBody>
      </p:sp>
      <p:sp>
        <p:nvSpPr>
          <p:cNvPr id="6" name="Segnaposto numero diapositiva 5" hidden="1">
            <a:extLst>
              <a:ext uri="{FF2B5EF4-FFF2-40B4-BE49-F238E27FC236}">
                <a16:creationId xmlns:a16="http://schemas.microsoft.com/office/drawing/2014/main" id="{6BB8D2BF-E38A-4457-B77A-195950F85DBC}"/>
              </a:ext>
            </a:extLst>
          </p:cNvPr>
          <p:cNvSpPr>
            <a:spLocks noGrp="1"/>
          </p:cNvSpPr>
          <p:nvPr>
            <p:ph type="sldNum" sz="quarter" idx="12"/>
          </p:nvPr>
        </p:nvSpPr>
        <p:spPr/>
        <p:txBody>
          <a:bodyPr/>
          <a:lstStyle/>
          <a:p>
            <a:fld id="{24BB4A33-7633-452B-A124-041DC90EC8B6}" type="slidenum">
              <a:rPr lang="it-IT" smtClean="0"/>
              <a:t>‹#›</a:t>
            </a:fld>
            <a:endParaRPr lang="it-IT"/>
          </a:p>
        </p:txBody>
      </p:sp>
    </p:spTree>
    <p:extLst>
      <p:ext uri="{BB962C8B-B14F-4D97-AF65-F5344CB8AC3E}">
        <p14:creationId xmlns:p14="http://schemas.microsoft.com/office/powerpoint/2010/main" val="5247494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84A1E38-5E42-4AD9-8137-B69AD90D631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6DCB3D4-05C3-48DB-B638-1054A2C98234}"/>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745B12F0-2ABC-479F-8670-53A23F208AB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C24C0EEB-264E-40E6-AAF9-24E870A6C43E}"/>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6" name="Segnaposto piè di pagina 5">
            <a:extLst>
              <a:ext uri="{FF2B5EF4-FFF2-40B4-BE49-F238E27FC236}">
                <a16:creationId xmlns:a16="http://schemas.microsoft.com/office/drawing/2014/main" id="{0A7F0E97-C388-4787-813C-7D20B632ABC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F60514C-14FE-4B7E-B352-FEE36895DA62}"/>
              </a:ext>
            </a:extLst>
          </p:cNvPr>
          <p:cNvSpPr>
            <a:spLocks noGrp="1"/>
          </p:cNvSpPr>
          <p:nvPr>
            <p:ph type="sldNum" sz="quarter" idx="12"/>
          </p:nvPr>
        </p:nvSpPr>
        <p:spPr>
          <a:xfrm>
            <a:off x="8610600" y="6356350"/>
            <a:ext cx="2743200" cy="365125"/>
          </a:xfrm>
        </p:spPr>
        <p:txBody>
          <a:bodyPr/>
          <a:lstStyle/>
          <a:p>
            <a:fld id="{24BB4A33-7633-452B-A124-041DC90EC8B6}" type="slidenum">
              <a:rPr lang="it-IT" smtClean="0"/>
              <a:t>‹#›</a:t>
            </a:fld>
            <a:endParaRPr lang="it-IT"/>
          </a:p>
        </p:txBody>
      </p:sp>
      <p:sp>
        <p:nvSpPr>
          <p:cNvPr id="8" name="CuadroTexto 7">
            <a:extLst>
              <a:ext uri="{FF2B5EF4-FFF2-40B4-BE49-F238E27FC236}">
                <a16:creationId xmlns:a16="http://schemas.microsoft.com/office/drawing/2014/main" id="{D2E2C78B-FEC8-334C-900B-19903300312D}"/>
              </a:ext>
            </a:extLst>
          </p:cNvPr>
          <p:cNvSpPr txBox="1"/>
          <p:nvPr userDrawn="1"/>
        </p:nvSpPr>
        <p:spPr>
          <a:xfrm>
            <a:off x="10083114" y="6561438"/>
            <a:ext cx="184731" cy="369332"/>
          </a:xfrm>
          <a:prstGeom prst="rect">
            <a:avLst/>
          </a:prstGeom>
          <a:noFill/>
        </p:spPr>
        <p:txBody>
          <a:bodyPr wrap="none" rtlCol="0">
            <a:spAutoFit/>
          </a:bodyPr>
          <a:lstStyle/>
          <a:p>
            <a:endParaRPr lang="es-CL"/>
          </a:p>
        </p:txBody>
      </p:sp>
    </p:spTree>
    <p:extLst>
      <p:ext uri="{BB962C8B-B14F-4D97-AF65-F5344CB8AC3E}">
        <p14:creationId xmlns:p14="http://schemas.microsoft.com/office/powerpoint/2010/main" val="2035630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2E11E15-FDFB-44BD-BF46-8F9659760794}"/>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867A253-9D97-4E37-85B7-241A2FC90C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881EB9FC-2DB2-4411-8B0A-EDA52A19C5FF}"/>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B9A3C52F-47C3-4EC6-9FCE-01FE4358C7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08EA1AAB-C893-42A0-AED2-AF7A0856902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150BB0C5-50DD-4215-89E0-4E39B52A6F8A}"/>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8" name="Segnaposto piè di pagina 7">
            <a:extLst>
              <a:ext uri="{FF2B5EF4-FFF2-40B4-BE49-F238E27FC236}">
                <a16:creationId xmlns:a16="http://schemas.microsoft.com/office/drawing/2014/main" id="{DE720FBA-A615-4E1C-8E4D-0D1DF88BFDDB}"/>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FE2F1023-5E32-4312-9DC9-0375E855B01A}"/>
              </a:ext>
            </a:extLst>
          </p:cNvPr>
          <p:cNvSpPr>
            <a:spLocks noGrp="1"/>
          </p:cNvSpPr>
          <p:nvPr>
            <p:ph type="sldNum" sz="quarter" idx="12"/>
          </p:nvPr>
        </p:nvSpPr>
        <p:spPr/>
        <p:txBody>
          <a:bodyPr/>
          <a:lstStyle/>
          <a:p>
            <a:fld id="{24BB4A33-7633-452B-A124-041DC90EC8B6}" type="slidenum">
              <a:rPr lang="it-IT" smtClean="0"/>
              <a:t>‹#›</a:t>
            </a:fld>
            <a:endParaRPr lang="it-IT"/>
          </a:p>
        </p:txBody>
      </p:sp>
    </p:spTree>
    <p:extLst>
      <p:ext uri="{BB962C8B-B14F-4D97-AF65-F5344CB8AC3E}">
        <p14:creationId xmlns:p14="http://schemas.microsoft.com/office/powerpoint/2010/main" val="1751744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9CCCDDD-86AE-48BE-B28D-5B55E3D04610}"/>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4E5A7A16-D34D-44F8-A885-8027492B6135}"/>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4" name="Segnaposto piè di pagina 3">
            <a:extLst>
              <a:ext uri="{FF2B5EF4-FFF2-40B4-BE49-F238E27FC236}">
                <a16:creationId xmlns:a16="http://schemas.microsoft.com/office/drawing/2014/main" id="{30283E03-190D-4A2A-80CF-DE5438808EBE}"/>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402380B-C33B-4BD8-B9B6-B97C913B1073}"/>
              </a:ext>
            </a:extLst>
          </p:cNvPr>
          <p:cNvSpPr>
            <a:spLocks noGrp="1"/>
          </p:cNvSpPr>
          <p:nvPr>
            <p:ph type="sldNum" sz="quarter" idx="12"/>
          </p:nvPr>
        </p:nvSpPr>
        <p:spPr/>
        <p:txBody>
          <a:bodyPr/>
          <a:lstStyle/>
          <a:p>
            <a:fld id="{24BB4A33-7633-452B-A124-041DC90EC8B6}" type="slidenum">
              <a:rPr lang="it-IT" smtClean="0"/>
              <a:t>‹#›</a:t>
            </a:fld>
            <a:endParaRPr lang="it-IT"/>
          </a:p>
        </p:txBody>
      </p:sp>
    </p:spTree>
    <p:extLst>
      <p:ext uri="{BB962C8B-B14F-4D97-AF65-F5344CB8AC3E}">
        <p14:creationId xmlns:p14="http://schemas.microsoft.com/office/powerpoint/2010/main" val="667689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95AA468C-AA41-4EC4-B65E-E1942011024C}"/>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3" name="Segnaposto piè di pagina 2">
            <a:extLst>
              <a:ext uri="{FF2B5EF4-FFF2-40B4-BE49-F238E27FC236}">
                <a16:creationId xmlns:a16="http://schemas.microsoft.com/office/drawing/2014/main" id="{83DA1DFF-11F2-4083-AF05-2509368DB35F}"/>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6B5C7A46-8C5D-4099-BE12-C4F8AD607F9C}"/>
              </a:ext>
            </a:extLst>
          </p:cNvPr>
          <p:cNvSpPr>
            <a:spLocks noGrp="1"/>
          </p:cNvSpPr>
          <p:nvPr>
            <p:ph type="sldNum" sz="quarter" idx="12"/>
          </p:nvPr>
        </p:nvSpPr>
        <p:spPr/>
        <p:txBody>
          <a:bodyPr/>
          <a:lstStyle/>
          <a:p>
            <a:fld id="{24BB4A33-7633-452B-A124-041DC90EC8B6}" type="slidenum">
              <a:rPr lang="it-IT" smtClean="0"/>
              <a:t>‹#›</a:t>
            </a:fld>
            <a:endParaRPr lang="it-IT"/>
          </a:p>
        </p:txBody>
      </p:sp>
    </p:spTree>
    <p:extLst>
      <p:ext uri="{BB962C8B-B14F-4D97-AF65-F5344CB8AC3E}">
        <p14:creationId xmlns:p14="http://schemas.microsoft.com/office/powerpoint/2010/main" val="3380259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95AA468C-AA41-4EC4-B65E-E1942011024C}"/>
              </a:ext>
            </a:extLst>
          </p:cNvPr>
          <p:cNvSpPr>
            <a:spLocks noGrp="1"/>
          </p:cNvSpPr>
          <p:nvPr>
            <p:ph type="dt" sz="half" idx="10"/>
          </p:nvPr>
        </p:nvSpPr>
        <p:spPr/>
        <p:txBody>
          <a:bodyPr/>
          <a:lstStyle/>
          <a:p>
            <a:fld id="{6A6ACC75-D59B-4F1E-BB83-3601AD3696A3}" type="datetimeFigureOut">
              <a:rPr lang="it-IT" smtClean="0"/>
              <a:t>28/04/2023</a:t>
            </a:fld>
            <a:endParaRPr lang="it-IT"/>
          </a:p>
        </p:txBody>
      </p:sp>
      <p:sp>
        <p:nvSpPr>
          <p:cNvPr id="3" name="Segnaposto piè di pagina 2">
            <a:extLst>
              <a:ext uri="{FF2B5EF4-FFF2-40B4-BE49-F238E27FC236}">
                <a16:creationId xmlns:a16="http://schemas.microsoft.com/office/drawing/2014/main" id="{83DA1DFF-11F2-4083-AF05-2509368DB35F}"/>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6B5C7A46-8C5D-4099-BE12-C4F8AD607F9C}"/>
              </a:ext>
            </a:extLst>
          </p:cNvPr>
          <p:cNvSpPr>
            <a:spLocks noGrp="1"/>
          </p:cNvSpPr>
          <p:nvPr>
            <p:ph type="sldNum" sz="quarter" idx="12"/>
          </p:nvPr>
        </p:nvSpPr>
        <p:spPr/>
        <p:txBody>
          <a:bodyPr/>
          <a:lstStyle/>
          <a:p>
            <a:fld id="{24BB4A33-7633-452B-A124-041DC90EC8B6}" type="slidenum">
              <a:rPr lang="it-IT" smtClean="0"/>
              <a:t>‹#›</a:t>
            </a:fld>
            <a:endParaRPr lang="it-IT"/>
          </a:p>
        </p:txBody>
      </p:sp>
    </p:spTree>
    <p:extLst>
      <p:ext uri="{BB962C8B-B14F-4D97-AF65-F5344CB8AC3E}">
        <p14:creationId xmlns:p14="http://schemas.microsoft.com/office/powerpoint/2010/main" val="1764438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054E3846-590E-4CE5-8032-C274588A0B23}"/>
              </a:ext>
            </a:extLst>
          </p:cNvPr>
          <p:cNvSpPr/>
          <p:nvPr userDrawn="1"/>
        </p:nvSpPr>
        <p:spPr>
          <a:xfrm>
            <a:off x="0" y="6091311"/>
            <a:ext cx="12192000" cy="780757"/>
          </a:xfrm>
          <a:prstGeom prst="rect">
            <a:avLst/>
          </a:prstGeom>
          <a:solidFill>
            <a:srgbClr val="BFCB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Segnaposto titolo 1">
            <a:extLst>
              <a:ext uri="{FF2B5EF4-FFF2-40B4-BE49-F238E27FC236}">
                <a16:creationId xmlns:a16="http://schemas.microsoft.com/office/drawing/2014/main" id="{E0FF74DD-818B-4266-9517-724E0B0C28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41CF92F-B68A-4158-A634-357747B8E056}"/>
              </a:ext>
            </a:extLst>
          </p:cNvPr>
          <p:cNvSpPr>
            <a:spLocks noGrp="1"/>
          </p:cNvSpPr>
          <p:nvPr>
            <p:ph type="body" idx="1"/>
          </p:nvPr>
        </p:nvSpPr>
        <p:spPr>
          <a:xfrm>
            <a:off x="838200" y="1825625"/>
            <a:ext cx="10515600" cy="4086956"/>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22BD0D4-94BA-4FBF-9E0E-BBC3D417AC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6ACC75-D59B-4F1E-BB83-3601AD3696A3}" type="datetimeFigureOut">
              <a:rPr lang="it-IT" smtClean="0"/>
              <a:t>28/04/2023</a:t>
            </a:fld>
            <a:endParaRPr lang="it-IT"/>
          </a:p>
        </p:txBody>
      </p:sp>
      <p:sp>
        <p:nvSpPr>
          <p:cNvPr id="5" name="Segnaposto piè di pagina 4">
            <a:extLst>
              <a:ext uri="{FF2B5EF4-FFF2-40B4-BE49-F238E27FC236}">
                <a16:creationId xmlns:a16="http://schemas.microsoft.com/office/drawing/2014/main" id="{6FBC0F94-EC94-4A6B-9AFB-BB6598EC3BC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8247F8A7-0326-4393-B32B-81F789748B7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BB4A33-7633-452B-A124-041DC90EC8B6}" type="slidenum">
              <a:rPr lang="it-IT" smtClean="0"/>
              <a:t>‹#›</a:t>
            </a:fld>
            <a:endParaRPr lang="it-IT"/>
          </a:p>
        </p:txBody>
      </p:sp>
      <p:pic>
        <p:nvPicPr>
          <p:cNvPr id="9" name="Immagine 8">
            <a:extLst>
              <a:ext uri="{FF2B5EF4-FFF2-40B4-BE49-F238E27FC236}">
                <a16:creationId xmlns:a16="http://schemas.microsoft.com/office/drawing/2014/main" id="{25965A94-B5A6-4442-906D-FFBD429509FD}"/>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90434" y="6236519"/>
            <a:ext cx="2743200" cy="442751"/>
          </a:xfrm>
          <a:prstGeom prst="rect">
            <a:avLst/>
          </a:prstGeom>
        </p:spPr>
      </p:pic>
      <p:sp>
        <p:nvSpPr>
          <p:cNvPr id="8" name="CasellaDiTesto 7">
            <a:extLst>
              <a:ext uri="{FF2B5EF4-FFF2-40B4-BE49-F238E27FC236}">
                <a16:creationId xmlns:a16="http://schemas.microsoft.com/office/drawing/2014/main" id="{C399A18C-AB02-456D-813E-D43F20186CA6}"/>
              </a:ext>
            </a:extLst>
          </p:cNvPr>
          <p:cNvSpPr txBox="1"/>
          <p:nvPr userDrawn="1"/>
        </p:nvSpPr>
        <p:spPr>
          <a:xfrm>
            <a:off x="8504363" y="6251975"/>
            <a:ext cx="3390314" cy="430887"/>
          </a:xfrm>
          <a:prstGeom prst="rect">
            <a:avLst/>
          </a:prstGeom>
          <a:noFill/>
        </p:spPr>
        <p:txBody>
          <a:bodyPr wrap="square" rtlCol="0">
            <a:spAutoFit/>
          </a:bodyPr>
          <a:lstStyle/>
          <a:p>
            <a:pPr algn="dist"/>
            <a:r>
              <a:rPr lang="it-IT" sz="1100">
                <a:solidFill>
                  <a:srgbClr val="17476B"/>
                </a:solidFill>
                <a:latin typeface="Public Sans" pitchFamily="2" charset="0"/>
              </a:rPr>
              <a:t>United for </a:t>
            </a:r>
            <a:r>
              <a:rPr lang="it-IT" sz="1100" err="1">
                <a:solidFill>
                  <a:srgbClr val="17476B"/>
                </a:solidFill>
                <a:latin typeface="Public Sans" pitchFamily="2" charset="0"/>
              </a:rPr>
              <a:t>greater</a:t>
            </a:r>
            <a:r>
              <a:rPr lang="it-IT" sz="1100">
                <a:solidFill>
                  <a:srgbClr val="17476B"/>
                </a:solidFill>
                <a:latin typeface="Public Sans" pitchFamily="2" charset="0"/>
              </a:rPr>
              <a:t> </a:t>
            </a:r>
            <a:r>
              <a:rPr lang="it-IT" sz="1100" err="1">
                <a:solidFill>
                  <a:srgbClr val="17476B"/>
                </a:solidFill>
                <a:latin typeface="Public Sans" pitchFamily="2" charset="0"/>
              </a:rPr>
              <a:t>traceability</a:t>
            </a:r>
            <a:r>
              <a:rPr lang="it-IT" sz="1100">
                <a:solidFill>
                  <a:srgbClr val="17476B"/>
                </a:solidFill>
                <a:latin typeface="Public Sans" pitchFamily="2" charset="0"/>
              </a:rPr>
              <a:t>, </a:t>
            </a:r>
            <a:r>
              <a:rPr lang="it-IT" sz="1100" err="1">
                <a:solidFill>
                  <a:srgbClr val="17476B"/>
                </a:solidFill>
                <a:latin typeface="Public Sans" pitchFamily="2" charset="0"/>
              </a:rPr>
              <a:t>transparency</a:t>
            </a:r>
            <a:r>
              <a:rPr lang="it-IT" sz="1100">
                <a:solidFill>
                  <a:srgbClr val="17476B"/>
                </a:solidFill>
                <a:latin typeface="Public Sans" pitchFamily="2" charset="0"/>
              </a:rPr>
              <a:t> and </a:t>
            </a:r>
            <a:r>
              <a:rPr lang="it-IT" sz="1100" err="1">
                <a:solidFill>
                  <a:srgbClr val="17476B"/>
                </a:solidFill>
                <a:latin typeface="Public Sans" pitchFamily="2" charset="0"/>
              </a:rPr>
              <a:t>circularity</a:t>
            </a:r>
            <a:r>
              <a:rPr lang="it-IT" sz="1100">
                <a:solidFill>
                  <a:srgbClr val="17476B"/>
                </a:solidFill>
                <a:latin typeface="Public Sans" pitchFamily="2" charset="0"/>
              </a:rPr>
              <a:t> in the </a:t>
            </a:r>
            <a:r>
              <a:rPr lang="it-IT" sz="1100" err="1">
                <a:solidFill>
                  <a:srgbClr val="17476B"/>
                </a:solidFill>
                <a:latin typeface="Public Sans" pitchFamily="2" charset="0"/>
              </a:rPr>
              <a:t>garment</a:t>
            </a:r>
            <a:r>
              <a:rPr lang="it-IT" sz="1100">
                <a:solidFill>
                  <a:srgbClr val="17476B"/>
                </a:solidFill>
                <a:latin typeface="Public Sans" pitchFamily="2" charset="0"/>
              </a:rPr>
              <a:t> and footwear </a:t>
            </a:r>
            <a:r>
              <a:rPr lang="it-IT" sz="1100" err="1">
                <a:solidFill>
                  <a:srgbClr val="17476B"/>
                </a:solidFill>
                <a:latin typeface="Public Sans" pitchFamily="2" charset="0"/>
              </a:rPr>
              <a:t>sector</a:t>
            </a:r>
            <a:endParaRPr lang="it-IT" sz="1100">
              <a:solidFill>
                <a:srgbClr val="17476B"/>
              </a:solidFill>
              <a:latin typeface="Public Sans" pitchFamily="2" charset="0"/>
            </a:endParaRPr>
          </a:p>
        </p:txBody>
      </p:sp>
    </p:spTree>
    <p:extLst>
      <p:ext uri="{BB962C8B-B14F-4D97-AF65-F5344CB8AC3E}">
        <p14:creationId xmlns:p14="http://schemas.microsoft.com/office/powerpoint/2010/main" val="186535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Public Sans"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Public Sans"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Public Sans"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Public Sans"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ublic Sans"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Public Sans"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emf"/><Relationship Id="rId4" Type="http://schemas.openxmlformats.org/officeDocument/2006/relationships/image" Target="../media/image23.emf"/></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0F336-4850-633B-2AFB-3AE77E039156}"/>
              </a:ext>
            </a:extLst>
          </p:cNvPr>
          <p:cNvSpPr>
            <a:spLocks noGrp="1"/>
          </p:cNvSpPr>
          <p:nvPr>
            <p:ph type="ctrTitle"/>
          </p:nvPr>
        </p:nvSpPr>
        <p:spPr>
          <a:xfrm>
            <a:off x="2985821" y="1639170"/>
            <a:ext cx="8243667" cy="1789830"/>
          </a:xfrm>
        </p:spPr>
        <p:txBody>
          <a:bodyPr>
            <a:normAutofit fontScale="90000"/>
          </a:bodyPr>
          <a:lstStyle/>
          <a:p>
            <a:pPr>
              <a:lnSpc>
                <a:spcPct val="100000"/>
              </a:lnSpc>
            </a:pPr>
            <a:r>
              <a:rPr lang="en-US" dirty="0"/>
              <a:t>Product Circularity Data Project</a:t>
            </a:r>
            <a:br>
              <a:rPr lang="en-US" dirty="0"/>
            </a:br>
            <a:r>
              <a:rPr lang="en-US" dirty="0"/>
              <a:t> </a:t>
            </a:r>
            <a:br>
              <a:rPr lang="en-US" dirty="0"/>
            </a:br>
            <a:r>
              <a:rPr lang="en-US" sz="2700" dirty="0"/>
              <a:t>Working meeting</a:t>
            </a:r>
            <a:br>
              <a:rPr lang="en-US" sz="2700"/>
            </a:br>
            <a:r>
              <a:rPr lang="en-US" sz="2700"/>
              <a:t>28 April</a:t>
            </a:r>
            <a:r>
              <a:rPr lang="en-US" sz="2700" dirty="0"/>
              <a:t> </a:t>
            </a:r>
            <a:r>
              <a:rPr lang="en-US" sz="2700"/>
              <a:t>2023</a:t>
            </a:r>
            <a:br>
              <a:rPr lang="en-US" sz="2700" dirty="0"/>
            </a:br>
            <a:br>
              <a:rPr lang="en-US" sz="2700" dirty="0"/>
            </a:br>
            <a:br>
              <a:rPr lang="en-US" dirty="0"/>
            </a:br>
            <a:br>
              <a:rPr lang="en-US" dirty="0"/>
            </a:br>
            <a:br>
              <a:rPr lang="en-US" dirty="0"/>
            </a:br>
            <a:endParaRPr lang="en-US" dirty="0"/>
          </a:p>
        </p:txBody>
      </p:sp>
      <p:sp>
        <p:nvSpPr>
          <p:cNvPr id="4" name="Title 1">
            <a:extLst>
              <a:ext uri="{FF2B5EF4-FFF2-40B4-BE49-F238E27FC236}">
                <a16:creationId xmlns:a16="http://schemas.microsoft.com/office/drawing/2014/main" id="{B0D7AA16-674D-B8BD-93E4-97A3E3DBF8CC}"/>
              </a:ext>
            </a:extLst>
          </p:cNvPr>
          <p:cNvSpPr txBox="1">
            <a:spLocks/>
          </p:cNvSpPr>
          <p:nvPr/>
        </p:nvSpPr>
        <p:spPr>
          <a:xfrm>
            <a:off x="2985822" y="3276292"/>
            <a:ext cx="8243667" cy="2387600"/>
          </a:xfrm>
          <a:prstGeom prst="rect">
            <a:avLst/>
          </a:prstGeom>
        </p:spPr>
        <p:txBody>
          <a:bodyPr vert="horz" lIns="91440" tIns="45720" rIns="91440" bIns="45720" rtlCol="0" anchor="t">
            <a:normAutofit fontScale="97500"/>
          </a:bodyPr>
          <a:lstStyle>
            <a:lvl1pPr algn="l" defTabSz="914400" rtl="0" eaLnBrk="1" latinLnBrk="0" hangingPunct="1">
              <a:lnSpc>
                <a:spcPct val="70000"/>
              </a:lnSpc>
              <a:spcBef>
                <a:spcPct val="0"/>
              </a:spcBef>
              <a:buNone/>
              <a:defRPr sz="4000" b="1" kern="1200">
                <a:solidFill>
                  <a:srgbClr val="C5902A"/>
                </a:solidFill>
                <a:latin typeface="Barlow Condensed" panose="00000506000000000000" pitchFamily="2" charset="0"/>
                <a:ea typeface="+mj-ea"/>
                <a:cs typeface="+mj-cs"/>
              </a:defRPr>
            </a:lvl1pPr>
          </a:lstStyle>
          <a:p>
            <a:endParaRPr lang="en-US"/>
          </a:p>
        </p:txBody>
      </p:sp>
      <p:pic>
        <p:nvPicPr>
          <p:cNvPr id="9" name="Afbeelding 2" descr="Circular Economy image">
            <a:extLst>
              <a:ext uri="{FF2B5EF4-FFF2-40B4-BE49-F238E27FC236}">
                <a16:creationId xmlns:a16="http://schemas.microsoft.com/office/drawing/2014/main" id="{D4728B86-BE36-EAE1-2BB5-3585A4EB064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281" y="0"/>
            <a:ext cx="2809187" cy="2809187"/>
          </a:xfrm>
          <a:prstGeom prst="rect">
            <a:avLst/>
          </a:prstGeom>
          <a:noFill/>
          <a:ln>
            <a:noFill/>
          </a:ln>
        </p:spPr>
      </p:pic>
      <p:sp>
        <p:nvSpPr>
          <p:cNvPr id="3" name="TextBox 2">
            <a:extLst>
              <a:ext uri="{FF2B5EF4-FFF2-40B4-BE49-F238E27FC236}">
                <a16:creationId xmlns:a16="http://schemas.microsoft.com/office/drawing/2014/main" id="{5225381D-F5E9-18B9-A749-266B0BEDF01F}"/>
              </a:ext>
            </a:extLst>
          </p:cNvPr>
          <p:cNvSpPr txBox="1"/>
          <p:nvPr/>
        </p:nvSpPr>
        <p:spPr>
          <a:xfrm>
            <a:off x="1811508" y="4468523"/>
            <a:ext cx="9417980" cy="597599"/>
          </a:xfrm>
          <a:prstGeom prst="rect">
            <a:avLst/>
          </a:prstGeom>
          <a:noFill/>
        </p:spPr>
        <p:txBody>
          <a:bodyPr wrap="square">
            <a:spAutoFit/>
          </a:bodyPr>
          <a:lstStyle/>
          <a:p>
            <a:pPr marL="1257300">
              <a:spcBef>
                <a:spcPts val="115"/>
              </a:spcBef>
              <a:spcAft>
                <a:spcPts val="0"/>
              </a:spcAft>
              <a:tabLst>
                <a:tab pos="1257300" algn="l"/>
              </a:tabLst>
            </a:pPr>
            <a:r>
              <a:rPr lang="en-US" sz="1600" dirty="0">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Virginia </a:t>
            </a:r>
            <a:r>
              <a:rPr lang="en-US" sz="1600" dirty="0" err="1">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Martos</a:t>
            </a:r>
            <a:r>
              <a:rPr lang="en-US" sz="1600" dirty="0">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-Cram, UN/CEFACT Project Lead</a:t>
            </a:r>
          </a:p>
          <a:p>
            <a:pPr marL="1257300">
              <a:spcBef>
                <a:spcPts val="115"/>
              </a:spcBef>
              <a:tabLst>
                <a:tab pos="1257300" algn="l"/>
              </a:tabLst>
            </a:pPr>
            <a:r>
              <a:rPr lang="en-AU" sz="1600" dirty="0">
                <a:solidFill>
                  <a:schemeClr val="bg1"/>
                </a:solidFill>
                <a:latin typeface="Trebuchet MS" panose="020B0703020202090204" pitchFamily="34" charset="0"/>
              </a:rPr>
              <a:t>Gerhard Heemskerk, UN/CEFACT Editor</a:t>
            </a:r>
          </a:p>
        </p:txBody>
      </p:sp>
      <p:pic>
        <p:nvPicPr>
          <p:cNvPr id="5" name="Picture 4" descr="A picture containing person, red, shirt&#10;&#10;Description automatically generated">
            <a:extLst>
              <a:ext uri="{FF2B5EF4-FFF2-40B4-BE49-F238E27FC236}">
                <a16:creationId xmlns:a16="http://schemas.microsoft.com/office/drawing/2014/main" id="{1DE52007-6AB0-E1C7-EE35-6EB95029DBA4}"/>
              </a:ext>
            </a:extLst>
          </p:cNvPr>
          <p:cNvPicPr>
            <a:picLocks noChangeAspect="1"/>
          </p:cNvPicPr>
          <p:nvPr/>
        </p:nvPicPr>
        <p:blipFill rotWithShape="1">
          <a:blip r:embed="rId4"/>
          <a:srcRect b="20747"/>
          <a:stretch/>
        </p:blipFill>
        <p:spPr>
          <a:xfrm>
            <a:off x="8447353" y="4862257"/>
            <a:ext cx="1517650" cy="1603265"/>
          </a:xfrm>
          <a:prstGeom prst="ellipse">
            <a:avLst/>
          </a:prstGeom>
          <a:ln>
            <a:noFill/>
          </a:ln>
          <a:effectLst/>
        </p:spPr>
      </p:pic>
      <p:pic>
        <p:nvPicPr>
          <p:cNvPr id="6" name="Picture 2" descr="image">
            <a:extLst>
              <a:ext uri="{FF2B5EF4-FFF2-40B4-BE49-F238E27FC236}">
                <a16:creationId xmlns:a16="http://schemas.microsoft.com/office/drawing/2014/main" id="{D50D0241-8249-EB0D-D011-4D6F4A01C7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213380" y="4862258"/>
            <a:ext cx="1603265" cy="1603265"/>
          </a:xfrm>
          <a:prstGeom prst="ellipse">
            <a:avLst/>
          </a:prstGeom>
          <a:ln>
            <a:noFill/>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0832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FEEB99-A3CD-11EB-4298-0F181E9AF84C}"/>
              </a:ext>
            </a:extLst>
          </p:cNvPr>
          <p:cNvSpPr>
            <a:spLocks noGrp="1"/>
          </p:cNvSpPr>
          <p:nvPr>
            <p:ph type="title"/>
          </p:nvPr>
        </p:nvSpPr>
        <p:spPr/>
        <p:txBody>
          <a:bodyPr>
            <a:normAutofit/>
          </a:bodyPr>
          <a:lstStyle/>
          <a:p>
            <a:r>
              <a:rPr lang="nl-NL" dirty="0"/>
              <a:t>New </a:t>
            </a:r>
            <a:r>
              <a:rPr lang="nl-NL" dirty="0" err="1"/>
              <a:t>processes</a:t>
            </a:r>
            <a:r>
              <a:rPr lang="nl-NL" dirty="0"/>
              <a:t> </a:t>
            </a:r>
            <a:r>
              <a:rPr lang="nl-NL" dirty="0" err="1"/>
              <a:t>and</a:t>
            </a:r>
            <a:r>
              <a:rPr lang="nl-NL" dirty="0"/>
              <a:t> </a:t>
            </a:r>
            <a:r>
              <a:rPr lang="nl-NL" dirty="0" err="1"/>
              <a:t>their</a:t>
            </a:r>
            <a:r>
              <a:rPr lang="nl-NL" dirty="0"/>
              <a:t> </a:t>
            </a:r>
            <a:r>
              <a:rPr lang="nl-NL" dirty="0" err="1"/>
              <a:t>definitions</a:t>
            </a:r>
            <a:endParaRPr lang="nl-NL" dirty="0"/>
          </a:p>
        </p:txBody>
      </p:sp>
      <p:graphicFrame>
        <p:nvGraphicFramePr>
          <p:cNvPr id="4" name="Tabel 3">
            <a:extLst>
              <a:ext uri="{FF2B5EF4-FFF2-40B4-BE49-F238E27FC236}">
                <a16:creationId xmlns:a16="http://schemas.microsoft.com/office/drawing/2014/main" id="{EB2964E9-BB5C-87ED-8CFD-E16B526BC2BD}"/>
              </a:ext>
            </a:extLst>
          </p:cNvPr>
          <p:cNvGraphicFramePr>
            <a:graphicFrameLocks noGrp="1"/>
          </p:cNvGraphicFramePr>
          <p:nvPr>
            <p:extLst>
              <p:ext uri="{D42A27DB-BD31-4B8C-83A1-F6EECF244321}">
                <p14:modId xmlns:p14="http://schemas.microsoft.com/office/powerpoint/2010/main" val="436582653"/>
              </p:ext>
            </p:extLst>
          </p:nvPr>
        </p:nvGraphicFramePr>
        <p:xfrm>
          <a:off x="682337" y="1806124"/>
          <a:ext cx="10515600" cy="3870198"/>
        </p:xfrm>
        <a:graphic>
          <a:graphicData uri="http://schemas.openxmlformats.org/drawingml/2006/table">
            <a:tbl>
              <a:tblPr firstRow="1" firstCol="1" bandRow="1">
                <a:tableStyleId>{5C22544A-7EE6-4342-B048-85BDC9FD1C3A}</a:tableStyleId>
              </a:tblPr>
              <a:tblGrid>
                <a:gridCol w="2164772">
                  <a:extLst>
                    <a:ext uri="{9D8B030D-6E8A-4147-A177-3AD203B41FA5}">
                      <a16:colId xmlns:a16="http://schemas.microsoft.com/office/drawing/2014/main" val="3418742237"/>
                    </a:ext>
                  </a:extLst>
                </a:gridCol>
                <a:gridCol w="8350828">
                  <a:extLst>
                    <a:ext uri="{9D8B030D-6E8A-4147-A177-3AD203B41FA5}">
                      <a16:colId xmlns:a16="http://schemas.microsoft.com/office/drawing/2014/main" val="2182756457"/>
                    </a:ext>
                  </a:extLst>
                </a:gridCol>
              </a:tblGrid>
              <a:tr h="0">
                <a:tc>
                  <a:txBody>
                    <a:bodyPr/>
                    <a:lstStyle/>
                    <a:p>
                      <a:pPr marL="342900" lvl="0" indent="-342900">
                        <a:lnSpc>
                          <a:spcPct val="107000"/>
                        </a:lnSpc>
                        <a:spcAft>
                          <a:spcPts val="800"/>
                        </a:spcAft>
                        <a:buFont typeface="Times New Roman" panose="02020603050405020304" pitchFamily="18" charset="0"/>
                        <a:buChar char="-"/>
                      </a:pPr>
                      <a:r>
                        <a:rPr lang="en-GB" sz="2000" b="1">
                          <a:solidFill>
                            <a:schemeClr val="tx1"/>
                          </a:solidFill>
                          <a:effectLst/>
                        </a:rPr>
                        <a:t>Incinerating</a:t>
                      </a:r>
                      <a:endParaRPr lang="nl-NL" sz="28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tc>
                  <a:txBody>
                    <a:bodyPr/>
                    <a:lstStyle/>
                    <a:p>
                      <a:pPr>
                        <a:lnSpc>
                          <a:spcPct val="107000"/>
                        </a:lnSpc>
                        <a:spcAft>
                          <a:spcPts val="800"/>
                        </a:spcAft>
                      </a:pPr>
                      <a:r>
                        <a:rPr lang="en-GB" sz="2000" b="0">
                          <a:solidFill>
                            <a:schemeClr val="tx1"/>
                          </a:solidFill>
                          <a:effectLst/>
                        </a:rPr>
                        <a:t>Incineration of waste is the process that involves the burning of solid, liquid, or gaseous waste materials at high temperatures to convert them into ash, gases, and heat. The primary purpose of incineration is to reduce the volume and weight of waste, as well as to dispose of hazardous or non-recyclable materials.</a:t>
                      </a:r>
                      <a:endParaRPr lang="nl-NL" sz="28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extLst>
                  <a:ext uri="{0D108BD9-81ED-4DB2-BD59-A6C34878D82A}">
                    <a16:rowId xmlns:a16="http://schemas.microsoft.com/office/drawing/2014/main" val="1203401569"/>
                  </a:ext>
                </a:extLst>
              </a:tr>
              <a:tr h="0">
                <a:tc>
                  <a:txBody>
                    <a:bodyPr/>
                    <a:lstStyle/>
                    <a:p>
                      <a:pPr marL="342900" lvl="0" indent="-342900">
                        <a:lnSpc>
                          <a:spcPct val="107000"/>
                        </a:lnSpc>
                        <a:spcAft>
                          <a:spcPts val="800"/>
                        </a:spcAft>
                        <a:buFont typeface="Times New Roman" panose="02020603050405020304" pitchFamily="18" charset="0"/>
                        <a:buChar char="-"/>
                      </a:pPr>
                      <a:r>
                        <a:rPr lang="en-GB" sz="2000" b="1">
                          <a:solidFill>
                            <a:schemeClr val="tx1"/>
                          </a:solidFill>
                          <a:effectLst/>
                        </a:rPr>
                        <a:t>Landfilling</a:t>
                      </a:r>
                      <a:endParaRPr lang="nl-NL" sz="28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tc>
                  <a:txBody>
                    <a:bodyPr/>
                    <a:lstStyle/>
                    <a:p>
                      <a:pPr>
                        <a:lnSpc>
                          <a:spcPct val="107000"/>
                        </a:lnSpc>
                        <a:spcAft>
                          <a:spcPts val="800"/>
                        </a:spcAft>
                      </a:pPr>
                      <a:r>
                        <a:rPr lang="en-GB" sz="2000" b="0">
                          <a:solidFill>
                            <a:schemeClr val="tx1"/>
                          </a:solidFill>
                          <a:effectLst/>
                        </a:rPr>
                        <a:t>Landfilling is a method of waste disposal where solid waste is buried in a designated area of land. It involves depositing waste into a landfill site and compacting it to reduce the volume of the waste. The compacted waste is then covered with soil to prevent odors, litter, and the spread of disease, and to control pests.</a:t>
                      </a:r>
                      <a:endParaRPr lang="nl-NL" sz="28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extLst>
                  <a:ext uri="{0D108BD9-81ED-4DB2-BD59-A6C34878D82A}">
                    <a16:rowId xmlns:a16="http://schemas.microsoft.com/office/drawing/2014/main" val="602049041"/>
                  </a:ext>
                </a:extLst>
              </a:tr>
              <a:tr h="0">
                <a:tc>
                  <a:txBody>
                    <a:bodyPr/>
                    <a:lstStyle/>
                    <a:p>
                      <a:pPr marL="342900" lvl="0" indent="-342900">
                        <a:lnSpc>
                          <a:spcPct val="107000"/>
                        </a:lnSpc>
                        <a:spcAft>
                          <a:spcPts val="800"/>
                        </a:spcAft>
                        <a:buFont typeface="Times New Roman" panose="02020603050405020304" pitchFamily="18" charset="0"/>
                        <a:buChar char="-"/>
                      </a:pPr>
                      <a:r>
                        <a:rPr lang="en-GB" sz="2000" b="1">
                          <a:solidFill>
                            <a:schemeClr val="tx1"/>
                          </a:solidFill>
                          <a:effectLst/>
                        </a:rPr>
                        <a:t>Decomposing</a:t>
                      </a:r>
                      <a:endParaRPr lang="nl-NL" sz="28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tc>
                  <a:txBody>
                    <a:bodyPr/>
                    <a:lstStyle/>
                    <a:p>
                      <a:pPr>
                        <a:lnSpc>
                          <a:spcPct val="107000"/>
                        </a:lnSpc>
                        <a:spcAft>
                          <a:spcPts val="800"/>
                        </a:spcAft>
                      </a:pPr>
                      <a:r>
                        <a:rPr lang="en-GB" sz="2000" b="0">
                          <a:solidFill>
                            <a:schemeClr val="tx1"/>
                          </a:solidFill>
                          <a:effectLst/>
                        </a:rPr>
                        <a:t>The decomposing of textile materials refers to the breakdown or degradation of these materials into smaller components or elements, often through natural or artificial means.</a:t>
                      </a:r>
                      <a:endParaRPr lang="nl-NL" sz="28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extLst>
                  <a:ext uri="{0D108BD9-81ED-4DB2-BD59-A6C34878D82A}">
                    <a16:rowId xmlns:a16="http://schemas.microsoft.com/office/drawing/2014/main" val="1710270071"/>
                  </a:ext>
                </a:extLst>
              </a:tr>
            </a:tbl>
          </a:graphicData>
        </a:graphic>
      </p:graphicFrame>
    </p:spTree>
    <p:extLst>
      <p:ext uri="{BB962C8B-B14F-4D97-AF65-F5344CB8AC3E}">
        <p14:creationId xmlns:p14="http://schemas.microsoft.com/office/powerpoint/2010/main" val="3384861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CA34E6-05DE-17F0-A0B3-41411F2A8CBF}"/>
              </a:ext>
            </a:extLst>
          </p:cNvPr>
          <p:cNvSpPr>
            <a:spLocks noGrp="1"/>
          </p:cNvSpPr>
          <p:nvPr>
            <p:ph type="title"/>
          </p:nvPr>
        </p:nvSpPr>
        <p:spPr>
          <a:xfrm>
            <a:off x="406578" y="317428"/>
            <a:ext cx="10515600" cy="660919"/>
          </a:xfrm>
        </p:spPr>
        <p:txBody>
          <a:bodyPr>
            <a:normAutofit/>
          </a:bodyPr>
          <a:lstStyle/>
          <a:p>
            <a:r>
              <a:rPr lang="nl-NL" sz="4000" dirty="0"/>
              <a:t>More </a:t>
            </a:r>
            <a:r>
              <a:rPr lang="nl-NL" sz="4000" dirty="0" err="1"/>
              <a:t>that</a:t>
            </a:r>
            <a:r>
              <a:rPr lang="nl-NL" sz="4000" dirty="0"/>
              <a:t> has been </a:t>
            </a:r>
            <a:r>
              <a:rPr lang="nl-NL" sz="4000" dirty="0" err="1"/>
              <a:t>done</a:t>
            </a:r>
            <a:endParaRPr lang="nl-NL" sz="4000" dirty="0"/>
          </a:p>
        </p:txBody>
      </p:sp>
      <p:pic>
        <p:nvPicPr>
          <p:cNvPr id="5" name="Afbeelding 4">
            <a:extLst>
              <a:ext uri="{FF2B5EF4-FFF2-40B4-BE49-F238E27FC236}">
                <a16:creationId xmlns:a16="http://schemas.microsoft.com/office/drawing/2014/main" id="{4717734F-864A-4275-A1B3-1E3B4D937EBB}"/>
              </a:ext>
            </a:extLst>
          </p:cNvPr>
          <p:cNvPicPr>
            <a:picLocks noChangeAspect="1"/>
          </p:cNvPicPr>
          <p:nvPr/>
        </p:nvPicPr>
        <p:blipFill>
          <a:blip r:embed="rId2"/>
          <a:stretch>
            <a:fillRect/>
          </a:stretch>
        </p:blipFill>
        <p:spPr>
          <a:xfrm>
            <a:off x="451632" y="1292252"/>
            <a:ext cx="5212746" cy="2621539"/>
          </a:xfrm>
          <a:prstGeom prst="rect">
            <a:avLst/>
          </a:prstGeom>
          <a:effectLst>
            <a:outerShdw blurRad="50800" dist="139700" dir="2700000" algn="tl" rotWithShape="0">
              <a:prstClr val="black">
                <a:alpha val="40000"/>
              </a:prstClr>
            </a:outerShdw>
          </a:effectLst>
        </p:spPr>
      </p:pic>
      <p:sp>
        <p:nvSpPr>
          <p:cNvPr id="6" name="Tekstvak 5">
            <a:extLst>
              <a:ext uri="{FF2B5EF4-FFF2-40B4-BE49-F238E27FC236}">
                <a16:creationId xmlns:a16="http://schemas.microsoft.com/office/drawing/2014/main" id="{1E8590D7-D3FE-B1F7-E2F2-3E4A11F06821}"/>
              </a:ext>
            </a:extLst>
          </p:cNvPr>
          <p:cNvSpPr txBox="1"/>
          <p:nvPr/>
        </p:nvSpPr>
        <p:spPr>
          <a:xfrm>
            <a:off x="1881144" y="3956009"/>
            <a:ext cx="2679516" cy="369332"/>
          </a:xfrm>
          <a:prstGeom prst="rect">
            <a:avLst/>
          </a:prstGeom>
          <a:noFill/>
        </p:spPr>
        <p:txBody>
          <a:bodyPr wrap="none" rtlCol="0">
            <a:spAutoFit/>
          </a:bodyPr>
          <a:lstStyle/>
          <a:p>
            <a:r>
              <a:rPr lang="nl-NL" b="1"/>
              <a:t>Business Requirement List</a:t>
            </a:r>
          </a:p>
        </p:txBody>
      </p:sp>
      <p:pic>
        <p:nvPicPr>
          <p:cNvPr id="8" name="Afbeelding 7">
            <a:extLst>
              <a:ext uri="{FF2B5EF4-FFF2-40B4-BE49-F238E27FC236}">
                <a16:creationId xmlns:a16="http://schemas.microsoft.com/office/drawing/2014/main" id="{E64A4D0E-2387-C59A-1F4B-D012A8FD27FE}"/>
              </a:ext>
            </a:extLst>
          </p:cNvPr>
          <p:cNvPicPr>
            <a:picLocks noChangeAspect="1"/>
          </p:cNvPicPr>
          <p:nvPr/>
        </p:nvPicPr>
        <p:blipFill>
          <a:blip r:embed="rId3"/>
          <a:stretch>
            <a:fillRect/>
          </a:stretch>
        </p:blipFill>
        <p:spPr>
          <a:xfrm>
            <a:off x="5939365" y="471789"/>
            <a:ext cx="6017924" cy="2141199"/>
          </a:xfrm>
          <a:prstGeom prst="rect">
            <a:avLst/>
          </a:prstGeom>
          <a:effectLst>
            <a:outerShdw blurRad="50800" dist="114300" dir="2700000" algn="tl" rotWithShape="0">
              <a:prstClr val="black">
                <a:alpha val="40000"/>
              </a:prstClr>
            </a:outerShdw>
          </a:effectLst>
        </p:spPr>
      </p:pic>
      <p:sp>
        <p:nvSpPr>
          <p:cNvPr id="9" name="Tekstvak 8">
            <a:extLst>
              <a:ext uri="{FF2B5EF4-FFF2-40B4-BE49-F238E27FC236}">
                <a16:creationId xmlns:a16="http://schemas.microsoft.com/office/drawing/2014/main" id="{CCE2513E-DF3E-E6B3-B7DB-78FBB2484D4F}"/>
              </a:ext>
            </a:extLst>
          </p:cNvPr>
          <p:cNvSpPr txBox="1"/>
          <p:nvPr/>
        </p:nvSpPr>
        <p:spPr>
          <a:xfrm>
            <a:off x="7205125" y="2609904"/>
            <a:ext cx="3486404" cy="369332"/>
          </a:xfrm>
          <a:prstGeom prst="rect">
            <a:avLst/>
          </a:prstGeom>
          <a:noFill/>
        </p:spPr>
        <p:txBody>
          <a:bodyPr wrap="none" rtlCol="0">
            <a:spAutoFit/>
          </a:bodyPr>
          <a:lstStyle/>
          <a:p>
            <a:r>
              <a:rPr lang="nl-NL" b="1"/>
              <a:t>Business Domain View Description</a:t>
            </a:r>
          </a:p>
        </p:txBody>
      </p:sp>
      <p:pic>
        <p:nvPicPr>
          <p:cNvPr id="10" name="Afbeelding 9">
            <a:extLst>
              <a:ext uri="{FF2B5EF4-FFF2-40B4-BE49-F238E27FC236}">
                <a16:creationId xmlns:a16="http://schemas.microsoft.com/office/drawing/2014/main" id="{22F360D6-9F77-83B2-BD54-8DD06BA31A0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1632" y="4448891"/>
            <a:ext cx="5212746" cy="1300274"/>
          </a:xfrm>
          <a:prstGeom prst="rect">
            <a:avLst/>
          </a:prstGeom>
          <a:noFill/>
          <a:ln>
            <a:noFill/>
          </a:ln>
          <a:effectLst>
            <a:outerShdw blurRad="50800" dist="101600" dir="2700000" algn="tl" rotWithShape="0">
              <a:prstClr val="black">
                <a:alpha val="40000"/>
              </a:prstClr>
            </a:outerShdw>
          </a:effectLst>
        </p:spPr>
      </p:pic>
      <p:sp>
        <p:nvSpPr>
          <p:cNvPr id="11" name="Tekstvak 10">
            <a:extLst>
              <a:ext uri="{FF2B5EF4-FFF2-40B4-BE49-F238E27FC236}">
                <a16:creationId xmlns:a16="http://schemas.microsoft.com/office/drawing/2014/main" id="{9E774D86-18A7-4803-E347-C25B0AD744A4}"/>
              </a:ext>
            </a:extLst>
          </p:cNvPr>
          <p:cNvSpPr txBox="1"/>
          <p:nvPr/>
        </p:nvSpPr>
        <p:spPr>
          <a:xfrm>
            <a:off x="2310121" y="5688049"/>
            <a:ext cx="1870769" cy="369332"/>
          </a:xfrm>
          <a:prstGeom prst="rect">
            <a:avLst/>
          </a:prstGeom>
          <a:noFill/>
        </p:spPr>
        <p:txBody>
          <a:bodyPr wrap="none" rtlCol="0">
            <a:spAutoFit/>
          </a:bodyPr>
          <a:lstStyle/>
          <a:p>
            <a:r>
              <a:rPr lang="nl-NL" b="1"/>
              <a:t>Use Case diagram</a:t>
            </a:r>
          </a:p>
        </p:txBody>
      </p:sp>
      <p:pic>
        <p:nvPicPr>
          <p:cNvPr id="12" name="Afbeelding 11">
            <a:extLst>
              <a:ext uri="{FF2B5EF4-FFF2-40B4-BE49-F238E27FC236}">
                <a16:creationId xmlns:a16="http://schemas.microsoft.com/office/drawing/2014/main" id="{5B71C114-CBA4-DE37-95F6-390512979B8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957554" y="3094541"/>
            <a:ext cx="2117178" cy="2729345"/>
          </a:xfrm>
          <a:prstGeom prst="rect">
            <a:avLst/>
          </a:prstGeom>
          <a:noFill/>
          <a:ln>
            <a:noFill/>
          </a:ln>
          <a:effectLst>
            <a:outerShdw blurRad="50800" dist="101600" dir="2700000" algn="tl" rotWithShape="0">
              <a:prstClr val="black">
                <a:alpha val="40000"/>
              </a:prstClr>
            </a:outerShdw>
          </a:effectLst>
        </p:spPr>
      </p:pic>
      <p:sp>
        <p:nvSpPr>
          <p:cNvPr id="13" name="Tekstvak 12">
            <a:extLst>
              <a:ext uri="{FF2B5EF4-FFF2-40B4-BE49-F238E27FC236}">
                <a16:creationId xmlns:a16="http://schemas.microsoft.com/office/drawing/2014/main" id="{D81DE81D-18A6-454B-85D0-0161EDEC2BEF}"/>
              </a:ext>
            </a:extLst>
          </p:cNvPr>
          <p:cNvSpPr txBox="1"/>
          <p:nvPr/>
        </p:nvSpPr>
        <p:spPr>
          <a:xfrm>
            <a:off x="6465777" y="5768459"/>
            <a:ext cx="1766574" cy="369332"/>
          </a:xfrm>
          <a:prstGeom prst="rect">
            <a:avLst/>
          </a:prstGeom>
          <a:noFill/>
        </p:spPr>
        <p:txBody>
          <a:bodyPr wrap="none" rtlCol="0">
            <a:spAutoFit/>
          </a:bodyPr>
          <a:lstStyle/>
          <a:p>
            <a:r>
              <a:rPr lang="nl-NL" b="1"/>
              <a:t>Activity Diagram</a:t>
            </a:r>
          </a:p>
        </p:txBody>
      </p:sp>
      <p:pic>
        <p:nvPicPr>
          <p:cNvPr id="4" name="Afbeelding 3">
            <a:extLst>
              <a:ext uri="{FF2B5EF4-FFF2-40B4-BE49-F238E27FC236}">
                <a16:creationId xmlns:a16="http://schemas.microsoft.com/office/drawing/2014/main" id="{A9B6F197-9638-F9F6-09C6-74677F29C049}"/>
              </a:ext>
            </a:extLst>
          </p:cNvPr>
          <p:cNvPicPr>
            <a:picLocks noChangeAspect="1"/>
          </p:cNvPicPr>
          <p:nvPr/>
        </p:nvPicPr>
        <p:blipFill>
          <a:blip r:embed="rId6"/>
          <a:stretch>
            <a:fillRect/>
          </a:stretch>
        </p:blipFill>
        <p:spPr>
          <a:xfrm>
            <a:off x="8235753" y="3258795"/>
            <a:ext cx="3693011" cy="1945622"/>
          </a:xfrm>
          <a:prstGeom prst="rect">
            <a:avLst/>
          </a:prstGeom>
          <a:effectLst>
            <a:outerShdw blurRad="50800" dist="76200" dir="2700000" algn="tl" rotWithShape="0">
              <a:prstClr val="black">
                <a:alpha val="40000"/>
              </a:prstClr>
            </a:outerShdw>
          </a:effectLst>
        </p:spPr>
      </p:pic>
      <p:sp>
        <p:nvSpPr>
          <p:cNvPr id="7" name="Tekstvak 6">
            <a:extLst>
              <a:ext uri="{FF2B5EF4-FFF2-40B4-BE49-F238E27FC236}">
                <a16:creationId xmlns:a16="http://schemas.microsoft.com/office/drawing/2014/main" id="{EE9D6744-DCD8-A4CD-E11C-06EEDCF0A9EF}"/>
              </a:ext>
            </a:extLst>
          </p:cNvPr>
          <p:cNvSpPr txBox="1"/>
          <p:nvPr/>
        </p:nvSpPr>
        <p:spPr>
          <a:xfrm>
            <a:off x="9224238" y="5198248"/>
            <a:ext cx="1980350" cy="369332"/>
          </a:xfrm>
          <a:prstGeom prst="rect">
            <a:avLst/>
          </a:prstGeom>
          <a:noFill/>
        </p:spPr>
        <p:txBody>
          <a:bodyPr wrap="none" rtlCol="0">
            <a:spAutoFit/>
          </a:bodyPr>
          <a:lstStyle/>
          <a:p>
            <a:r>
              <a:rPr lang="nl-NL" b="1"/>
              <a:t>Context Categories</a:t>
            </a:r>
          </a:p>
        </p:txBody>
      </p:sp>
      <p:sp>
        <p:nvSpPr>
          <p:cNvPr id="14" name="Ovaal 13">
            <a:extLst>
              <a:ext uri="{FF2B5EF4-FFF2-40B4-BE49-F238E27FC236}">
                <a16:creationId xmlns:a16="http://schemas.microsoft.com/office/drawing/2014/main" id="{2116328F-8EA9-F797-057B-1ED0C75FE41A}"/>
              </a:ext>
            </a:extLst>
          </p:cNvPr>
          <p:cNvSpPr/>
          <p:nvPr/>
        </p:nvSpPr>
        <p:spPr>
          <a:xfrm>
            <a:off x="176645" y="1292252"/>
            <a:ext cx="436419" cy="4742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2</a:t>
            </a:r>
          </a:p>
        </p:txBody>
      </p:sp>
      <p:sp>
        <p:nvSpPr>
          <p:cNvPr id="16" name="Ovaal 15">
            <a:extLst>
              <a:ext uri="{FF2B5EF4-FFF2-40B4-BE49-F238E27FC236}">
                <a16:creationId xmlns:a16="http://schemas.microsoft.com/office/drawing/2014/main" id="{F6270244-27C5-650E-5C65-40C98021CE52}"/>
              </a:ext>
            </a:extLst>
          </p:cNvPr>
          <p:cNvSpPr/>
          <p:nvPr/>
        </p:nvSpPr>
        <p:spPr>
          <a:xfrm>
            <a:off x="8213065" y="3021650"/>
            <a:ext cx="436419" cy="4742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1</a:t>
            </a:r>
          </a:p>
        </p:txBody>
      </p:sp>
      <p:sp>
        <p:nvSpPr>
          <p:cNvPr id="17" name="Ovaal 16">
            <a:extLst>
              <a:ext uri="{FF2B5EF4-FFF2-40B4-BE49-F238E27FC236}">
                <a16:creationId xmlns:a16="http://schemas.microsoft.com/office/drawing/2014/main" id="{9F37D367-FFEA-3652-BBC8-68C9CB29DE80}"/>
              </a:ext>
            </a:extLst>
          </p:cNvPr>
          <p:cNvSpPr/>
          <p:nvPr/>
        </p:nvSpPr>
        <p:spPr>
          <a:xfrm>
            <a:off x="11492345" y="234644"/>
            <a:ext cx="436419" cy="4742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3</a:t>
            </a:r>
          </a:p>
        </p:txBody>
      </p:sp>
      <p:sp>
        <p:nvSpPr>
          <p:cNvPr id="18" name="Ovaal 17">
            <a:extLst>
              <a:ext uri="{FF2B5EF4-FFF2-40B4-BE49-F238E27FC236}">
                <a16:creationId xmlns:a16="http://schemas.microsoft.com/office/drawing/2014/main" id="{42FE8AE9-96BD-6CAC-E68D-9A83F75245BD}"/>
              </a:ext>
            </a:extLst>
          </p:cNvPr>
          <p:cNvSpPr/>
          <p:nvPr/>
        </p:nvSpPr>
        <p:spPr>
          <a:xfrm>
            <a:off x="188368" y="4275982"/>
            <a:ext cx="436419" cy="4742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4</a:t>
            </a:r>
          </a:p>
        </p:txBody>
      </p:sp>
      <p:sp>
        <p:nvSpPr>
          <p:cNvPr id="19" name="Ovaal 18">
            <a:extLst>
              <a:ext uri="{FF2B5EF4-FFF2-40B4-BE49-F238E27FC236}">
                <a16:creationId xmlns:a16="http://schemas.microsoft.com/office/drawing/2014/main" id="{D8F4C4A4-6056-3B34-21AE-CDC38322DDB4}"/>
              </a:ext>
            </a:extLst>
          </p:cNvPr>
          <p:cNvSpPr/>
          <p:nvPr/>
        </p:nvSpPr>
        <p:spPr>
          <a:xfrm>
            <a:off x="5910840" y="2971050"/>
            <a:ext cx="436419" cy="47428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t>5</a:t>
            </a:r>
          </a:p>
        </p:txBody>
      </p:sp>
    </p:spTree>
    <p:extLst>
      <p:ext uri="{BB962C8B-B14F-4D97-AF65-F5344CB8AC3E}">
        <p14:creationId xmlns:p14="http://schemas.microsoft.com/office/powerpoint/2010/main" val="29721023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1C8870-8546-A8AD-E19A-8BB3F9FC78E9}"/>
              </a:ext>
            </a:extLst>
          </p:cNvPr>
          <p:cNvSpPr>
            <a:spLocks noGrp="1"/>
          </p:cNvSpPr>
          <p:nvPr>
            <p:ph type="title"/>
          </p:nvPr>
        </p:nvSpPr>
        <p:spPr>
          <a:xfrm>
            <a:off x="838199" y="365125"/>
            <a:ext cx="11106873" cy="1325563"/>
          </a:xfrm>
        </p:spPr>
        <p:txBody>
          <a:bodyPr>
            <a:normAutofit/>
          </a:bodyPr>
          <a:lstStyle/>
          <a:p>
            <a:r>
              <a:rPr lang="nl-NL" dirty="0" err="1"/>
              <a:t>All</a:t>
            </a:r>
            <a:r>
              <a:rPr lang="nl-NL" dirty="0"/>
              <a:t> </a:t>
            </a:r>
            <a:r>
              <a:rPr lang="nl-NL" dirty="0" err="1"/>
              <a:t>will</a:t>
            </a:r>
            <a:r>
              <a:rPr lang="nl-NL" dirty="0"/>
              <a:t> </a:t>
            </a:r>
            <a:r>
              <a:rPr lang="nl-NL" dirty="0" err="1"/>
              <a:t>be</a:t>
            </a:r>
            <a:r>
              <a:rPr lang="nl-NL" dirty="0"/>
              <a:t> </a:t>
            </a:r>
            <a:r>
              <a:rPr lang="nl-NL" dirty="0" err="1"/>
              <a:t>merged</a:t>
            </a:r>
            <a:r>
              <a:rPr lang="nl-NL" dirty="0"/>
              <a:t> at </a:t>
            </a:r>
            <a:r>
              <a:rPr lang="nl-NL" dirty="0" err="1"/>
              <a:t>some</a:t>
            </a:r>
            <a:r>
              <a:rPr lang="nl-NL" dirty="0"/>
              <a:t> point in time </a:t>
            </a:r>
            <a:r>
              <a:rPr lang="nl-NL" dirty="0" err="1"/>
              <a:t>into</a:t>
            </a:r>
            <a:r>
              <a:rPr lang="nl-NL" dirty="0"/>
              <a:t> </a:t>
            </a:r>
            <a:r>
              <a:rPr lang="nl-NL" dirty="0" err="1"/>
              <a:t>existing</a:t>
            </a:r>
            <a:r>
              <a:rPr lang="nl-NL" dirty="0"/>
              <a:t> BRS</a:t>
            </a:r>
          </a:p>
        </p:txBody>
      </p:sp>
      <p:pic>
        <p:nvPicPr>
          <p:cNvPr id="4" name="Afbeelding 3">
            <a:extLst>
              <a:ext uri="{FF2B5EF4-FFF2-40B4-BE49-F238E27FC236}">
                <a16:creationId xmlns:a16="http://schemas.microsoft.com/office/drawing/2014/main" id="{E1A80165-8956-F878-73F6-FA3488BC7A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854324"/>
            <a:ext cx="2448746" cy="4160589"/>
          </a:xfrm>
          <a:prstGeom prst="rect">
            <a:avLst/>
          </a:prstGeom>
        </p:spPr>
      </p:pic>
      <p:pic>
        <p:nvPicPr>
          <p:cNvPr id="6" name="Afbeelding 5">
            <a:extLst>
              <a:ext uri="{FF2B5EF4-FFF2-40B4-BE49-F238E27FC236}">
                <a16:creationId xmlns:a16="http://schemas.microsoft.com/office/drawing/2014/main" id="{58DBEBC9-319A-3B3E-C54D-EB10DA45AFC0}"/>
              </a:ext>
            </a:extLst>
          </p:cNvPr>
          <p:cNvPicPr>
            <a:picLocks noChangeAspect="1"/>
          </p:cNvPicPr>
          <p:nvPr/>
        </p:nvPicPr>
        <p:blipFill>
          <a:blip r:embed="rId4"/>
          <a:stretch>
            <a:fillRect/>
          </a:stretch>
        </p:blipFill>
        <p:spPr>
          <a:xfrm>
            <a:off x="5219097" y="1986927"/>
            <a:ext cx="5619750" cy="3648075"/>
          </a:xfrm>
          <a:prstGeom prst="rect">
            <a:avLst/>
          </a:prstGeom>
        </p:spPr>
      </p:pic>
      <p:cxnSp>
        <p:nvCxnSpPr>
          <p:cNvPr id="8" name="Rechte verbindingslijn 7">
            <a:extLst>
              <a:ext uri="{FF2B5EF4-FFF2-40B4-BE49-F238E27FC236}">
                <a16:creationId xmlns:a16="http://schemas.microsoft.com/office/drawing/2014/main" id="{D2C6F38C-70D7-CEAA-DE25-BF58EBA1B11B}"/>
              </a:ext>
            </a:extLst>
          </p:cNvPr>
          <p:cNvCxnSpPr/>
          <p:nvPr/>
        </p:nvCxnSpPr>
        <p:spPr>
          <a:xfrm flipH="1">
            <a:off x="2280213" y="1986927"/>
            <a:ext cx="3136739" cy="236515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Rechte verbindingslijn 9">
            <a:extLst>
              <a:ext uri="{FF2B5EF4-FFF2-40B4-BE49-F238E27FC236}">
                <a16:creationId xmlns:a16="http://schemas.microsoft.com/office/drawing/2014/main" id="{74FFAB3D-A0E0-C25F-D861-FD36334D910F}"/>
              </a:ext>
            </a:extLst>
          </p:cNvPr>
          <p:cNvCxnSpPr/>
          <p:nvPr/>
        </p:nvCxnSpPr>
        <p:spPr>
          <a:xfrm flipH="1">
            <a:off x="2997843" y="5497975"/>
            <a:ext cx="2419109" cy="51693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74946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A50DFF2F-C700-ACC9-2747-9D08724B5A7F}"/>
              </a:ext>
            </a:extLst>
          </p:cNvPr>
          <p:cNvSpPr>
            <a:spLocks noGrp="1"/>
          </p:cNvSpPr>
          <p:nvPr>
            <p:ph type="title"/>
          </p:nvPr>
        </p:nvSpPr>
        <p:spPr>
          <a:xfrm>
            <a:off x="649342" y="263988"/>
            <a:ext cx="7574317" cy="831214"/>
          </a:xfrm>
        </p:spPr>
        <p:txBody>
          <a:bodyPr vert="horz" lIns="91440" tIns="45720" rIns="91440" bIns="45720" rtlCol="0" anchor="ctr">
            <a:normAutofit/>
          </a:bodyPr>
          <a:lstStyle/>
          <a:p>
            <a:r>
              <a:rPr lang="nl-NL" sz="3200" dirty="0">
                <a:solidFill>
                  <a:srgbClr val="17476B"/>
                </a:solidFill>
              </a:rPr>
              <a:t>Reminder - Project milestones?</a:t>
            </a:r>
          </a:p>
        </p:txBody>
      </p:sp>
      <p:graphicFrame>
        <p:nvGraphicFramePr>
          <p:cNvPr id="5" name="Tabel 4">
            <a:extLst>
              <a:ext uri="{FF2B5EF4-FFF2-40B4-BE49-F238E27FC236}">
                <a16:creationId xmlns:a16="http://schemas.microsoft.com/office/drawing/2014/main" id="{62073FD8-4DCF-F513-720D-7F8568637320}"/>
              </a:ext>
            </a:extLst>
          </p:cNvPr>
          <p:cNvGraphicFramePr>
            <a:graphicFrameLocks noGrp="1"/>
          </p:cNvGraphicFramePr>
          <p:nvPr>
            <p:extLst>
              <p:ext uri="{D42A27DB-BD31-4B8C-83A1-F6EECF244321}">
                <p14:modId xmlns:p14="http://schemas.microsoft.com/office/powerpoint/2010/main" val="2902001718"/>
              </p:ext>
            </p:extLst>
          </p:nvPr>
        </p:nvGraphicFramePr>
        <p:xfrm>
          <a:off x="2027568" y="2362082"/>
          <a:ext cx="7778503" cy="2446523"/>
        </p:xfrm>
        <a:graphic>
          <a:graphicData uri="http://schemas.openxmlformats.org/drawingml/2006/table">
            <a:tbl>
              <a:tblPr firstRow="1" firstCol="1" bandRow="1">
                <a:tableStyleId>{5C22544A-7EE6-4342-B048-85BDC9FD1C3A}</a:tableStyleId>
              </a:tblPr>
              <a:tblGrid>
                <a:gridCol w="2949052">
                  <a:extLst>
                    <a:ext uri="{9D8B030D-6E8A-4147-A177-3AD203B41FA5}">
                      <a16:colId xmlns:a16="http://schemas.microsoft.com/office/drawing/2014/main" val="1353401044"/>
                    </a:ext>
                  </a:extLst>
                </a:gridCol>
                <a:gridCol w="2291230">
                  <a:extLst>
                    <a:ext uri="{9D8B030D-6E8A-4147-A177-3AD203B41FA5}">
                      <a16:colId xmlns:a16="http://schemas.microsoft.com/office/drawing/2014/main" val="1042376446"/>
                    </a:ext>
                  </a:extLst>
                </a:gridCol>
                <a:gridCol w="2538221">
                  <a:extLst>
                    <a:ext uri="{9D8B030D-6E8A-4147-A177-3AD203B41FA5}">
                      <a16:colId xmlns:a16="http://schemas.microsoft.com/office/drawing/2014/main" val="3002369311"/>
                    </a:ext>
                  </a:extLst>
                </a:gridCol>
              </a:tblGrid>
              <a:tr h="557448">
                <a:tc>
                  <a:txBody>
                    <a:bodyPr/>
                    <a:lstStyle/>
                    <a:p>
                      <a:r>
                        <a:rPr lang="nl-NL" sz="1600">
                          <a:effectLst/>
                        </a:rPr>
                        <a:t>ODP Stage</a:t>
                      </a:r>
                    </a:p>
                    <a:p>
                      <a:r>
                        <a:rPr lang="nl-NL" sz="1600">
                          <a:effectLst/>
                          <a:latin typeface="Times New Roman" panose="02020603050405020304" pitchFamily="18" charset="0"/>
                          <a:ea typeface="Times New Roman" panose="02020603050405020304" pitchFamily="18" charset="0"/>
                          <a:cs typeface="Times New Roman" panose="02020603050405020304" pitchFamily="18" charset="0"/>
                        </a:rPr>
                        <a:t>(open Development Process)</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2060"/>
                    </a:solidFill>
                  </a:tcPr>
                </a:tc>
                <a:tc>
                  <a:txBody>
                    <a:bodyPr/>
                    <a:lstStyle/>
                    <a:p>
                      <a:r>
                        <a:rPr lang="nl-NL" sz="1600">
                          <a:effectLst/>
                        </a:rPr>
                        <a:t>Working Period</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2060"/>
                    </a:solidFill>
                  </a:tcPr>
                </a:tc>
                <a:tc>
                  <a:txBody>
                    <a:bodyPr/>
                    <a:lstStyle/>
                    <a:p>
                      <a:r>
                        <a:rPr lang="nl-NL" sz="1600">
                          <a:effectLst/>
                        </a:rPr>
                        <a:t>Maximum Duration</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2060"/>
                    </a:solidFill>
                  </a:tcPr>
                </a:tc>
                <a:extLst>
                  <a:ext uri="{0D108BD9-81ED-4DB2-BD59-A6C34878D82A}">
                    <a16:rowId xmlns:a16="http://schemas.microsoft.com/office/drawing/2014/main" val="2223135160"/>
                  </a:ext>
                </a:extLst>
              </a:tr>
              <a:tr h="377815">
                <a:tc>
                  <a:txBody>
                    <a:bodyPr/>
                    <a:lstStyle/>
                    <a:p>
                      <a:r>
                        <a:rPr lang="nl-NL" sz="1600">
                          <a:effectLst/>
                        </a:rPr>
                        <a:t>Requirements gathering</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2060"/>
                    </a:solidFill>
                  </a:tcPr>
                </a:tc>
                <a:tc>
                  <a:txBody>
                    <a:bodyPr/>
                    <a:lstStyle/>
                    <a:p>
                      <a:r>
                        <a:rPr lang="nl-NL" sz="1600">
                          <a:effectLst/>
                          <a:latin typeface="Calibri" panose="020F0502020204030204" pitchFamily="34" charset="0"/>
                          <a:ea typeface="Times New Roman" panose="02020603050405020304" pitchFamily="18" charset="0"/>
                          <a:cs typeface="Calibri" panose="020F0502020204030204" pitchFamily="34" charset="0"/>
                        </a:rPr>
                        <a:t>01.2023 to 05.2023</a:t>
                      </a:r>
                    </a:p>
                  </a:txBody>
                  <a:tcPr marL="68580" marR="68580" marT="0" marB="0"/>
                </a:tc>
                <a:tc>
                  <a:txBody>
                    <a:bodyPr/>
                    <a:lstStyle/>
                    <a:p>
                      <a:r>
                        <a:rPr lang="nl-NL" sz="1600">
                          <a:effectLst/>
                        </a:rPr>
                        <a:t>4 months</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95587692"/>
                  </a:ext>
                </a:extLst>
              </a:tr>
              <a:tr h="377815">
                <a:tc>
                  <a:txBody>
                    <a:bodyPr/>
                    <a:lstStyle/>
                    <a:p>
                      <a:r>
                        <a:rPr lang="nl-NL" sz="1600">
                          <a:effectLst/>
                        </a:rPr>
                        <a:t>Draft development</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2060"/>
                    </a:solidFill>
                  </a:tcPr>
                </a:tc>
                <a:tc>
                  <a:txBody>
                    <a:bodyPr/>
                    <a:lstStyle/>
                    <a:p>
                      <a:r>
                        <a:rPr lang="nl-NL" sz="1600">
                          <a:effectLst/>
                        </a:rPr>
                        <a:t>05.2023 to 09.2023</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nl-NL" sz="1600">
                          <a:effectLst/>
                        </a:rPr>
                        <a:t>4 months</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3097962"/>
                  </a:ext>
                </a:extLst>
              </a:tr>
              <a:tr h="377815">
                <a:tc>
                  <a:txBody>
                    <a:bodyPr/>
                    <a:lstStyle/>
                    <a:p>
                      <a:r>
                        <a:rPr lang="nl-NL" sz="1600">
                          <a:effectLst/>
                        </a:rPr>
                        <a:t>Public Draft Review</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2060"/>
                    </a:solidFill>
                  </a:tcPr>
                </a:tc>
                <a:tc>
                  <a:txBody>
                    <a:bodyPr/>
                    <a:lstStyle/>
                    <a:p>
                      <a:r>
                        <a:rPr lang="nl-NL" sz="1600">
                          <a:effectLst/>
                        </a:rPr>
                        <a:t>09.2023 to 11.2023</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nl-NL" sz="1600">
                          <a:effectLst/>
                        </a:rPr>
                        <a:t>2 months</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26807187"/>
                  </a:ext>
                </a:extLst>
              </a:tr>
              <a:tr h="377815">
                <a:tc>
                  <a:txBody>
                    <a:bodyPr/>
                    <a:lstStyle/>
                    <a:p>
                      <a:r>
                        <a:rPr lang="nl-NL" sz="1600">
                          <a:effectLst/>
                        </a:rPr>
                        <a:t>Publication</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2060"/>
                    </a:solidFill>
                  </a:tcPr>
                </a:tc>
                <a:tc>
                  <a:txBody>
                    <a:bodyPr/>
                    <a:lstStyle/>
                    <a:p>
                      <a:r>
                        <a:rPr lang="nl-NL" sz="1600">
                          <a:effectLst/>
                        </a:rPr>
                        <a:t>11.2023 to 02.2024</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nl-NL" sz="1600">
                          <a:effectLst/>
                        </a:rPr>
                        <a:t>3 months</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504930144"/>
                  </a:ext>
                </a:extLst>
              </a:tr>
              <a:tr h="377815">
                <a:tc>
                  <a:txBody>
                    <a:bodyPr/>
                    <a:lstStyle/>
                    <a:p>
                      <a:r>
                        <a:rPr lang="nl-NL" sz="1600">
                          <a:effectLst/>
                        </a:rPr>
                        <a:t>Project exit</a:t>
                      </a:r>
                      <a:endParaRPr lang="nl-NL"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solidFill>
                      <a:srgbClr val="002060"/>
                    </a:solidFill>
                  </a:tcPr>
                </a:tc>
                <a:tc>
                  <a:txBody>
                    <a:bodyPr/>
                    <a:lstStyle/>
                    <a:p>
                      <a:r>
                        <a:rPr lang="nl-NL" sz="1600" dirty="0">
                          <a:effectLst/>
                        </a:rPr>
                        <a:t>02.2024 to 05.2024</a:t>
                      </a:r>
                      <a:endParaRPr lang="nl-NL"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r>
                        <a:rPr lang="nl-NL" sz="1600" dirty="0">
                          <a:effectLst/>
                        </a:rPr>
                        <a:t>3 </a:t>
                      </a:r>
                      <a:r>
                        <a:rPr lang="nl-NL" sz="1600" dirty="0" err="1">
                          <a:effectLst/>
                        </a:rPr>
                        <a:t>months</a:t>
                      </a:r>
                      <a:endParaRPr lang="nl-NL"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4228136499"/>
                  </a:ext>
                </a:extLst>
              </a:tr>
            </a:tbl>
          </a:graphicData>
        </a:graphic>
      </p:graphicFrame>
      <p:sp>
        <p:nvSpPr>
          <p:cNvPr id="6" name="Rectangle 1">
            <a:extLst>
              <a:ext uri="{FF2B5EF4-FFF2-40B4-BE49-F238E27FC236}">
                <a16:creationId xmlns:a16="http://schemas.microsoft.com/office/drawing/2014/main" id="{E921D353-9FEF-0DB0-FC57-5C9BFA6EF93A}"/>
              </a:ext>
            </a:extLst>
          </p:cNvPr>
          <p:cNvSpPr>
            <a:spLocks noChangeArrowheads="1"/>
          </p:cNvSpPr>
          <p:nvPr/>
        </p:nvSpPr>
        <p:spPr bwMode="auto">
          <a:xfrm>
            <a:off x="3694943" y="21269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pic>
        <p:nvPicPr>
          <p:cNvPr id="7" name="Afbeelding 6">
            <a:extLst>
              <a:ext uri="{FF2B5EF4-FFF2-40B4-BE49-F238E27FC236}">
                <a16:creationId xmlns:a16="http://schemas.microsoft.com/office/drawing/2014/main" id="{08F1AAFB-4195-018C-AC9A-6D71E07DD8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21931" y="659536"/>
            <a:ext cx="2442099" cy="2027052"/>
          </a:xfrm>
          <a:prstGeom prst="rect">
            <a:avLst/>
          </a:prstGeom>
        </p:spPr>
      </p:pic>
      <p:sp>
        <p:nvSpPr>
          <p:cNvPr id="8" name="Pijl: links 7">
            <a:extLst>
              <a:ext uri="{FF2B5EF4-FFF2-40B4-BE49-F238E27FC236}">
                <a16:creationId xmlns:a16="http://schemas.microsoft.com/office/drawing/2014/main" id="{19791812-5CE6-16E2-7C9A-FBCB4E67AD61}"/>
              </a:ext>
            </a:extLst>
          </p:cNvPr>
          <p:cNvSpPr/>
          <p:nvPr/>
        </p:nvSpPr>
        <p:spPr>
          <a:xfrm rot="10800000">
            <a:off x="347397" y="3057794"/>
            <a:ext cx="1493134" cy="742412"/>
          </a:xfrm>
          <a:prstGeom prst="lef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238352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0F336-4850-633B-2AFB-3AE77E039156}"/>
              </a:ext>
            </a:extLst>
          </p:cNvPr>
          <p:cNvSpPr>
            <a:spLocks noGrp="1"/>
          </p:cNvSpPr>
          <p:nvPr>
            <p:ph type="ctrTitle"/>
          </p:nvPr>
        </p:nvSpPr>
        <p:spPr>
          <a:xfrm>
            <a:off x="2985822" y="389436"/>
            <a:ext cx="8243667" cy="1789830"/>
          </a:xfrm>
        </p:spPr>
        <p:txBody>
          <a:bodyPr>
            <a:normAutofit fontScale="90000"/>
          </a:bodyPr>
          <a:lstStyle/>
          <a:p>
            <a:r>
              <a:rPr lang="en-US" dirty="0"/>
              <a:t>Product Circularity Data Project</a:t>
            </a:r>
            <a:br>
              <a:rPr lang="en-US" dirty="0"/>
            </a:br>
            <a:br>
              <a:rPr lang="en-US" dirty="0"/>
            </a:br>
            <a:r>
              <a:rPr lang="en-US" sz="2700" dirty="0"/>
              <a:t>Working meeting</a:t>
            </a:r>
            <a:br>
              <a:rPr lang="en-US" sz="2700" dirty="0"/>
            </a:br>
            <a:r>
              <a:rPr lang="en-US" sz="2700" dirty="0"/>
              <a:t>28 April  2023</a:t>
            </a:r>
            <a:br>
              <a:rPr lang="en-US" dirty="0"/>
            </a:br>
            <a:br>
              <a:rPr lang="en-US" dirty="0"/>
            </a:br>
            <a:br>
              <a:rPr lang="en-US" dirty="0"/>
            </a:br>
            <a:endParaRPr lang="en-US" dirty="0"/>
          </a:p>
        </p:txBody>
      </p:sp>
      <p:sp>
        <p:nvSpPr>
          <p:cNvPr id="4" name="Title 1">
            <a:extLst>
              <a:ext uri="{FF2B5EF4-FFF2-40B4-BE49-F238E27FC236}">
                <a16:creationId xmlns:a16="http://schemas.microsoft.com/office/drawing/2014/main" id="{B0D7AA16-674D-B8BD-93E4-97A3E3DBF8CC}"/>
              </a:ext>
            </a:extLst>
          </p:cNvPr>
          <p:cNvSpPr txBox="1">
            <a:spLocks/>
          </p:cNvSpPr>
          <p:nvPr/>
        </p:nvSpPr>
        <p:spPr>
          <a:xfrm>
            <a:off x="2985822" y="3276292"/>
            <a:ext cx="8243667" cy="2387600"/>
          </a:xfrm>
          <a:prstGeom prst="rect">
            <a:avLst/>
          </a:prstGeom>
        </p:spPr>
        <p:txBody>
          <a:bodyPr vert="horz" lIns="91440" tIns="45720" rIns="91440" bIns="45720" rtlCol="0" anchor="t">
            <a:normAutofit fontScale="97500"/>
          </a:bodyPr>
          <a:lstStyle>
            <a:lvl1pPr algn="l" defTabSz="914400" rtl="0" eaLnBrk="1" latinLnBrk="0" hangingPunct="1">
              <a:lnSpc>
                <a:spcPct val="70000"/>
              </a:lnSpc>
              <a:spcBef>
                <a:spcPct val="0"/>
              </a:spcBef>
              <a:buNone/>
              <a:defRPr sz="4000" b="1" kern="1200">
                <a:solidFill>
                  <a:srgbClr val="C5902A"/>
                </a:solidFill>
                <a:latin typeface="Barlow Condensed" panose="00000506000000000000" pitchFamily="2" charset="0"/>
                <a:ea typeface="+mj-ea"/>
                <a:cs typeface="+mj-cs"/>
              </a:defRPr>
            </a:lvl1pPr>
          </a:lstStyle>
          <a:p>
            <a:endParaRPr lang="en-US"/>
          </a:p>
        </p:txBody>
      </p:sp>
      <p:sp>
        <p:nvSpPr>
          <p:cNvPr id="6" name="TextBox 5">
            <a:extLst>
              <a:ext uri="{FF2B5EF4-FFF2-40B4-BE49-F238E27FC236}">
                <a16:creationId xmlns:a16="http://schemas.microsoft.com/office/drawing/2014/main" id="{3EEDA9D8-F9F2-CB57-87C5-C6832EA76312}"/>
              </a:ext>
            </a:extLst>
          </p:cNvPr>
          <p:cNvSpPr txBox="1"/>
          <p:nvPr/>
        </p:nvSpPr>
        <p:spPr>
          <a:xfrm>
            <a:off x="3794362" y="2953125"/>
            <a:ext cx="7508375" cy="3046988"/>
          </a:xfrm>
          <a:prstGeom prst="rect">
            <a:avLst/>
          </a:prstGeom>
          <a:noFill/>
        </p:spPr>
        <p:txBody>
          <a:bodyPr wrap="square">
            <a:spAutoFit/>
          </a:bodyPr>
          <a:lstStyle/>
          <a:p>
            <a:pPr>
              <a:tabLst>
                <a:tab pos="84138" algn="l"/>
              </a:tabLst>
            </a:pPr>
            <a:r>
              <a:rPr lang="es-ES" sz="3200" b="1" kern="0" dirty="0" err="1">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Looking</a:t>
            </a:r>
            <a:r>
              <a:rPr lang="es-ES" sz="3200" b="1" kern="0" dirty="0">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 forward to </a:t>
            </a:r>
            <a:r>
              <a:rPr lang="es-ES" sz="3200" b="1" kern="0" dirty="0" err="1">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your</a:t>
            </a:r>
            <a:r>
              <a:rPr lang="es-ES" sz="3200" b="1" kern="0" dirty="0">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 </a:t>
            </a:r>
            <a:r>
              <a:rPr lang="es-ES" sz="3200" b="1" kern="0" dirty="0" err="1">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contributions</a:t>
            </a:r>
            <a:r>
              <a:rPr lang="es-ES" sz="3200" b="1" kern="0" dirty="0">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 and </a:t>
            </a:r>
            <a:r>
              <a:rPr lang="es-ES" sz="3200" b="1" kern="0" dirty="0" err="1">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presentations</a:t>
            </a:r>
            <a:r>
              <a:rPr lang="es-ES" sz="3200" b="1" kern="0" dirty="0">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 at </a:t>
            </a:r>
            <a:r>
              <a:rPr lang="es-ES" sz="3200" b="1" kern="0" dirty="0" err="1">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our</a:t>
            </a:r>
            <a:r>
              <a:rPr lang="es-ES" sz="3200" b="1" kern="0" dirty="0">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 </a:t>
            </a:r>
            <a:r>
              <a:rPr lang="es-ES" sz="3200" b="1" kern="0" dirty="0" err="1">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next</a:t>
            </a:r>
            <a:r>
              <a:rPr lang="es-ES" sz="3200" b="1" kern="0" dirty="0">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rPr>
              <a:t> meeting!</a:t>
            </a:r>
          </a:p>
          <a:p>
            <a:pPr>
              <a:tabLst>
                <a:tab pos="84138" algn="l"/>
              </a:tabLst>
            </a:pPr>
            <a:endParaRPr lang="es-ES" sz="3200" b="1" kern="0" dirty="0">
              <a:solidFill>
                <a:schemeClr val="bg1"/>
              </a:solidFill>
              <a:latin typeface="Trebuchet MS" panose="020B0703020202090204" pitchFamily="34" charset="0"/>
              <a:ea typeface="Trebuchet MS" panose="020B0703020202090204" pitchFamily="34" charset="0"/>
              <a:cs typeface="Trebuchet MS" panose="020B0703020202090204" pitchFamily="34" charset="0"/>
            </a:endParaRPr>
          </a:p>
          <a:p>
            <a:pPr>
              <a:tabLst>
                <a:tab pos="84138" algn="l"/>
              </a:tabLst>
            </a:pPr>
            <a:r>
              <a:rPr lang="es-ES" sz="3200" b="1" dirty="0">
                <a:solidFill>
                  <a:schemeClr val="bg1"/>
                </a:solidFill>
              </a:rPr>
              <a:t>UN/CEFACT </a:t>
            </a:r>
            <a:r>
              <a:rPr lang="es-ES" sz="3200" b="1" dirty="0" err="1">
                <a:solidFill>
                  <a:schemeClr val="bg1"/>
                </a:solidFill>
              </a:rPr>
              <a:t>Forum</a:t>
            </a:r>
            <a:r>
              <a:rPr lang="es-ES" sz="3200" b="1" dirty="0">
                <a:solidFill>
                  <a:schemeClr val="bg1"/>
                </a:solidFill>
              </a:rPr>
              <a:t> Meeting Date:  </a:t>
            </a:r>
            <a:br>
              <a:rPr lang="es-ES" sz="3200" b="1" dirty="0">
                <a:solidFill>
                  <a:schemeClr val="bg1"/>
                </a:solidFill>
              </a:rPr>
            </a:br>
            <a:r>
              <a:rPr lang="es-ES" sz="3200" b="1" dirty="0" err="1">
                <a:solidFill>
                  <a:schemeClr val="bg1"/>
                </a:solidFill>
              </a:rPr>
              <a:t>Tuesday</a:t>
            </a:r>
            <a:r>
              <a:rPr lang="es-ES" sz="3200" b="1" dirty="0">
                <a:solidFill>
                  <a:schemeClr val="bg1"/>
                </a:solidFill>
              </a:rPr>
              <a:t>, 9th of May 2023</a:t>
            </a:r>
            <a:endParaRPr lang="en-US" sz="3200" b="1" dirty="0">
              <a:solidFill>
                <a:schemeClr val="bg1"/>
              </a:solidFill>
            </a:endParaRPr>
          </a:p>
        </p:txBody>
      </p:sp>
    </p:spTree>
    <p:extLst>
      <p:ext uri="{BB962C8B-B14F-4D97-AF65-F5344CB8AC3E}">
        <p14:creationId xmlns:p14="http://schemas.microsoft.com/office/powerpoint/2010/main" val="2288071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el 3">
            <a:extLst>
              <a:ext uri="{FF2B5EF4-FFF2-40B4-BE49-F238E27FC236}">
                <a16:creationId xmlns:a16="http://schemas.microsoft.com/office/drawing/2014/main" id="{3C3BA10D-E17B-8C73-3C16-56ABB7EBF480}"/>
              </a:ext>
            </a:extLst>
          </p:cNvPr>
          <p:cNvGraphicFramePr>
            <a:graphicFrameLocks noGrp="1"/>
          </p:cNvGraphicFramePr>
          <p:nvPr>
            <p:extLst>
              <p:ext uri="{D42A27DB-BD31-4B8C-83A1-F6EECF244321}">
                <p14:modId xmlns:p14="http://schemas.microsoft.com/office/powerpoint/2010/main" val="2340083432"/>
              </p:ext>
            </p:extLst>
          </p:nvPr>
        </p:nvGraphicFramePr>
        <p:xfrm>
          <a:off x="0" y="1202538"/>
          <a:ext cx="12192000" cy="3566160"/>
        </p:xfrm>
        <a:graphic>
          <a:graphicData uri="http://schemas.openxmlformats.org/drawingml/2006/table">
            <a:tbl>
              <a:tblPr firstRow="1" bandRow="1">
                <a:tableStyleId>{5C22544A-7EE6-4342-B048-85BDC9FD1C3A}</a:tableStyleId>
              </a:tblPr>
              <a:tblGrid>
                <a:gridCol w="1144007">
                  <a:extLst>
                    <a:ext uri="{9D8B030D-6E8A-4147-A177-3AD203B41FA5}">
                      <a16:colId xmlns:a16="http://schemas.microsoft.com/office/drawing/2014/main" val="2756336868"/>
                    </a:ext>
                  </a:extLst>
                </a:gridCol>
                <a:gridCol w="11047993">
                  <a:extLst>
                    <a:ext uri="{9D8B030D-6E8A-4147-A177-3AD203B41FA5}">
                      <a16:colId xmlns:a16="http://schemas.microsoft.com/office/drawing/2014/main" val="3541020551"/>
                    </a:ext>
                  </a:extLst>
                </a:gridCol>
              </a:tblGrid>
              <a:tr h="616451">
                <a:tc>
                  <a:txBody>
                    <a:bodyPr/>
                    <a:lstStyle/>
                    <a:p>
                      <a:r>
                        <a:rPr lang="nl-NL" dirty="0"/>
                        <a:t>Item</a:t>
                      </a:r>
                    </a:p>
                  </a:txBody>
                  <a:tcPr>
                    <a:solidFill>
                      <a:srgbClr val="002060"/>
                    </a:solidFill>
                  </a:tcPr>
                </a:tc>
                <a:tc>
                  <a:txBody>
                    <a:bodyPr/>
                    <a:lstStyle/>
                    <a:p>
                      <a:r>
                        <a:rPr lang="nl-NL" dirty="0"/>
                        <a:t>AGENDA</a:t>
                      </a:r>
                    </a:p>
                    <a:p>
                      <a:r>
                        <a:rPr lang="nl-NL"/>
                        <a:t>28 </a:t>
                      </a:r>
                      <a:r>
                        <a:rPr lang="nl-NL" dirty="0"/>
                        <a:t>April 2023 Working Meeting </a:t>
                      </a:r>
                    </a:p>
                  </a:txBody>
                  <a:tcPr>
                    <a:solidFill>
                      <a:srgbClr val="002060"/>
                    </a:solidFill>
                  </a:tcPr>
                </a:tc>
                <a:extLst>
                  <a:ext uri="{0D108BD9-81ED-4DB2-BD59-A6C34878D82A}">
                    <a16:rowId xmlns:a16="http://schemas.microsoft.com/office/drawing/2014/main" val="2319302414"/>
                  </a:ext>
                </a:extLst>
              </a:tr>
              <a:tr h="587096">
                <a:tc>
                  <a:txBody>
                    <a:bodyPr/>
                    <a:lstStyle/>
                    <a:p>
                      <a:r>
                        <a:rPr lang="nl-NL" dirty="0"/>
                        <a:t>1</a:t>
                      </a:r>
                    </a:p>
                  </a:txBody>
                  <a:tcPr/>
                </a:tc>
                <a:tc>
                  <a:txBody>
                    <a:bodyPr/>
                    <a:lstStyle/>
                    <a:p>
                      <a:r>
                        <a:rPr lang="nl-NL" dirty="0"/>
                        <a:t>Opening remarks and meeting overview</a:t>
                      </a:r>
                    </a:p>
                    <a:p>
                      <a:pPr marL="0" marR="0" lvl="0" indent="0" algn="l" defTabSz="914400" rtl="0" eaLnBrk="1" fontAlgn="auto" latinLnBrk="0" hangingPunct="1">
                        <a:lnSpc>
                          <a:spcPct val="100000"/>
                        </a:lnSpc>
                        <a:spcBef>
                          <a:spcPts val="0"/>
                        </a:spcBef>
                        <a:spcAft>
                          <a:spcPts val="0"/>
                        </a:spcAft>
                        <a:buClrTx/>
                        <a:buSzTx/>
                        <a:buFontTx/>
                        <a:buNone/>
                        <a:tabLst/>
                        <a:defRPr/>
                      </a:pPr>
                      <a:r>
                        <a:rPr lang="nl-NL" sz="1600" i="1" dirty="0"/>
                        <a:t>Virginia Martos-Cram, UN/CEFACT Project Lead</a:t>
                      </a:r>
                    </a:p>
                  </a:txBody>
                  <a:tcPr/>
                </a:tc>
                <a:extLst>
                  <a:ext uri="{0D108BD9-81ED-4DB2-BD59-A6C34878D82A}">
                    <a16:rowId xmlns:a16="http://schemas.microsoft.com/office/drawing/2014/main" val="2389276605"/>
                  </a:ext>
                </a:extLst>
              </a:tr>
              <a:tr h="616451">
                <a:tc>
                  <a:txBody>
                    <a:bodyPr/>
                    <a:lstStyle/>
                    <a:p>
                      <a:r>
                        <a:rPr lang="nl-NL" dirty="0"/>
                        <a:t>3</a:t>
                      </a:r>
                    </a:p>
                  </a:txBody>
                  <a:tcPr/>
                </a:tc>
                <a:tc>
                  <a:txBody>
                    <a:bodyPr/>
                    <a:lstStyle/>
                    <a:p>
                      <a:r>
                        <a:rPr lang="en-US" sz="1800" b="1" i="0" kern="1200" dirty="0">
                          <a:solidFill>
                            <a:schemeClr val="dk1"/>
                          </a:solidFill>
                          <a:effectLst/>
                          <a:latin typeface="+mn-lt"/>
                          <a:ea typeface="+mn-ea"/>
                          <a:cs typeface="+mn-cs"/>
                        </a:rPr>
                        <a:t>European Union's Proposal for a Regulation on </a:t>
                      </a:r>
                      <a:r>
                        <a:rPr lang="en-US" sz="1800" b="1" i="0" kern="1200" dirty="0" err="1">
                          <a:solidFill>
                            <a:schemeClr val="dk1"/>
                          </a:solidFill>
                          <a:effectLst/>
                          <a:latin typeface="+mn-lt"/>
                          <a:ea typeface="+mn-ea"/>
                          <a:cs typeface="+mn-cs"/>
                        </a:rPr>
                        <a:t>Ecodesign</a:t>
                      </a:r>
                      <a:r>
                        <a:rPr lang="en-US" sz="1800" b="1" i="0" kern="1200" dirty="0">
                          <a:solidFill>
                            <a:schemeClr val="dk1"/>
                          </a:solidFill>
                          <a:effectLst/>
                          <a:latin typeface="+mn-lt"/>
                          <a:ea typeface="+mn-ea"/>
                          <a:cs typeface="+mn-cs"/>
                        </a:rPr>
                        <a:t> for Sustainable Products </a:t>
                      </a:r>
                      <a:br>
                        <a:rPr lang="en-US" sz="1800" b="1" i="0" kern="1200" dirty="0">
                          <a:solidFill>
                            <a:schemeClr val="dk1"/>
                          </a:solidFill>
                          <a:effectLst/>
                          <a:latin typeface="+mn-lt"/>
                          <a:ea typeface="+mn-ea"/>
                          <a:cs typeface="+mn-cs"/>
                        </a:rPr>
                      </a:br>
                      <a:r>
                        <a:rPr lang="en-US" sz="1800" b="0" i="0" kern="1200" dirty="0">
                          <a:solidFill>
                            <a:schemeClr val="dk1"/>
                          </a:solidFill>
                          <a:effectLst/>
                          <a:latin typeface="+mn-lt"/>
                          <a:ea typeface="+mn-ea"/>
                          <a:cs typeface="+mn-cs"/>
                        </a:rPr>
                        <a:t>Articles 6 through 13 (pages 51-58) </a:t>
                      </a:r>
                    </a:p>
                    <a:p>
                      <a:r>
                        <a:rPr lang="en-US" sz="1800" b="0" i="1" kern="1200" dirty="0">
                          <a:solidFill>
                            <a:schemeClr val="dk1"/>
                          </a:solidFill>
                          <a:effectLst/>
                          <a:latin typeface="+mn-lt"/>
                          <a:ea typeface="+mn-ea"/>
                          <a:cs typeface="+mn-cs"/>
                        </a:rPr>
                        <a:t>Virginia </a:t>
                      </a:r>
                    </a:p>
                  </a:txBody>
                  <a:tcPr/>
                </a:tc>
                <a:extLst>
                  <a:ext uri="{0D108BD9-81ED-4DB2-BD59-A6C34878D82A}">
                    <a16:rowId xmlns:a16="http://schemas.microsoft.com/office/drawing/2014/main" val="2244632716"/>
                  </a:ext>
                </a:extLst>
              </a:tr>
              <a:tr h="623491">
                <a:tc>
                  <a:txBody>
                    <a:bodyPr/>
                    <a:lstStyle/>
                    <a:p>
                      <a:r>
                        <a:rPr lang="nl-NL" dirty="0"/>
                        <a:t>4</a:t>
                      </a:r>
                    </a:p>
                  </a:txBody>
                  <a:tcPr/>
                </a:tc>
                <a:tc>
                  <a:txBody>
                    <a:bodyPr/>
                    <a:lstStyle/>
                    <a:p>
                      <a:r>
                        <a:rPr lang="en-US" sz="1800" b="1" i="0" kern="1200" dirty="0">
                          <a:solidFill>
                            <a:schemeClr val="dk1"/>
                          </a:solidFill>
                          <a:effectLst/>
                          <a:latin typeface="+mn-lt"/>
                          <a:ea typeface="+mn-ea"/>
                          <a:cs typeface="+mn-cs"/>
                        </a:rPr>
                        <a:t>Changes since last draft</a:t>
                      </a:r>
                      <a:endParaRPr lang="en-US" sz="1800" b="0" i="0" kern="1200" dirty="0">
                        <a:solidFill>
                          <a:schemeClr val="dk1"/>
                        </a:solidFill>
                        <a:effectLst/>
                        <a:latin typeface="+mn-lt"/>
                        <a:ea typeface="+mn-ea"/>
                        <a:cs typeface="+mn-cs"/>
                      </a:endParaRPr>
                    </a:p>
                    <a:p>
                      <a:r>
                        <a:rPr lang="en-US" sz="1800" b="0" i="1" kern="1200" dirty="0">
                          <a:solidFill>
                            <a:schemeClr val="dk1"/>
                          </a:solidFill>
                          <a:effectLst/>
                          <a:latin typeface="+mn-lt"/>
                          <a:ea typeface="+mn-ea"/>
                          <a:cs typeface="+mn-cs"/>
                        </a:rPr>
                        <a:t>Gerhard, Julie and Jan</a:t>
                      </a:r>
                    </a:p>
                  </a:txBody>
                  <a:tcPr/>
                </a:tc>
                <a:extLst>
                  <a:ext uri="{0D108BD9-81ED-4DB2-BD59-A6C34878D82A}">
                    <a16:rowId xmlns:a16="http://schemas.microsoft.com/office/drawing/2014/main" val="1286571115"/>
                  </a:ext>
                </a:extLst>
              </a:tr>
              <a:tr h="733871">
                <a:tc>
                  <a:txBody>
                    <a:bodyPr/>
                    <a:lstStyle/>
                    <a:p>
                      <a:r>
                        <a:rPr lang="nl-NL" dirty="0"/>
                        <a:t>5</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800" dirty="0"/>
                        <a:t>Any other business and next meeting</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nl-NL" sz="1800" i="1" dirty="0"/>
                        <a:t>Virginia</a:t>
                      </a:r>
                    </a:p>
                    <a:p>
                      <a:pPr marL="0" indent="0">
                        <a:buFont typeface="Arial" panose="020B0604020202020204" pitchFamily="34" charset="0"/>
                        <a:buNone/>
                      </a:pPr>
                      <a:endParaRPr lang="nl-NL" sz="800" i="1" dirty="0"/>
                    </a:p>
                  </a:txBody>
                  <a:tcPr/>
                </a:tc>
                <a:extLst>
                  <a:ext uri="{0D108BD9-81ED-4DB2-BD59-A6C34878D82A}">
                    <a16:rowId xmlns:a16="http://schemas.microsoft.com/office/drawing/2014/main" val="1945200855"/>
                  </a:ext>
                </a:extLst>
              </a:tr>
            </a:tbl>
          </a:graphicData>
        </a:graphic>
      </p:graphicFrame>
    </p:spTree>
    <p:extLst>
      <p:ext uri="{BB962C8B-B14F-4D97-AF65-F5344CB8AC3E}">
        <p14:creationId xmlns:p14="http://schemas.microsoft.com/office/powerpoint/2010/main" val="1480197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0F336-4850-633B-2AFB-3AE77E039156}"/>
              </a:ext>
            </a:extLst>
          </p:cNvPr>
          <p:cNvSpPr>
            <a:spLocks noGrp="1"/>
          </p:cNvSpPr>
          <p:nvPr>
            <p:ph type="ctrTitle"/>
          </p:nvPr>
        </p:nvSpPr>
        <p:spPr>
          <a:xfrm>
            <a:off x="2985822" y="389436"/>
            <a:ext cx="8243667" cy="1789830"/>
          </a:xfrm>
        </p:spPr>
        <p:txBody>
          <a:bodyPr>
            <a:normAutofit fontScale="90000"/>
          </a:bodyPr>
          <a:lstStyle/>
          <a:p>
            <a:r>
              <a:rPr lang="en-US" dirty="0"/>
              <a:t>Product Circularity Data Project</a:t>
            </a:r>
            <a:br>
              <a:rPr lang="en-US" dirty="0"/>
            </a:br>
            <a:br>
              <a:rPr lang="en-US" dirty="0"/>
            </a:br>
            <a:r>
              <a:rPr lang="en-US" sz="2700" dirty="0"/>
              <a:t>Working meeting</a:t>
            </a:r>
            <a:br>
              <a:rPr lang="en-US" sz="2700"/>
            </a:br>
            <a:r>
              <a:rPr lang="en-US" sz="2700"/>
              <a:t>28 April 2023</a:t>
            </a:r>
            <a:br>
              <a:rPr lang="en-US" dirty="0"/>
            </a:br>
            <a:br>
              <a:rPr lang="en-US" dirty="0"/>
            </a:br>
            <a:br>
              <a:rPr lang="en-US" dirty="0"/>
            </a:br>
            <a:endParaRPr lang="en-US" dirty="0"/>
          </a:p>
        </p:txBody>
      </p:sp>
      <p:sp>
        <p:nvSpPr>
          <p:cNvPr id="4" name="Title 1">
            <a:extLst>
              <a:ext uri="{FF2B5EF4-FFF2-40B4-BE49-F238E27FC236}">
                <a16:creationId xmlns:a16="http://schemas.microsoft.com/office/drawing/2014/main" id="{B0D7AA16-674D-B8BD-93E4-97A3E3DBF8CC}"/>
              </a:ext>
            </a:extLst>
          </p:cNvPr>
          <p:cNvSpPr txBox="1">
            <a:spLocks/>
          </p:cNvSpPr>
          <p:nvPr/>
        </p:nvSpPr>
        <p:spPr>
          <a:xfrm>
            <a:off x="2985822" y="3276292"/>
            <a:ext cx="8243667" cy="2387600"/>
          </a:xfrm>
          <a:prstGeom prst="rect">
            <a:avLst/>
          </a:prstGeom>
        </p:spPr>
        <p:txBody>
          <a:bodyPr vert="horz" lIns="91440" tIns="45720" rIns="91440" bIns="45720" rtlCol="0" anchor="t">
            <a:normAutofit fontScale="97500"/>
          </a:bodyPr>
          <a:lstStyle>
            <a:lvl1pPr algn="l" defTabSz="914400" rtl="0" eaLnBrk="1" latinLnBrk="0" hangingPunct="1">
              <a:lnSpc>
                <a:spcPct val="70000"/>
              </a:lnSpc>
              <a:spcBef>
                <a:spcPct val="0"/>
              </a:spcBef>
              <a:buNone/>
              <a:defRPr sz="4000" b="1" kern="1200">
                <a:solidFill>
                  <a:srgbClr val="C5902A"/>
                </a:solidFill>
                <a:latin typeface="Barlow Condensed" panose="00000506000000000000" pitchFamily="2" charset="0"/>
                <a:ea typeface="+mj-ea"/>
                <a:cs typeface="+mj-cs"/>
              </a:defRPr>
            </a:lvl1pPr>
          </a:lstStyle>
          <a:p>
            <a:endParaRPr lang="en-US"/>
          </a:p>
        </p:txBody>
      </p:sp>
      <p:sp>
        <p:nvSpPr>
          <p:cNvPr id="6" name="TextBox 5">
            <a:extLst>
              <a:ext uri="{FF2B5EF4-FFF2-40B4-BE49-F238E27FC236}">
                <a16:creationId xmlns:a16="http://schemas.microsoft.com/office/drawing/2014/main" id="{3EEDA9D8-F9F2-CB57-87C5-C6832EA76312}"/>
              </a:ext>
            </a:extLst>
          </p:cNvPr>
          <p:cNvSpPr txBox="1"/>
          <p:nvPr/>
        </p:nvSpPr>
        <p:spPr>
          <a:xfrm>
            <a:off x="3794362" y="2179266"/>
            <a:ext cx="7508375" cy="4770537"/>
          </a:xfrm>
          <a:prstGeom prst="rect">
            <a:avLst/>
          </a:prstGeom>
          <a:noFill/>
        </p:spPr>
        <p:txBody>
          <a:bodyPr wrap="square">
            <a:spAutoFit/>
          </a:bodyPr>
          <a:lstStyle/>
          <a:p>
            <a:pPr>
              <a:tabLst>
                <a:tab pos="84138" algn="l"/>
              </a:tabLst>
            </a:pPr>
            <a:r>
              <a:rPr lang="en-US" sz="3200" b="1" kern="0" dirty="0">
                <a:solidFill>
                  <a:schemeClr val="bg1"/>
                </a:solidFill>
                <a:latin typeface="Trebuchet MS" panose="020B0703020202090204" pitchFamily="34" charset="0"/>
                <a:ea typeface="Trebuchet MS" panose="020B0703020202090204" pitchFamily="34" charset="0"/>
                <a:cs typeface="Trebuchet MS" panose="020B0703020202090204" pitchFamily="34" charset="0"/>
              </a:rPr>
              <a:t>Discussion on </a:t>
            </a:r>
          </a:p>
          <a:p>
            <a:pPr>
              <a:tabLst>
                <a:tab pos="84138" algn="l"/>
              </a:tabLst>
            </a:pPr>
            <a:r>
              <a:rPr lang="en-US" sz="3200" b="1" kern="0" dirty="0">
                <a:solidFill>
                  <a:schemeClr val="bg1"/>
                </a:solidFill>
                <a:latin typeface="Trebuchet MS" panose="020B0703020202090204" pitchFamily="34" charset="0"/>
                <a:ea typeface="Trebuchet MS" panose="020B0703020202090204" pitchFamily="34" charset="0"/>
                <a:cs typeface="Trebuchet MS" panose="020B0703020202090204" pitchFamily="34" charset="0"/>
              </a:rPr>
              <a:t>European Union's Proposal for a Regulation on </a:t>
            </a:r>
            <a:r>
              <a:rPr lang="en-US" sz="3200" b="1" kern="0" dirty="0" err="1">
                <a:solidFill>
                  <a:schemeClr val="bg1"/>
                </a:solidFill>
                <a:latin typeface="Trebuchet MS" panose="020B0703020202090204" pitchFamily="34" charset="0"/>
                <a:ea typeface="Trebuchet MS" panose="020B0703020202090204" pitchFamily="34" charset="0"/>
                <a:cs typeface="Trebuchet MS" panose="020B0703020202090204" pitchFamily="34" charset="0"/>
              </a:rPr>
              <a:t>Ecodesign</a:t>
            </a:r>
            <a:r>
              <a:rPr lang="en-US" sz="3200" b="1" kern="0" dirty="0">
                <a:solidFill>
                  <a:schemeClr val="bg1"/>
                </a:solidFill>
                <a:latin typeface="Trebuchet MS" panose="020B0703020202090204" pitchFamily="34" charset="0"/>
                <a:ea typeface="Trebuchet MS" panose="020B0703020202090204" pitchFamily="34" charset="0"/>
                <a:cs typeface="Trebuchet MS" panose="020B0703020202090204" pitchFamily="34" charset="0"/>
              </a:rPr>
              <a:t> for Sustainable Products </a:t>
            </a:r>
          </a:p>
          <a:p>
            <a:pPr>
              <a:tabLst>
                <a:tab pos="84138" algn="l"/>
              </a:tabLst>
            </a:pPr>
            <a:endParaRPr lang="en-US" b="1" kern="0" dirty="0">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endParaRPr>
          </a:p>
          <a:p>
            <a:r>
              <a:rPr lang="en-US" sz="1800" kern="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We will focus on Performance and Information Requirements as well as the Digital Product Passport and its implementation (Articles 6 through 13 on pages 51-58)</a:t>
            </a:r>
          </a:p>
          <a:p>
            <a:endParaRPr lang="en-US" sz="18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r>
              <a:rPr lang="en-US" sz="1800" kern="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Questions to consider: </a:t>
            </a:r>
          </a:p>
          <a:p>
            <a:r>
              <a:rPr lang="en-US" kern="0" dirty="0">
                <a:solidFill>
                  <a:schemeClr val="bg1"/>
                </a:solidFill>
                <a:latin typeface="Calibri" panose="020F0502020204030204" pitchFamily="34" charset="0"/>
                <a:ea typeface="Times New Roman" panose="02020603050405020304" pitchFamily="18" charset="0"/>
                <a:cs typeface="Calibri" panose="020F0502020204030204" pitchFamily="34" charset="0"/>
              </a:rPr>
              <a:t>H</a:t>
            </a:r>
            <a:r>
              <a:rPr lang="en-US" sz="1800" kern="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ow can we align our work with this and other initiatives? </a:t>
            </a:r>
          </a:p>
          <a:p>
            <a:r>
              <a:rPr lang="en-US" kern="0" dirty="0">
                <a:solidFill>
                  <a:schemeClr val="bg1"/>
                </a:solidFill>
                <a:latin typeface="Calibri" panose="020F0502020204030204" pitchFamily="34" charset="0"/>
                <a:ea typeface="Times New Roman" panose="02020603050405020304" pitchFamily="18" charset="0"/>
                <a:cs typeface="Calibri" panose="020F0502020204030204" pitchFamily="34" charset="0"/>
              </a:rPr>
              <a:t>Are there</a:t>
            </a:r>
            <a:r>
              <a:rPr lang="en-US" sz="1800" kern="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 inputs we might give to this and other initiatives based on our work? </a:t>
            </a:r>
            <a:endParaRPr lang="en-US" sz="1800" kern="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tabLst>
                <a:tab pos="84138" algn="l"/>
              </a:tabLst>
            </a:pPr>
            <a:endParaRPr lang="en-GB" sz="3200" b="1" kern="0" dirty="0">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endParaRPr>
          </a:p>
        </p:txBody>
      </p:sp>
    </p:spTree>
    <p:extLst>
      <p:ext uri="{BB962C8B-B14F-4D97-AF65-F5344CB8AC3E}">
        <p14:creationId xmlns:p14="http://schemas.microsoft.com/office/powerpoint/2010/main" val="3764257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0F336-4850-633B-2AFB-3AE77E039156}"/>
              </a:ext>
            </a:extLst>
          </p:cNvPr>
          <p:cNvSpPr>
            <a:spLocks noGrp="1"/>
          </p:cNvSpPr>
          <p:nvPr>
            <p:ph type="ctrTitle"/>
          </p:nvPr>
        </p:nvSpPr>
        <p:spPr>
          <a:xfrm>
            <a:off x="2985822" y="389436"/>
            <a:ext cx="8243667" cy="1789830"/>
          </a:xfrm>
        </p:spPr>
        <p:txBody>
          <a:bodyPr>
            <a:normAutofit fontScale="90000"/>
          </a:bodyPr>
          <a:lstStyle/>
          <a:p>
            <a:r>
              <a:rPr lang="en-US" dirty="0"/>
              <a:t>Product Circularity Data Project</a:t>
            </a:r>
            <a:br>
              <a:rPr lang="en-US" dirty="0"/>
            </a:br>
            <a:br>
              <a:rPr lang="en-US" dirty="0"/>
            </a:br>
            <a:r>
              <a:rPr lang="en-US" sz="2700" dirty="0"/>
              <a:t>Working meeting</a:t>
            </a:r>
            <a:br>
              <a:rPr lang="en-US" sz="2700"/>
            </a:br>
            <a:r>
              <a:rPr lang="en-US" sz="2700"/>
              <a:t>28 April 2023</a:t>
            </a:r>
            <a:br>
              <a:rPr lang="en-US" dirty="0"/>
            </a:br>
            <a:br>
              <a:rPr lang="en-US" dirty="0"/>
            </a:br>
            <a:br>
              <a:rPr lang="en-US" dirty="0"/>
            </a:br>
            <a:endParaRPr lang="en-US" dirty="0"/>
          </a:p>
        </p:txBody>
      </p:sp>
      <p:sp>
        <p:nvSpPr>
          <p:cNvPr id="4" name="Title 1">
            <a:extLst>
              <a:ext uri="{FF2B5EF4-FFF2-40B4-BE49-F238E27FC236}">
                <a16:creationId xmlns:a16="http://schemas.microsoft.com/office/drawing/2014/main" id="{B0D7AA16-674D-B8BD-93E4-97A3E3DBF8CC}"/>
              </a:ext>
            </a:extLst>
          </p:cNvPr>
          <p:cNvSpPr txBox="1">
            <a:spLocks/>
          </p:cNvSpPr>
          <p:nvPr/>
        </p:nvSpPr>
        <p:spPr>
          <a:xfrm>
            <a:off x="2985822" y="3276292"/>
            <a:ext cx="8243667" cy="2387600"/>
          </a:xfrm>
          <a:prstGeom prst="rect">
            <a:avLst/>
          </a:prstGeom>
        </p:spPr>
        <p:txBody>
          <a:bodyPr vert="horz" lIns="91440" tIns="45720" rIns="91440" bIns="45720" rtlCol="0" anchor="t">
            <a:normAutofit fontScale="97500"/>
          </a:bodyPr>
          <a:lstStyle>
            <a:lvl1pPr algn="l" defTabSz="914400" rtl="0" eaLnBrk="1" latinLnBrk="0" hangingPunct="1">
              <a:lnSpc>
                <a:spcPct val="70000"/>
              </a:lnSpc>
              <a:spcBef>
                <a:spcPct val="0"/>
              </a:spcBef>
              <a:buNone/>
              <a:defRPr sz="4000" b="1" kern="1200">
                <a:solidFill>
                  <a:srgbClr val="C5902A"/>
                </a:solidFill>
                <a:latin typeface="Barlow Condensed" panose="00000506000000000000" pitchFamily="2" charset="0"/>
                <a:ea typeface="+mj-ea"/>
                <a:cs typeface="+mj-cs"/>
              </a:defRPr>
            </a:lvl1pPr>
          </a:lstStyle>
          <a:p>
            <a:endParaRPr lang="en-US"/>
          </a:p>
        </p:txBody>
      </p:sp>
      <p:sp>
        <p:nvSpPr>
          <p:cNvPr id="6" name="TextBox 5">
            <a:extLst>
              <a:ext uri="{FF2B5EF4-FFF2-40B4-BE49-F238E27FC236}">
                <a16:creationId xmlns:a16="http://schemas.microsoft.com/office/drawing/2014/main" id="{3EEDA9D8-F9F2-CB57-87C5-C6832EA76312}"/>
              </a:ext>
            </a:extLst>
          </p:cNvPr>
          <p:cNvSpPr txBox="1"/>
          <p:nvPr/>
        </p:nvSpPr>
        <p:spPr>
          <a:xfrm>
            <a:off x="3794362" y="2953125"/>
            <a:ext cx="7508375" cy="1077218"/>
          </a:xfrm>
          <a:prstGeom prst="rect">
            <a:avLst/>
          </a:prstGeom>
          <a:noFill/>
        </p:spPr>
        <p:txBody>
          <a:bodyPr wrap="square">
            <a:spAutoFit/>
          </a:bodyPr>
          <a:lstStyle/>
          <a:p>
            <a:pPr>
              <a:tabLst>
                <a:tab pos="84138" algn="l"/>
              </a:tabLst>
            </a:pPr>
            <a:r>
              <a:rPr lang="es-ES" sz="3200" b="1" kern="0" dirty="0" err="1">
                <a:solidFill>
                  <a:schemeClr val="bg1"/>
                </a:solidFill>
                <a:latin typeface="Trebuchet MS" panose="020B0703020202090204" pitchFamily="34" charset="0"/>
                <a:ea typeface="Trebuchet MS" panose="020B0703020202090204" pitchFamily="34" charset="0"/>
                <a:cs typeface="Trebuchet MS" panose="020B0703020202090204" pitchFamily="34" charset="0"/>
              </a:rPr>
              <a:t>Changes</a:t>
            </a:r>
            <a:r>
              <a:rPr lang="es-ES" sz="3200" b="1" kern="0" dirty="0">
                <a:solidFill>
                  <a:schemeClr val="bg1"/>
                </a:solidFill>
                <a:latin typeface="Trebuchet MS" panose="020B0703020202090204" pitchFamily="34" charset="0"/>
                <a:ea typeface="Trebuchet MS" panose="020B0703020202090204" pitchFamily="34" charset="0"/>
                <a:cs typeface="Trebuchet MS" panose="020B0703020202090204" pitchFamily="34" charset="0"/>
              </a:rPr>
              <a:t> in </a:t>
            </a:r>
            <a:r>
              <a:rPr lang="es-ES" sz="3200" b="1" kern="0" dirty="0" err="1">
                <a:solidFill>
                  <a:schemeClr val="bg1"/>
                </a:solidFill>
                <a:latin typeface="Trebuchet MS" panose="020B0703020202090204" pitchFamily="34" charset="0"/>
                <a:ea typeface="Trebuchet MS" panose="020B0703020202090204" pitchFamily="34" charset="0"/>
                <a:cs typeface="Trebuchet MS" panose="020B0703020202090204" pitchFamily="34" charset="0"/>
              </a:rPr>
              <a:t>the</a:t>
            </a:r>
            <a:r>
              <a:rPr lang="es-ES" sz="3200" b="1" kern="0" dirty="0">
                <a:solidFill>
                  <a:schemeClr val="bg1"/>
                </a:solidFill>
                <a:latin typeface="Trebuchet MS" panose="020B0703020202090204" pitchFamily="34" charset="0"/>
                <a:ea typeface="Trebuchet MS" panose="020B0703020202090204" pitchFamily="34" charset="0"/>
                <a:cs typeface="Trebuchet MS" panose="020B0703020202090204" pitchFamily="34" charset="0"/>
              </a:rPr>
              <a:t> draft outputs </a:t>
            </a:r>
          </a:p>
          <a:p>
            <a:pPr>
              <a:tabLst>
                <a:tab pos="84138" algn="l"/>
              </a:tabLst>
            </a:pPr>
            <a:r>
              <a:rPr lang="es-ES" sz="3200" b="1" kern="0" dirty="0" err="1">
                <a:solidFill>
                  <a:schemeClr val="bg1"/>
                </a:solidFill>
                <a:latin typeface="Trebuchet MS" panose="020B0703020202090204" pitchFamily="34" charset="0"/>
                <a:ea typeface="Trebuchet MS" panose="020B0703020202090204" pitchFamily="34" charset="0"/>
                <a:cs typeface="Trebuchet MS" panose="020B0703020202090204" pitchFamily="34" charset="0"/>
              </a:rPr>
              <a:t>since</a:t>
            </a:r>
            <a:r>
              <a:rPr lang="es-ES" sz="3200" b="1" kern="0" dirty="0">
                <a:solidFill>
                  <a:schemeClr val="bg1"/>
                </a:solidFill>
                <a:latin typeface="Trebuchet MS" panose="020B0703020202090204" pitchFamily="34" charset="0"/>
                <a:ea typeface="Trebuchet MS" panose="020B0703020202090204" pitchFamily="34" charset="0"/>
                <a:cs typeface="Trebuchet MS" panose="020B0703020202090204" pitchFamily="34" charset="0"/>
              </a:rPr>
              <a:t> </a:t>
            </a:r>
            <a:r>
              <a:rPr lang="es-ES" sz="3200" b="1" kern="0" dirty="0" err="1">
                <a:solidFill>
                  <a:schemeClr val="bg1"/>
                </a:solidFill>
                <a:latin typeface="Trebuchet MS" panose="020B0703020202090204" pitchFamily="34" charset="0"/>
                <a:ea typeface="Trebuchet MS" panose="020B0703020202090204" pitchFamily="34" charset="0"/>
                <a:cs typeface="Trebuchet MS" panose="020B0703020202090204" pitchFamily="34" charset="0"/>
              </a:rPr>
              <a:t>the</a:t>
            </a:r>
            <a:r>
              <a:rPr lang="es-ES" sz="3200" b="1" kern="0" dirty="0">
                <a:solidFill>
                  <a:schemeClr val="bg1"/>
                </a:solidFill>
                <a:latin typeface="Trebuchet MS" panose="020B0703020202090204" pitchFamily="34" charset="0"/>
                <a:ea typeface="Trebuchet MS" panose="020B0703020202090204" pitchFamily="34" charset="0"/>
                <a:cs typeface="Trebuchet MS" panose="020B0703020202090204" pitchFamily="34" charset="0"/>
              </a:rPr>
              <a:t> </a:t>
            </a:r>
            <a:r>
              <a:rPr lang="es-ES" sz="3200" b="1" kern="0" dirty="0" err="1">
                <a:solidFill>
                  <a:schemeClr val="bg1"/>
                </a:solidFill>
                <a:latin typeface="Trebuchet MS" panose="020B0703020202090204" pitchFamily="34" charset="0"/>
                <a:ea typeface="Trebuchet MS" panose="020B0703020202090204" pitchFamily="34" charset="0"/>
                <a:cs typeface="Trebuchet MS" panose="020B0703020202090204" pitchFamily="34" charset="0"/>
              </a:rPr>
              <a:t>last</a:t>
            </a:r>
            <a:r>
              <a:rPr lang="es-ES" sz="3200" b="1" kern="0" dirty="0">
                <a:solidFill>
                  <a:schemeClr val="bg1"/>
                </a:solidFill>
                <a:latin typeface="Trebuchet MS" panose="020B0703020202090204" pitchFamily="34" charset="0"/>
                <a:ea typeface="Trebuchet MS" panose="020B0703020202090204" pitchFamily="34" charset="0"/>
                <a:cs typeface="Trebuchet MS" panose="020B0703020202090204" pitchFamily="34" charset="0"/>
              </a:rPr>
              <a:t> meeting</a:t>
            </a:r>
            <a:endParaRPr lang="en-GB" sz="3200" b="1" kern="0" dirty="0">
              <a:solidFill>
                <a:schemeClr val="bg1"/>
              </a:solidFill>
              <a:effectLst/>
              <a:latin typeface="Trebuchet MS" panose="020B0703020202090204" pitchFamily="34" charset="0"/>
              <a:ea typeface="Trebuchet MS" panose="020B0703020202090204" pitchFamily="34" charset="0"/>
              <a:cs typeface="Trebuchet MS" panose="020B0703020202090204" pitchFamily="34" charset="0"/>
            </a:endParaRPr>
          </a:p>
        </p:txBody>
      </p:sp>
    </p:spTree>
    <p:extLst>
      <p:ext uri="{BB962C8B-B14F-4D97-AF65-F5344CB8AC3E}">
        <p14:creationId xmlns:p14="http://schemas.microsoft.com/office/powerpoint/2010/main" val="3198745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9A9C29-E0D4-3567-F85F-F944BF50860D}"/>
              </a:ext>
            </a:extLst>
          </p:cNvPr>
          <p:cNvSpPr>
            <a:spLocks noGrp="1"/>
          </p:cNvSpPr>
          <p:nvPr>
            <p:ph type="title"/>
          </p:nvPr>
        </p:nvSpPr>
        <p:spPr>
          <a:xfrm>
            <a:off x="838200" y="365126"/>
            <a:ext cx="10515600" cy="767484"/>
          </a:xfrm>
        </p:spPr>
        <p:txBody>
          <a:bodyPr/>
          <a:lstStyle/>
          <a:p>
            <a:r>
              <a:rPr lang="nl-NL" dirty="0" err="1"/>
              <a:t>Created</a:t>
            </a:r>
            <a:r>
              <a:rPr lang="nl-NL" dirty="0"/>
              <a:t> </a:t>
            </a:r>
            <a:r>
              <a:rPr lang="nl-NL" dirty="0" err="1"/>
              <a:t>sections</a:t>
            </a:r>
            <a:endParaRPr lang="nl-NL" dirty="0"/>
          </a:p>
        </p:txBody>
      </p:sp>
      <p:pic>
        <p:nvPicPr>
          <p:cNvPr id="5" name="Afbeelding 4">
            <a:extLst>
              <a:ext uri="{FF2B5EF4-FFF2-40B4-BE49-F238E27FC236}">
                <a16:creationId xmlns:a16="http://schemas.microsoft.com/office/drawing/2014/main" id="{0EF82315-7E8B-3911-B273-F4F1601BB156}"/>
              </a:ext>
            </a:extLst>
          </p:cNvPr>
          <p:cNvPicPr>
            <a:picLocks noChangeAspect="1"/>
          </p:cNvPicPr>
          <p:nvPr/>
        </p:nvPicPr>
        <p:blipFill>
          <a:blip r:embed="rId2"/>
          <a:stretch>
            <a:fillRect/>
          </a:stretch>
        </p:blipFill>
        <p:spPr>
          <a:xfrm>
            <a:off x="5285508" y="396485"/>
            <a:ext cx="3577936" cy="5773343"/>
          </a:xfrm>
          <a:prstGeom prst="rect">
            <a:avLst/>
          </a:prstGeom>
        </p:spPr>
      </p:pic>
      <p:sp>
        <p:nvSpPr>
          <p:cNvPr id="6" name="Tekstvak 5">
            <a:extLst>
              <a:ext uri="{FF2B5EF4-FFF2-40B4-BE49-F238E27FC236}">
                <a16:creationId xmlns:a16="http://schemas.microsoft.com/office/drawing/2014/main" id="{5415C3F8-967B-242C-B180-A5B8144147D0}"/>
              </a:ext>
            </a:extLst>
          </p:cNvPr>
          <p:cNvSpPr txBox="1"/>
          <p:nvPr/>
        </p:nvSpPr>
        <p:spPr>
          <a:xfrm>
            <a:off x="1515668" y="1436566"/>
            <a:ext cx="2973956" cy="369332"/>
          </a:xfrm>
          <a:prstGeom prst="rect">
            <a:avLst/>
          </a:prstGeom>
          <a:noFill/>
        </p:spPr>
        <p:txBody>
          <a:bodyPr wrap="none" rtlCol="0">
            <a:spAutoFit/>
          </a:bodyPr>
          <a:lstStyle/>
          <a:p>
            <a:r>
              <a:rPr lang="nl-NL" b="1" dirty="0" err="1"/>
              <a:t>Textile</a:t>
            </a:r>
            <a:r>
              <a:rPr lang="nl-NL" b="1" dirty="0"/>
              <a:t> &amp; </a:t>
            </a:r>
            <a:r>
              <a:rPr lang="nl-NL" b="1" dirty="0" err="1"/>
              <a:t>Leather</a:t>
            </a:r>
            <a:r>
              <a:rPr lang="nl-NL" b="1" dirty="0"/>
              <a:t> Value Chain</a:t>
            </a:r>
          </a:p>
        </p:txBody>
      </p:sp>
      <p:sp>
        <p:nvSpPr>
          <p:cNvPr id="7" name="Tekstvak 6">
            <a:extLst>
              <a:ext uri="{FF2B5EF4-FFF2-40B4-BE49-F238E27FC236}">
                <a16:creationId xmlns:a16="http://schemas.microsoft.com/office/drawing/2014/main" id="{BE8DC16D-DD2A-B11A-75EA-03053EF08310}"/>
              </a:ext>
            </a:extLst>
          </p:cNvPr>
          <p:cNvSpPr txBox="1"/>
          <p:nvPr/>
        </p:nvSpPr>
        <p:spPr>
          <a:xfrm>
            <a:off x="2583113" y="2577463"/>
            <a:ext cx="1809406" cy="369332"/>
          </a:xfrm>
          <a:prstGeom prst="rect">
            <a:avLst/>
          </a:prstGeom>
          <a:noFill/>
        </p:spPr>
        <p:txBody>
          <a:bodyPr wrap="none" rtlCol="0">
            <a:spAutoFit/>
          </a:bodyPr>
          <a:lstStyle/>
          <a:p>
            <a:r>
              <a:rPr lang="nl-NL" b="1"/>
              <a:t>Selling &amp; Renting</a:t>
            </a:r>
          </a:p>
        </p:txBody>
      </p:sp>
      <p:sp>
        <p:nvSpPr>
          <p:cNvPr id="8" name="Tekstvak 7">
            <a:extLst>
              <a:ext uri="{FF2B5EF4-FFF2-40B4-BE49-F238E27FC236}">
                <a16:creationId xmlns:a16="http://schemas.microsoft.com/office/drawing/2014/main" id="{9445564F-C774-0276-2705-07B8610677A4}"/>
              </a:ext>
            </a:extLst>
          </p:cNvPr>
          <p:cNvSpPr txBox="1"/>
          <p:nvPr/>
        </p:nvSpPr>
        <p:spPr>
          <a:xfrm>
            <a:off x="3512959" y="3903026"/>
            <a:ext cx="929870" cy="369332"/>
          </a:xfrm>
          <a:prstGeom prst="rect">
            <a:avLst/>
          </a:prstGeom>
          <a:noFill/>
        </p:spPr>
        <p:txBody>
          <a:bodyPr wrap="none" rtlCol="0">
            <a:spAutoFit/>
          </a:bodyPr>
          <a:lstStyle/>
          <a:p>
            <a:r>
              <a:rPr lang="nl-NL" b="1"/>
              <a:t>Reusing</a:t>
            </a:r>
          </a:p>
        </p:txBody>
      </p:sp>
      <p:sp>
        <p:nvSpPr>
          <p:cNvPr id="9" name="Tekstvak 8">
            <a:extLst>
              <a:ext uri="{FF2B5EF4-FFF2-40B4-BE49-F238E27FC236}">
                <a16:creationId xmlns:a16="http://schemas.microsoft.com/office/drawing/2014/main" id="{C320FB93-14CE-C351-AA45-FA24C3DD50AE}"/>
              </a:ext>
            </a:extLst>
          </p:cNvPr>
          <p:cNvSpPr txBox="1"/>
          <p:nvPr/>
        </p:nvSpPr>
        <p:spPr>
          <a:xfrm>
            <a:off x="810103" y="5043922"/>
            <a:ext cx="3699987" cy="369332"/>
          </a:xfrm>
          <a:prstGeom prst="rect">
            <a:avLst/>
          </a:prstGeom>
          <a:noFill/>
        </p:spPr>
        <p:txBody>
          <a:bodyPr wrap="none" rtlCol="0">
            <a:spAutoFit/>
          </a:bodyPr>
          <a:lstStyle/>
          <a:p>
            <a:r>
              <a:rPr lang="nl-NL" b="1"/>
              <a:t>Recycling &amp; Controlled Final Disposal</a:t>
            </a:r>
          </a:p>
        </p:txBody>
      </p:sp>
      <p:cxnSp>
        <p:nvCxnSpPr>
          <p:cNvPr id="11" name="Rechte verbindingslijn met pijl 10">
            <a:extLst>
              <a:ext uri="{FF2B5EF4-FFF2-40B4-BE49-F238E27FC236}">
                <a16:creationId xmlns:a16="http://schemas.microsoft.com/office/drawing/2014/main" id="{2469769A-EEDA-8755-7390-5F643861261E}"/>
              </a:ext>
            </a:extLst>
          </p:cNvPr>
          <p:cNvCxnSpPr>
            <a:stCxn id="6" idx="3"/>
          </p:cNvCxnSpPr>
          <p:nvPr/>
        </p:nvCxnSpPr>
        <p:spPr>
          <a:xfrm>
            <a:off x="4489624" y="1621232"/>
            <a:ext cx="79588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2" name="Rechte verbindingslijn met pijl 11">
            <a:extLst>
              <a:ext uri="{FF2B5EF4-FFF2-40B4-BE49-F238E27FC236}">
                <a16:creationId xmlns:a16="http://schemas.microsoft.com/office/drawing/2014/main" id="{6D052193-7E53-D793-4FF4-BF41B0459DE7}"/>
              </a:ext>
            </a:extLst>
          </p:cNvPr>
          <p:cNvCxnSpPr/>
          <p:nvPr/>
        </p:nvCxnSpPr>
        <p:spPr>
          <a:xfrm>
            <a:off x="4392519" y="2762129"/>
            <a:ext cx="79588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3" name="Tekstvak 12">
            <a:extLst>
              <a:ext uri="{FF2B5EF4-FFF2-40B4-BE49-F238E27FC236}">
                <a16:creationId xmlns:a16="http://schemas.microsoft.com/office/drawing/2014/main" id="{53729B95-D7CE-46B2-99A8-B8270766D714}"/>
              </a:ext>
            </a:extLst>
          </p:cNvPr>
          <p:cNvSpPr txBox="1"/>
          <p:nvPr/>
        </p:nvSpPr>
        <p:spPr>
          <a:xfrm>
            <a:off x="9608887" y="2592576"/>
            <a:ext cx="2073003" cy="369332"/>
          </a:xfrm>
          <a:prstGeom prst="rect">
            <a:avLst/>
          </a:prstGeom>
          <a:noFill/>
        </p:spPr>
        <p:txBody>
          <a:bodyPr wrap="none" rtlCol="0">
            <a:spAutoFit/>
          </a:bodyPr>
          <a:lstStyle/>
          <a:p>
            <a:r>
              <a:rPr lang="nl-NL" b="1"/>
              <a:t>Collecting &amp; Sorting</a:t>
            </a:r>
          </a:p>
        </p:txBody>
      </p:sp>
      <p:cxnSp>
        <p:nvCxnSpPr>
          <p:cNvPr id="14" name="Rechte verbindingslijn met pijl 13">
            <a:extLst>
              <a:ext uri="{FF2B5EF4-FFF2-40B4-BE49-F238E27FC236}">
                <a16:creationId xmlns:a16="http://schemas.microsoft.com/office/drawing/2014/main" id="{44302CC8-8812-9507-977F-4A2365CC9EA4}"/>
              </a:ext>
            </a:extLst>
          </p:cNvPr>
          <p:cNvCxnSpPr>
            <a:cxnSpLocks/>
          </p:cNvCxnSpPr>
          <p:nvPr/>
        </p:nvCxnSpPr>
        <p:spPr>
          <a:xfrm flipH="1">
            <a:off x="8601172" y="2777242"/>
            <a:ext cx="771428"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6" name="Rechte verbindingslijn met pijl 15">
            <a:extLst>
              <a:ext uri="{FF2B5EF4-FFF2-40B4-BE49-F238E27FC236}">
                <a16:creationId xmlns:a16="http://schemas.microsoft.com/office/drawing/2014/main" id="{94413425-5713-271C-E49A-B23038261776}"/>
              </a:ext>
            </a:extLst>
          </p:cNvPr>
          <p:cNvCxnSpPr/>
          <p:nvPr/>
        </p:nvCxnSpPr>
        <p:spPr>
          <a:xfrm>
            <a:off x="4429364" y="4087692"/>
            <a:ext cx="79588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7" name="Rechte verbindingslijn met pijl 16">
            <a:extLst>
              <a:ext uri="{FF2B5EF4-FFF2-40B4-BE49-F238E27FC236}">
                <a16:creationId xmlns:a16="http://schemas.microsoft.com/office/drawing/2014/main" id="{95F4A87C-50A7-EB0F-E3B8-6A81C1AABEDA}"/>
              </a:ext>
            </a:extLst>
          </p:cNvPr>
          <p:cNvCxnSpPr/>
          <p:nvPr/>
        </p:nvCxnSpPr>
        <p:spPr>
          <a:xfrm>
            <a:off x="4512866" y="5239580"/>
            <a:ext cx="795884"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8" name="Tekstvak 17">
            <a:extLst>
              <a:ext uri="{FF2B5EF4-FFF2-40B4-BE49-F238E27FC236}">
                <a16:creationId xmlns:a16="http://schemas.microsoft.com/office/drawing/2014/main" id="{C8998AE1-F541-B280-3DB3-3DAA035F04D0}"/>
              </a:ext>
            </a:extLst>
          </p:cNvPr>
          <p:cNvSpPr txBox="1"/>
          <p:nvPr/>
        </p:nvSpPr>
        <p:spPr>
          <a:xfrm>
            <a:off x="8957398" y="5054914"/>
            <a:ext cx="1760418" cy="369332"/>
          </a:xfrm>
          <a:prstGeom prst="rect">
            <a:avLst/>
          </a:prstGeom>
          <a:noFill/>
        </p:spPr>
        <p:txBody>
          <a:bodyPr wrap="none" rtlCol="0">
            <a:spAutoFit/>
          </a:bodyPr>
          <a:lstStyle/>
          <a:p>
            <a:r>
              <a:rPr lang="nl-NL"/>
              <a:t>Could be divided</a:t>
            </a:r>
          </a:p>
        </p:txBody>
      </p:sp>
    </p:spTree>
    <p:extLst>
      <p:ext uri="{BB962C8B-B14F-4D97-AF65-F5344CB8AC3E}">
        <p14:creationId xmlns:p14="http://schemas.microsoft.com/office/powerpoint/2010/main" val="19832201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hthoek 30">
            <a:extLst>
              <a:ext uri="{FF2B5EF4-FFF2-40B4-BE49-F238E27FC236}">
                <a16:creationId xmlns:a16="http://schemas.microsoft.com/office/drawing/2014/main" id="{137A1766-6901-EEDD-79AD-F18FD35B3B78}"/>
              </a:ext>
            </a:extLst>
          </p:cNvPr>
          <p:cNvSpPr/>
          <p:nvPr/>
        </p:nvSpPr>
        <p:spPr>
          <a:xfrm>
            <a:off x="10206902" y="206953"/>
            <a:ext cx="1829665" cy="2421371"/>
          </a:xfrm>
          <a:prstGeom prst="rect">
            <a:avLst/>
          </a:prstGeom>
          <a:solidFill>
            <a:srgbClr val="FFFFE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0" name="Rechthoek 29">
            <a:extLst>
              <a:ext uri="{FF2B5EF4-FFF2-40B4-BE49-F238E27FC236}">
                <a16:creationId xmlns:a16="http://schemas.microsoft.com/office/drawing/2014/main" id="{94978EA4-CAD9-E7A4-9B51-5B87F9092396}"/>
              </a:ext>
            </a:extLst>
          </p:cNvPr>
          <p:cNvSpPr/>
          <p:nvPr/>
        </p:nvSpPr>
        <p:spPr>
          <a:xfrm>
            <a:off x="10054070" y="2974976"/>
            <a:ext cx="2074719" cy="2768167"/>
          </a:xfrm>
          <a:prstGeom prst="rec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id="{AECF4A0C-DCCB-B8C0-9E23-B2FEFC19295A}"/>
              </a:ext>
            </a:extLst>
          </p:cNvPr>
          <p:cNvSpPr>
            <a:spLocks noGrp="1"/>
          </p:cNvSpPr>
          <p:nvPr>
            <p:ph type="title"/>
          </p:nvPr>
        </p:nvSpPr>
        <p:spPr>
          <a:xfrm>
            <a:off x="41564" y="-8768"/>
            <a:ext cx="5581650" cy="1325563"/>
          </a:xfrm>
        </p:spPr>
        <p:txBody>
          <a:bodyPr>
            <a:normAutofit/>
          </a:bodyPr>
          <a:lstStyle/>
          <a:p>
            <a:r>
              <a:rPr lang="nl-NL" sz="2400" b="1" dirty="0"/>
              <a:t>Changes draft 1: </a:t>
            </a:r>
            <a:r>
              <a:rPr lang="nl-NL" sz="2400" b="1" dirty="0" err="1"/>
              <a:t>Selling</a:t>
            </a:r>
            <a:r>
              <a:rPr lang="nl-NL" sz="2400" b="1" dirty="0"/>
              <a:t> &amp; Renting</a:t>
            </a:r>
          </a:p>
        </p:txBody>
      </p:sp>
      <p:pic>
        <p:nvPicPr>
          <p:cNvPr id="8" name="Afbeelding 7">
            <a:extLst>
              <a:ext uri="{FF2B5EF4-FFF2-40B4-BE49-F238E27FC236}">
                <a16:creationId xmlns:a16="http://schemas.microsoft.com/office/drawing/2014/main" id="{9FB060C5-1280-E8A7-294B-4006E2A683E3}"/>
              </a:ext>
            </a:extLst>
          </p:cNvPr>
          <p:cNvPicPr>
            <a:picLocks noChangeAspect="1"/>
          </p:cNvPicPr>
          <p:nvPr/>
        </p:nvPicPr>
        <p:blipFill>
          <a:blip r:embed="rId2"/>
          <a:stretch>
            <a:fillRect/>
          </a:stretch>
        </p:blipFill>
        <p:spPr>
          <a:xfrm>
            <a:off x="4350327" y="206953"/>
            <a:ext cx="5648325" cy="5695950"/>
          </a:xfrm>
          <a:prstGeom prst="rect">
            <a:avLst/>
          </a:prstGeom>
        </p:spPr>
      </p:pic>
      <p:sp>
        <p:nvSpPr>
          <p:cNvPr id="10" name="Ovaal 9">
            <a:extLst>
              <a:ext uri="{FF2B5EF4-FFF2-40B4-BE49-F238E27FC236}">
                <a16:creationId xmlns:a16="http://schemas.microsoft.com/office/drawing/2014/main" id="{82FD3C8F-609D-6DC2-BDEE-BEA7BFDFB1AF}"/>
              </a:ext>
            </a:extLst>
          </p:cNvPr>
          <p:cNvSpPr/>
          <p:nvPr/>
        </p:nvSpPr>
        <p:spPr>
          <a:xfrm>
            <a:off x="3797445" y="2185266"/>
            <a:ext cx="904009" cy="59228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New</a:t>
            </a:r>
          </a:p>
        </p:txBody>
      </p:sp>
      <p:sp>
        <p:nvSpPr>
          <p:cNvPr id="11" name="Ovaal 10">
            <a:extLst>
              <a:ext uri="{FF2B5EF4-FFF2-40B4-BE49-F238E27FC236}">
                <a16:creationId xmlns:a16="http://schemas.microsoft.com/office/drawing/2014/main" id="{0A72B4D6-7E15-132F-954B-BDB6369E0A6F}"/>
              </a:ext>
            </a:extLst>
          </p:cNvPr>
          <p:cNvSpPr/>
          <p:nvPr/>
        </p:nvSpPr>
        <p:spPr>
          <a:xfrm>
            <a:off x="3797444" y="3188927"/>
            <a:ext cx="904009" cy="59228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New</a:t>
            </a:r>
          </a:p>
        </p:txBody>
      </p:sp>
      <p:sp>
        <p:nvSpPr>
          <p:cNvPr id="12" name="Ovaal 11">
            <a:extLst>
              <a:ext uri="{FF2B5EF4-FFF2-40B4-BE49-F238E27FC236}">
                <a16:creationId xmlns:a16="http://schemas.microsoft.com/office/drawing/2014/main" id="{11FD06FB-A3BE-C93E-9532-2A6919F48961}"/>
              </a:ext>
            </a:extLst>
          </p:cNvPr>
          <p:cNvSpPr/>
          <p:nvPr/>
        </p:nvSpPr>
        <p:spPr>
          <a:xfrm>
            <a:off x="3797443" y="4512721"/>
            <a:ext cx="904009" cy="59228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New</a:t>
            </a:r>
          </a:p>
        </p:txBody>
      </p:sp>
      <p:pic>
        <p:nvPicPr>
          <p:cNvPr id="16" name="Afbeelding 15">
            <a:extLst>
              <a:ext uri="{FF2B5EF4-FFF2-40B4-BE49-F238E27FC236}">
                <a16:creationId xmlns:a16="http://schemas.microsoft.com/office/drawing/2014/main" id="{BA7F9273-8DF3-B831-FD11-D1C5FCD2486A}"/>
              </a:ext>
            </a:extLst>
          </p:cNvPr>
          <p:cNvPicPr>
            <a:picLocks noChangeAspect="1"/>
          </p:cNvPicPr>
          <p:nvPr/>
        </p:nvPicPr>
        <p:blipFill>
          <a:blip r:embed="rId3"/>
          <a:stretch>
            <a:fillRect/>
          </a:stretch>
        </p:blipFill>
        <p:spPr>
          <a:xfrm>
            <a:off x="10292195" y="338282"/>
            <a:ext cx="885825" cy="2143125"/>
          </a:xfrm>
          <a:prstGeom prst="rect">
            <a:avLst/>
          </a:prstGeom>
          <a:effectLst>
            <a:outerShdw blurRad="50800" dir="2700000" algn="tl" rotWithShape="0">
              <a:prstClr val="black">
                <a:alpha val="40000"/>
              </a:prstClr>
            </a:outerShdw>
          </a:effectLst>
        </p:spPr>
      </p:pic>
      <p:pic>
        <p:nvPicPr>
          <p:cNvPr id="18" name="Afbeelding 17">
            <a:extLst>
              <a:ext uri="{FF2B5EF4-FFF2-40B4-BE49-F238E27FC236}">
                <a16:creationId xmlns:a16="http://schemas.microsoft.com/office/drawing/2014/main" id="{8550448C-6FCF-7959-E7DD-126CB7337153}"/>
              </a:ext>
            </a:extLst>
          </p:cNvPr>
          <p:cNvPicPr>
            <a:picLocks noChangeAspect="1"/>
          </p:cNvPicPr>
          <p:nvPr/>
        </p:nvPicPr>
        <p:blipFill>
          <a:blip r:embed="rId4"/>
          <a:stretch>
            <a:fillRect/>
          </a:stretch>
        </p:blipFill>
        <p:spPr>
          <a:xfrm>
            <a:off x="11319162" y="726353"/>
            <a:ext cx="571500" cy="1104900"/>
          </a:xfrm>
          <a:prstGeom prst="rect">
            <a:avLst/>
          </a:prstGeom>
          <a:effectLst>
            <a:outerShdw blurRad="50800" dir="2700000" algn="tl" rotWithShape="0">
              <a:prstClr val="black">
                <a:alpha val="40000"/>
              </a:prstClr>
            </a:outerShdw>
          </a:effectLst>
        </p:spPr>
      </p:pic>
      <p:sp>
        <p:nvSpPr>
          <p:cNvPr id="19" name="Tekstvak 18">
            <a:extLst>
              <a:ext uri="{FF2B5EF4-FFF2-40B4-BE49-F238E27FC236}">
                <a16:creationId xmlns:a16="http://schemas.microsoft.com/office/drawing/2014/main" id="{75B98540-6E40-D365-5B89-DAEA30D4BE8D}"/>
              </a:ext>
            </a:extLst>
          </p:cNvPr>
          <p:cNvSpPr txBox="1"/>
          <p:nvPr/>
        </p:nvSpPr>
        <p:spPr>
          <a:xfrm>
            <a:off x="384464" y="1380552"/>
            <a:ext cx="3512127" cy="4801314"/>
          </a:xfrm>
          <a:prstGeom prst="rect">
            <a:avLst/>
          </a:prstGeom>
          <a:noFill/>
        </p:spPr>
        <p:txBody>
          <a:bodyPr wrap="square" rtlCol="0">
            <a:spAutoFit/>
          </a:bodyPr>
          <a:lstStyle/>
          <a:p>
            <a:r>
              <a:rPr lang="nl-NL" b="1" dirty="0" err="1"/>
              <a:t>Involved</a:t>
            </a:r>
            <a:r>
              <a:rPr lang="nl-NL" b="1" dirty="0"/>
              <a:t> are:</a:t>
            </a:r>
          </a:p>
          <a:p>
            <a:pPr marL="285750" indent="-285750">
              <a:buFontTx/>
              <a:buChar char="-"/>
            </a:pPr>
            <a:r>
              <a:rPr lang="nl-NL" dirty="0" err="1"/>
              <a:t>Third</a:t>
            </a:r>
            <a:r>
              <a:rPr lang="nl-NL" dirty="0"/>
              <a:t> Party </a:t>
            </a:r>
            <a:r>
              <a:rPr lang="nl-NL" dirty="0" err="1"/>
              <a:t>Reseller</a:t>
            </a:r>
            <a:endParaRPr lang="nl-NL" dirty="0"/>
          </a:p>
          <a:p>
            <a:pPr marL="285750" indent="-285750">
              <a:buFontTx/>
              <a:buChar char="-"/>
            </a:pPr>
            <a:r>
              <a:rPr lang="nl-NL" dirty="0"/>
              <a:t>Waste </a:t>
            </a:r>
            <a:r>
              <a:rPr lang="nl-NL" dirty="0" err="1"/>
              <a:t>Exporter</a:t>
            </a:r>
            <a:endParaRPr lang="nl-NL" dirty="0"/>
          </a:p>
          <a:p>
            <a:pPr marL="285750" indent="-285750">
              <a:buFontTx/>
              <a:buChar char="-"/>
            </a:pPr>
            <a:r>
              <a:rPr lang="nl-NL" dirty="0"/>
              <a:t>Waste </a:t>
            </a:r>
            <a:r>
              <a:rPr lang="nl-NL" dirty="0" err="1"/>
              <a:t>Importer</a:t>
            </a:r>
            <a:endParaRPr lang="nl-NL" dirty="0"/>
          </a:p>
          <a:p>
            <a:pPr marL="285750" indent="-285750">
              <a:buFontTx/>
              <a:buChar char="-"/>
            </a:pPr>
            <a:r>
              <a:rPr lang="nl-NL" dirty="0" err="1"/>
              <a:t>Wholesaler</a:t>
            </a:r>
            <a:endParaRPr lang="nl-NL" dirty="0"/>
          </a:p>
          <a:p>
            <a:pPr marL="285750" indent="-285750">
              <a:buFontTx/>
              <a:buChar char="-"/>
            </a:pPr>
            <a:r>
              <a:rPr lang="nl-NL" dirty="0"/>
              <a:t>Retailer</a:t>
            </a:r>
          </a:p>
          <a:p>
            <a:pPr marL="285750" indent="-285750">
              <a:buFontTx/>
              <a:buChar char="-"/>
            </a:pPr>
            <a:r>
              <a:rPr lang="nl-NL" dirty="0"/>
              <a:t>Agent</a:t>
            </a:r>
          </a:p>
          <a:p>
            <a:pPr marL="285750" indent="-285750">
              <a:buFontTx/>
              <a:buChar char="-"/>
            </a:pPr>
            <a:r>
              <a:rPr lang="nl-NL" dirty="0"/>
              <a:t>Brand </a:t>
            </a:r>
          </a:p>
          <a:p>
            <a:pPr marL="285750" indent="-285750">
              <a:buFontTx/>
              <a:buChar char="-"/>
            </a:pPr>
            <a:r>
              <a:rPr lang="nl-NL" dirty="0"/>
              <a:t>Consumer</a:t>
            </a:r>
          </a:p>
          <a:p>
            <a:pPr marL="285750" indent="-285750">
              <a:buFontTx/>
              <a:buChar char="-"/>
            </a:pPr>
            <a:r>
              <a:rPr lang="nl-NL" dirty="0"/>
              <a:t>Online Market </a:t>
            </a:r>
            <a:r>
              <a:rPr lang="nl-NL" dirty="0" err="1"/>
              <a:t>Place</a:t>
            </a:r>
            <a:endParaRPr lang="nl-NL" dirty="0"/>
          </a:p>
          <a:p>
            <a:pPr marL="285750" indent="-285750">
              <a:buFontTx/>
              <a:buChar char="-"/>
            </a:pPr>
            <a:r>
              <a:rPr lang="nl-NL" dirty="0"/>
              <a:t>Product Identity Platform</a:t>
            </a:r>
          </a:p>
          <a:p>
            <a:endParaRPr lang="nl-NL" dirty="0"/>
          </a:p>
          <a:p>
            <a:r>
              <a:rPr lang="nl-NL" dirty="0"/>
              <a:t>Extension of </a:t>
            </a:r>
            <a:r>
              <a:rPr lang="nl-NL" dirty="0" err="1"/>
              <a:t>selling</a:t>
            </a:r>
            <a:r>
              <a:rPr lang="nl-NL" dirty="0"/>
              <a:t> &amp; </a:t>
            </a:r>
            <a:r>
              <a:rPr lang="nl-NL" dirty="0" err="1"/>
              <a:t>renting</a:t>
            </a:r>
            <a:endParaRPr lang="nl-NL" dirty="0"/>
          </a:p>
          <a:p>
            <a:pPr marL="285750" indent="-285750">
              <a:buFontTx/>
              <a:buChar char="-"/>
            </a:pPr>
            <a:r>
              <a:rPr lang="nl-NL" dirty="0" err="1"/>
              <a:t>Refurbishment</a:t>
            </a:r>
            <a:r>
              <a:rPr lang="nl-NL" dirty="0"/>
              <a:t> Centre</a:t>
            </a:r>
          </a:p>
          <a:p>
            <a:pPr marL="285750" indent="-285750">
              <a:buFontTx/>
              <a:buChar char="-"/>
            </a:pPr>
            <a:r>
              <a:rPr lang="nl-NL" dirty="0" err="1"/>
              <a:t>Repair</a:t>
            </a:r>
            <a:r>
              <a:rPr lang="nl-NL" dirty="0"/>
              <a:t> Provider</a:t>
            </a:r>
          </a:p>
          <a:p>
            <a:pPr marL="285750" indent="-285750">
              <a:buFontTx/>
              <a:buChar char="-"/>
            </a:pPr>
            <a:r>
              <a:rPr lang="nl-NL" dirty="0"/>
              <a:t>Tier-1 </a:t>
            </a:r>
            <a:r>
              <a:rPr lang="nl-NL" dirty="0" err="1"/>
              <a:t>Supplier</a:t>
            </a:r>
            <a:r>
              <a:rPr lang="nl-NL" dirty="0"/>
              <a:t>/</a:t>
            </a:r>
            <a:r>
              <a:rPr lang="nl-NL" dirty="0" err="1"/>
              <a:t>Manufacturer</a:t>
            </a:r>
            <a:endParaRPr lang="nl-NL" dirty="0"/>
          </a:p>
          <a:p>
            <a:pPr marL="285750" indent="-285750">
              <a:buFontTx/>
              <a:buChar char="-"/>
            </a:pPr>
            <a:r>
              <a:rPr lang="nl-NL" dirty="0" err="1"/>
              <a:t>Third</a:t>
            </a:r>
            <a:r>
              <a:rPr lang="nl-NL" dirty="0"/>
              <a:t> Party </a:t>
            </a:r>
            <a:r>
              <a:rPr lang="nl-NL" dirty="0" err="1"/>
              <a:t>Manufacturer</a:t>
            </a:r>
            <a:endParaRPr lang="nl-NL" dirty="0"/>
          </a:p>
        </p:txBody>
      </p:sp>
      <p:pic>
        <p:nvPicPr>
          <p:cNvPr id="21" name="Afbeelding 20">
            <a:extLst>
              <a:ext uri="{FF2B5EF4-FFF2-40B4-BE49-F238E27FC236}">
                <a16:creationId xmlns:a16="http://schemas.microsoft.com/office/drawing/2014/main" id="{555E0FDB-5457-DACE-9E8E-3F3A5C64196A}"/>
              </a:ext>
            </a:extLst>
          </p:cNvPr>
          <p:cNvPicPr>
            <a:picLocks noChangeAspect="1"/>
          </p:cNvPicPr>
          <p:nvPr/>
        </p:nvPicPr>
        <p:blipFill>
          <a:blip r:embed="rId5"/>
          <a:stretch>
            <a:fillRect/>
          </a:stretch>
        </p:blipFill>
        <p:spPr>
          <a:xfrm>
            <a:off x="10159710" y="3100244"/>
            <a:ext cx="962025" cy="1409700"/>
          </a:xfrm>
          <a:prstGeom prst="rect">
            <a:avLst/>
          </a:prstGeom>
        </p:spPr>
      </p:pic>
      <p:pic>
        <p:nvPicPr>
          <p:cNvPr id="25" name="Afbeelding 24">
            <a:extLst>
              <a:ext uri="{FF2B5EF4-FFF2-40B4-BE49-F238E27FC236}">
                <a16:creationId xmlns:a16="http://schemas.microsoft.com/office/drawing/2014/main" id="{D925CA43-54AC-6EF9-CCBC-18C817946522}"/>
              </a:ext>
            </a:extLst>
          </p:cNvPr>
          <p:cNvPicPr>
            <a:picLocks noChangeAspect="1"/>
          </p:cNvPicPr>
          <p:nvPr/>
        </p:nvPicPr>
        <p:blipFill>
          <a:blip r:embed="rId6"/>
          <a:stretch>
            <a:fillRect/>
          </a:stretch>
        </p:blipFill>
        <p:spPr>
          <a:xfrm>
            <a:off x="11177153" y="3100244"/>
            <a:ext cx="962025" cy="1143000"/>
          </a:xfrm>
          <a:prstGeom prst="rect">
            <a:avLst/>
          </a:prstGeom>
        </p:spPr>
      </p:pic>
      <p:pic>
        <p:nvPicPr>
          <p:cNvPr id="27" name="Afbeelding 26">
            <a:extLst>
              <a:ext uri="{FF2B5EF4-FFF2-40B4-BE49-F238E27FC236}">
                <a16:creationId xmlns:a16="http://schemas.microsoft.com/office/drawing/2014/main" id="{5809C329-17C4-95C3-C698-D5D059312FD1}"/>
              </a:ext>
            </a:extLst>
          </p:cNvPr>
          <p:cNvPicPr>
            <a:picLocks noChangeAspect="1"/>
          </p:cNvPicPr>
          <p:nvPr/>
        </p:nvPicPr>
        <p:blipFill>
          <a:blip r:embed="rId7"/>
          <a:stretch>
            <a:fillRect/>
          </a:stretch>
        </p:blipFill>
        <p:spPr>
          <a:xfrm>
            <a:off x="10221622" y="4551508"/>
            <a:ext cx="838200" cy="1247775"/>
          </a:xfrm>
          <a:prstGeom prst="rect">
            <a:avLst/>
          </a:prstGeom>
        </p:spPr>
      </p:pic>
      <p:pic>
        <p:nvPicPr>
          <p:cNvPr id="29" name="Afbeelding 28">
            <a:extLst>
              <a:ext uri="{FF2B5EF4-FFF2-40B4-BE49-F238E27FC236}">
                <a16:creationId xmlns:a16="http://schemas.microsoft.com/office/drawing/2014/main" id="{315A72DC-312F-F3EC-845F-42D22A772F36}"/>
              </a:ext>
            </a:extLst>
          </p:cNvPr>
          <p:cNvPicPr>
            <a:picLocks noChangeAspect="1"/>
          </p:cNvPicPr>
          <p:nvPr/>
        </p:nvPicPr>
        <p:blipFill>
          <a:blip r:embed="rId8"/>
          <a:stretch>
            <a:fillRect/>
          </a:stretch>
        </p:blipFill>
        <p:spPr>
          <a:xfrm>
            <a:off x="11095324" y="4514418"/>
            <a:ext cx="1019175" cy="1228725"/>
          </a:xfrm>
          <a:prstGeom prst="rect">
            <a:avLst/>
          </a:prstGeom>
        </p:spPr>
      </p:pic>
      <p:sp>
        <p:nvSpPr>
          <p:cNvPr id="32" name="Ovaal 31">
            <a:extLst>
              <a:ext uri="{FF2B5EF4-FFF2-40B4-BE49-F238E27FC236}">
                <a16:creationId xmlns:a16="http://schemas.microsoft.com/office/drawing/2014/main" id="{417294A3-7CD0-FA1D-004B-5010106DB0CE}"/>
              </a:ext>
            </a:extLst>
          </p:cNvPr>
          <p:cNvSpPr/>
          <p:nvPr/>
        </p:nvSpPr>
        <p:spPr>
          <a:xfrm>
            <a:off x="6002482" y="411307"/>
            <a:ext cx="904009" cy="59228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New</a:t>
            </a:r>
          </a:p>
        </p:txBody>
      </p:sp>
      <p:sp>
        <p:nvSpPr>
          <p:cNvPr id="9" name="Ovaal 8">
            <a:extLst>
              <a:ext uri="{FF2B5EF4-FFF2-40B4-BE49-F238E27FC236}">
                <a16:creationId xmlns:a16="http://schemas.microsoft.com/office/drawing/2014/main" id="{36A195AE-9625-BC4F-439E-025DCB12625C}"/>
              </a:ext>
            </a:extLst>
          </p:cNvPr>
          <p:cNvSpPr/>
          <p:nvPr/>
        </p:nvSpPr>
        <p:spPr>
          <a:xfrm>
            <a:off x="10851572" y="1918062"/>
            <a:ext cx="1184995" cy="59228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Pre-cons.</a:t>
            </a:r>
          </a:p>
        </p:txBody>
      </p:sp>
      <p:sp>
        <p:nvSpPr>
          <p:cNvPr id="33" name="Ovaal 32">
            <a:extLst>
              <a:ext uri="{FF2B5EF4-FFF2-40B4-BE49-F238E27FC236}">
                <a16:creationId xmlns:a16="http://schemas.microsoft.com/office/drawing/2014/main" id="{C7C67323-9084-2499-9D69-E5F314986B81}"/>
              </a:ext>
            </a:extLst>
          </p:cNvPr>
          <p:cNvSpPr/>
          <p:nvPr/>
        </p:nvSpPr>
        <p:spPr>
          <a:xfrm>
            <a:off x="10452389" y="2704666"/>
            <a:ext cx="1289554" cy="59228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Reusing</a:t>
            </a:r>
          </a:p>
        </p:txBody>
      </p:sp>
    </p:spTree>
    <p:extLst>
      <p:ext uri="{BB962C8B-B14F-4D97-AF65-F5344CB8AC3E}">
        <p14:creationId xmlns:p14="http://schemas.microsoft.com/office/powerpoint/2010/main" val="1899722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6848593D-C86B-5D34-62D6-F8F89E1D971C}"/>
              </a:ext>
            </a:extLst>
          </p:cNvPr>
          <p:cNvSpPr>
            <a:spLocks noGrp="1"/>
          </p:cNvSpPr>
          <p:nvPr>
            <p:ph type="title"/>
          </p:nvPr>
        </p:nvSpPr>
        <p:spPr>
          <a:xfrm>
            <a:off x="288782" y="95971"/>
            <a:ext cx="5793796" cy="1325563"/>
          </a:xfrm>
        </p:spPr>
        <p:txBody>
          <a:bodyPr>
            <a:normAutofit/>
          </a:bodyPr>
          <a:lstStyle/>
          <a:p>
            <a:r>
              <a:rPr lang="nl-NL" sz="2400" b="1"/>
              <a:t>Changes draft 1: Collecting &amp; Sorting</a:t>
            </a:r>
          </a:p>
        </p:txBody>
      </p:sp>
      <p:pic>
        <p:nvPicPr>
          <p:cNvPr id="6" name="Afbeelding 5">
            <a:extLst>
              <a:ext uri="{FF2B5EF4-FFF2-40B4-BE49-F238E27FC236}">
                <a16:creationId xmlns:a16="http://schemas.microsoft.com/office/drawing/2014/main" id="{7D8C64E6-457A-2888-1ED4-D6498B598135}"/>
              </a:ext>
            </a:extLst>
          </p:cNvPr>
          <p:cNvPicPr>
            <a:picLocks noChangeAspect="1"/>
          </p:cNvPicPr>
          <p:nvPr/>
        </p:nvPicPr>
        <p:blipFill>
          <a:blip r:embed="rId2"/>
          <a:stretch>
            <a:fillRect/>
          </a:stretch>
        </p:blipFill>
        <p:spPr>
          <a:xfrm>
            <a:off x="5375996" y="681038"/>
            <a:ext cx="6677025" cy="5267325"/>
          </a:xfrm>
          <a:prstGeom prst="rect">
            <a:avLst/>
          </a:prstGeom>
        </p:spPr>
      </p:pic>
      <p:sp>
        <p:nvSpPr>
          <p:cNvPr id="7" name="Ovaal 6">
            <a:extLst>
              <a:ext uri="{FF2B5EF4-FFF2-40B4-BE49-F238E27FC236}">
                <a16:creationId xmlns:a16="http://schemas.microsoft.com/office/drawing/2014/main" id="{A5CBE566-4BC6-EDB9-4FBA-3646490B6A83}"/>
              </a:ext>
            </a:extLst>
          </p:cNvPr>
          <p:cNvSpPr/>
          <p:nvPr/>
        </p:nvSpPr>
        <p:spPr>
          <a:xfrm>
            <a:off x="4443846" y="2330739"/>
            <a:ext cx="1384155" cy="82809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also</a:t>
            </a:r>
          </a:p>
          <a:p>
            <a:pPr algn="ctr"/>
            <a:r>
              <a:rPr lang="nl-NL">
                <a:solidFill>
                  <a:schemeClr val="tx1"/>
                </a:solidFill>
              </a:rPr>
              <a:t>precons.</a:t>
            </a:r>
          </a:p>
        </p:txBody>
      </p:sp>
      <p:pic>
        <p:nvPicPr>
          <p:cNvPr id="9" name="Afbeelding 8">
            <a:extLst>
              <a:ext uri="{FF2B5EF4-FFF2-40B4-BE49-F238E27FC236}">
                <a16:creationId xmlns:a16="http://schemas.microsoft.com/office/drawing/2014/main" id="{31BEBEE2-8063-1BDB-6C28-5C3A5C0935F8}"/>
              </a:ext>
            </a:extLst>
          </p:cNvPr>
          <p:cNvPicPr>
            <a:picLocks noChangeAspect="1"/>
          </p:cNvPicPr>
          <p:nvPr/>
        </p:nvPicPr>
        <p:blipFill>
          <a:blip r:embed="rId3"/>
          <a:stretch>
            <a:fillRect/>
          </a:stretch>
        </p:blipFill>
        <p:spPr>
          <a:xfrm>
            <a:off x="6961908" y="188190"/>
            <a:ext cx="1752600" cy="1076325"/>
          </a:xfrm>
          <a:prstGeom prst="rect">
            <a:avLst/>
          </a:prstGeom>
          <a:effectLst>
            <a:outerShdw blurRad="50800" dist="101600" dir="2700000" algn="tl" rotWithShape="0">
              <a:prstClr val="black">
                <a:alpha val="40000"/>
              </a:prstClr>
            </a:outerShdw>
          </a:effectLst>
        </p:spPr>
      </p:pic>
      <p:sp>
        <p:nvSpPr>
          <p:cNvPr id="10" name="Ovaal 9">
            <a:extLst>
              <a:ext uri="{FF2B5EF4-FFF2-40B4-BE49-F238E27FC236}">
                <a16:creationId xmlns:a16="http://schemas.microsoft.com/office/drawing/2014/main" id="{9236425C-B5AE-E405-35F4-1350756905E3}"/>
              </a:ext>
            </a:extLst>
          </p:cNvPr>
          <p:cNvSpPr/>
          <p:nvPr/>
        </p:nvSpPr>
        <p:spPr>
          <a:xfrm>
            <a:off x="9957955" y="1267402"/>
            <a:ext cx="1384155" cy="82809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a:solidFill>
                  <a:schemeClr val="tx1"/>
                </a:solidFill>
              </a:rPr>
              <a:t>also</a:t>
            </a:r>
          </a:p>
          <a:p>
            <a:pPr algn="ctr"/>
            <a:r>
              <a:rPr lang="nl-NL">
                <a:solidFill>
                  <a:schemeClr val="tx1"/>
                </a:solidFill>
              </a:rPr>
              <a:t>precons.</a:t>
            </a:r>
          </a:p>
        </p:txBody>
      </p:sp>
      <p:sp>
        <p:nvSpPr>
          <p:cNvPr id="11" name="Tekstvak 10">
            <a:extLst>
              <a:ext uri="{FF2B5EF4-FFF2-40B4-BE49-F238E27FC236}">
                <a16:creationId xmlns:a16="http://schemas.microsoft.com/office/drawing/2014/main" id="{C0557A38-7215-2893-BE57-E0A78AA0A12C}"/>
              </a:ext>
            </a:extLst>
          </p:cNvPr>
          <p:cNvSpPr txBox="1"/>
          <p:nvPr/>
        </p:nvSpPr>
        <p:spPr>
          <a:xfrm>
            <a:off x="218209" y="1264515"/>
            <a:ext cx="5157787" cy="4924425"/>
          </a:xfrm>
          <a:prstGeom prst="rect">
            <a:avLst/>
          </a:prstGeom>
          <a:noFill/>
        </p:spPr>
        <p:txBody>
          <a:bodyPr wrap="square" rtlCol="0">
            <a:spAutoFit/>
          </a:bodyPr>
          <a:lstStyle/>
          <a:p>
            <a:r>
              <a:rPr lang="nl-NL" b="1" dirty="0" err="1"/>
              <a:t>Also</a:t>
            </a:r>
            <a:r>
              <a:rPr lang="nl-NL" b="1" dirty="0"/>
              <a:t> </a:t>
            </a:r>
            <a:r>
              <a:rPr lang="nl-NL" b="1" dirty="0" err="1"/>
              <a:t>now</a:t>
            </a:r>
            <a:r>
              <a:rPr lang="nl-NL" b="1" dirty="0"/>
              <a:t> </a:t>
            </a:r>
            <a:r>
              <a:rPr lang="nl-NL" b="1" dirty="0" err="1"/>
              <a:t>involved</a:t>
            </a:r>
            <a:r>
              <a:rPr lang="nl-NL" b="1" dirty="0"/>
              <a:t> in pre-</a:t>
            </a:r>
            <a:r>
              <a:rPr lang="nl-NL" b="1" dirty="0" err="1"/>
              <a:t>consumption</a:t>
            </a:r>
            <a:r>
              <a:rPr lang="nl-NL" b="1" dirty="0"/>
              <a:t> “</a:t>
            </a:r>
            <a:r>
              <a:rPr lang="nl-NL" b="1" dirty="0" err="1"/>
              <a:t>Aggregating</a:t>
            </a:r>
            <a:r>
              <a:rPr lang="nl-NL" b="1" dirty="0"/>
              <a:t> </a:t>
            </a:r>
            <a:r>
              <a:rPr lang="nl-NL" b="1" dirty="0" err="1"/>
              <a:t>production</a:t>
            </a:r>
            <a:r>
              <a:rPr lang="nl-NL" b="1" dirty="0"/>
              <a:t> waste”:</a:t>
            </a:r>
          </a:p>
          <a:p>
            <a:pPr marL="285750" indent="-285750">
              <a:buFontTx/>
              <a:buChar char="-"/>
            </a:pPr>
            <a:r>
              <a:rPr lang="nl-NL" dirty="0"/>
              <a:t>Waste Collector</a:t>
            </a:r>
          </a:p>
          <a:p>
            <a:pPr marL="285750" indent="-285750">
              <a:buFontTx/>
              <a:buChar char="-"/>
            </a:pPr>
            <a:r>
              <a:rPr lang="nl-NL" dirty="0"/>
              <a:t>Waste </a:t>
            </a:r>
            <a:r>
              <a:rPr lang="nl-NL" dirty="0" err="1"/>
              <a:t>Aggregator</a:t>
            </a:r>
            <a:endParaRPr lang="nl-NL" dirty="0"/>
          </a:p>
          <a:p>
            <a:pPr marL="285750" indent="-285750">
              <a:buFontTx/>
              <a:buChar char="-"/>
            </a:pPr>
            <a:endParaRPr lang="nl-NL" dirty="0"/>
          </a:p>
          <a:p>
            <a:pPr marL="285750" indent="-285750">
              <a:buFontTx/>
              <a:buChar char="-"/>
            </a:pPr>
            <a:r>
              <a:rPr lang="en-US" sz="1600" b="1" dirty="0"/>
              <a:t>Waste Collector: </a:t>
            </a:r>
            <a:r>
              <a:rPr lang="en-US" sz="1600" dirty="0"/>
              <a:t>A person or a company that is responsible for collecting and transporting waste materials from residential, commercial, and industrial areas to designated facilities for further processing or disposal.</a:t>
            </a:r>
            <a:endParaRPr lang="nl-NL" sz="1600" dirty="0"/>
          </a:p>
          <a:p>
            <a:pPr marL="285750" indent="-285750">
              <a:buFontTx/>
              <a:buChar char="-"/>
            </a:pPr>
            <a:endParaRPr lang="nl-NL" sz="1600" dirty="0"/>
          </a:p>
          <a:p>
            <a:pPr marL="285750" indent="-285750">
              <a:buFontTx/>
              <a:buChar char="-"/>
            </a:pPr>
            <a:r>
              <a:rPr lang="en-US" sz="1600" b="1" dirty="0"/>
              <a:t>Waste Aggregator: </a:t>
            </a:r>
            <a:r>
              <a:rPr lang="en-US" sz="1600" dirty="0"/>
              <a:t>A company or organization that collects waste materials from multiple sources and aggregates them in a centralized location before transporting them to a processing or disposal facility. </a:t>
            </a:r>
            <a:r>
              <a:rPr lang="en-US" sz="1600" dirty="0">
                <a:solidFill>
                  <a:srgbClr val="FF0000"/>
                </a:solidFill>
              </a:rPr>
              <a:t>Waste aggregators typically operate at a larger scale than waste collectors, working across multiple municipalities or even regions to collect waste from a variety of sources.</a:t>
            </a:r>
            <a:endParaRPr lang="nl-NL" sz="1600" dirty="0">
              <a:solidFill>
                <a:srgbClr val="FF0000"/>
              </a:solidFill>
            </a:endParaRPr>
          </a:p>
        </p:txBody>
      </p:sp>
    </p:spTree>
    <p:extLst>
      <p:ext uri="{BB962C8B-B14F-4D97-AF65-F5344CB8AC3E}">
        <p14:creationId xmlns:p14="http://schemas.microsoft.com/office/powerpoint/2010/main" val="7207893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37D7CA-10EE-A699-1962-90B06344785E}"/>
              </a:ext>
            </a:extLst>
          </p:cNvPr>
          <p:cNvSpPr>
            <a:spLocks noGrp="1"/>
          </p:cNvSpPr>
          <p:nvPr>
            <p:ph type="title"/>
          </p:nvPr>
        </p:nvSpPr>
        <p:spPr/>
        <p:txBody>
          <a:bodyPr/>
          <a:lstStyle/>
          <a:p>
            <a:r>
              <a:rPr lang="nl-NL" dirty="0"/>
              <a:t>New actors </a:t>
            </a:r>
            <a:r>
              <a:rPr lang="nl-NL" dirty="0" err="1"/>
              <a:t>and</a:t>
            </a:r>
            <a:r>
              <a:rPr lang="nl-NL" dirty="0"/>
              <a:t> </a:t>
            </a:r>
            <a:r>
              <a:rPr lang="nl-NL" dirty="0" err="1"/>
              <a:t>their</a:t>
            </a:r>
            <a:r>
              <a:rPr lang="nl-NL" dirty="0"/>
              <a:t> </a:t>
            </a:r>
            <a:r>
              <a:rPr lang="nl-NL" dirty="0" err="1"/>
              <a:t>definitions</a:t>
            </a:r>
            <a:endParaRPr lang="nl-NL" dirty="0"/>
          </a:p>
        </p:txBody>
      </p:sp>
      <p:graphicFrame>
        <p:nvGraphicFramePr>
          <p:cNvPr id="4" name="Tabel 3">
            <a:extLst>
              <a:ext uri="{FF2B5EF4-FFF2-40B4-BE49-F238E27FC236}">
                <a16:creationId xmlns:a16="http://schemas.microsoft.com/office/drawing/2014/main" id="{D7A5D633-83D1-CAD3-EE1D-846BB71A984F}"/>
              </a:ext>
            </a:extLst>
          </p:cNvPr>
          <p:cNvGraphicFramePr>
            <a:graphicFrameLocks noGrp="1"/>
          </p:cNvGraphicFramePr>
          <p:nvPr>
            <p:extLst>
              <p:ext uri="{D42A27DB-BD31-4B8C-83A1-F6EECF244321}">
                <p14:modId xmlns:p14="http://schemas.microsoft.com/office/powerpoint/2010/main" val="261968455"/>
              </p:ext>
            </p:extLst>
          </p:nvPr>
        </p:nvGraphicFramePr>
        <p:xfrm>
          <a:off x="734291" y="1494396"/>
          <a:ext cx="11215254" cy="2882456"/>
        </p:xfrm>
        <a:graphic>
          <a:graphicData uri="http://schemas.openxmlformats.org/drawingml/2006/table">
            <a:tbl>
              <a:tblPr firstRow="1" firstCol="1" bandRow="1">
                <a:tableStyleId>{5C22544A-7EE6-4342-B048-85BDC9FD1C3A}</a:tableStyleId>
              </a:tblPr>
              <a:tblGrid>
                <a:gridCol w="3067086">
                  <a:extLst>
                    <a:ext uri="{9D8B030D-6E8A-4147-A177-3AD203B41FA5}">
                      <a16:colId xmlns:a16="http://schemas.microsoft.com/office/drawing/2014/main" val="3418742237"/>
                    </a:ext>
                  </a:extLst>
                </a:gridCol>
                <a:gridCol w="8148168">
                  <a:extLst>
                    <a:ext uri="{9D8B030D-6E8A-4147-A177-3AD203B41FA5}">
                      <a16:colId xmlns:a16="http://schemas.microsoft.com/office/drawing/2014/main" val="2182756457"/>
                    </a:ext>
                  </a:extLst>
                </a:gridCol>
              </a:tblGrid>
              <a:tr h="0">
                <a:tc>
                  <a:txBody>
                    <a:bodyPr/>
                    <a:lstStyle/>
                    <a:p>
                      <a:pPr>
                        <a:lnSpc>
                          <a:spcPct val="107000"/>
                        </a:lnSpc>
                        <a:spcAft>
                          <a:spcPts val="800"/>
                        </a:spcAft>
                      </a:pPr>
                      <a:r>
                        <a:rPr lang="en-GB" sz="2000" b="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n-GB" sz="20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Biodegradation facility</a:t>
                      </a:r>
                      <a:endParaRPr lang="nl-NL" sz="20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tc>
                  <a:txBody>
                    <a:bodyPr/>
                    <a:lstStyle/>
                    <a:p>
                      <a:pPr>
                        <a:lnSpc>
                          <a:spcPct val="107000"/>
                        </a:lnSpc>
                        <a:spcAft>
                          <a:spcPts val="800"/>
                        </a:spcAft>
                      </a:pPr>
                      <a:r>
                        <a:rPr lang="en-GB" sz="2000" b="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place where organic materials, such as biodegradable textile waste, are broken down by microorganisms into simpler compounds.</a:t>
                      </a:r>
                      <a:endParaRPr lang="nl-NL" sz="20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extLst>
                  <a:ext uri="{0D108BD9-81ED-4DB2-BD59-A6C34878D82A}">
                    <a16:rowId xmlns:a16="http://schemas.microsoft.com/office/drawing/2014/main" val="165063450"/>
                  </a:ext>
                </a:extLst>
              </a:tr>
              <a:tr h="0">
                <a:tc>
                  <a:txBody>
                    <a:bodyPr/>
                    <a:lstStyle/>
                    <a:p>
                      <a:pPr marL="342900" lvl="0" indent="-342900">
                        <a:lnSpc>
                          <a:spcPct val="107000"/>
                        </a:lnSpc>
                        <a:spcAft>
                          <a:spcPts val="800"/>
                        </a:spcAft>
                        <a:buFont typeface="Times New Roman" panose="02020603050405020304" pitchFamily="18" charset="0"/>
                        <a:buChar char="-"/>
                      </a:pPr>
                      <a:r>
                        <a:rPr lang="en-GB" sz="2000" b="1">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Waste Importer</a:t>
                      </a:r>
                      <a:endParaRPr lang="nl-NL" sz="28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tc>
                  <a:txBody>
                    <a:bodyPr/>
                    <a:lstStyle/>
                    <a:p>
                      <a:pPr>
                        <a:lnSpc>
                          <a:spcPct val="107000"/>
                        </a:lnSpc>
                        <a:spcAft>
                          <a:spcPts val="800"/>
                        </a:spcAft>
                      </a:pPr>
                      <a:r>
                        <a:rPr lang="en-GB" sz="1800" b="0" kern="1200">
                          <a:solidFill>
                            <a:schemeClr val="tx1"/>
                          </a:solidFill>
                          <a:effectLst/>
                          <a:latin typeface="+mn-lt"/>
                          <a:ea typeface="+mn-ea"/>
                          <a:cs typeface="+mn-cs"/>
                        </a:rPr>
                        <a:t>A company who makes - or on whose behalf a customs clearing agent or other authorized person makes - an import declaration. This may include a person or company who has possession of the waste or to whom the waste is consigned.</a:t>
                      </a:r>
                      <a:endParaRPr lang="en-US" sz="2000" b="0">
                        <a:solidFill>
                          <a:schemeClr val="tx1"/>
                        </a:solidFill>
                        <a:effectLst/>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extLst>
                  <a:ext uri="{0D108BD9-81ED-4DB2-BD59-A6C34878D82A}">
                    <a16:rowId xmlns:a16="http://schemas.microsoft.com/office/drawing/2014/main" val="1203401569"/>
                  </a:ext>
                </a:extLst>
              </a:tr>
              <a:tr h="0">
                <a:tc>
                  <a:txBody>
                    <a:bodyPr/>
                    <a:lstStyle/>
                    <a:p>
                      <a:pPr marL="342900" lvl="0" indent="-342900">
                        <a:lnSpc>
                          <a:spcPct val="107000"/>
                        </a:lnSpc>
                        <a:spcAft>
                          <a:spcPts val="800"/>
                        </a:spcAft>
                        <a:buFont typeface="Times New Roman" panose="02020603050405020304" pitchFamily="18" charset="0"/>
                        <a:buChar char="-"/>
                      </a:pPr>
                      <a:r>
                        <a:rPr lang="en-GB"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Waste Exporter</a:t>
                      </a:r>
                      <a:endParaRPr lang="nl-NL" sz="28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tc>
                  <a:txBody>
                    <a:bodyPr/>
                    <a:lstStyle/>
                    <a:p>
                      <a:pPr>
                        <a:lnSpc>
                          <a:spcPct val="107000"/>
                        </a:lnSpc>
                        <a:spcAft>
                          <a:spcPts val="800"/>
                        </a:spcAft>
                      </a:pPr>
                      <a:r>
                        <a:rPr lang="en-GB"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company who makes, or on whose behalf the export declaration is made, and who is the owner of the waste.</a:t>
                      </a:r>
                      <a:endParaRPr lang="nl-NL"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extLst>
                  <a:ext uri="{0D108BD9-81ED-4DB2-BD59-A6C34878D82A}">
                    <a16:rowId xmlns:a16="http://schemas.microsoft.com/office/drawing/2014/main" val="602049041"/>
                  </a:ext>
                </a:extLst>
              </a:tr>
              <a:tr h="0">
                <a:tc>
                  <a:txBody>
                    <a:bodyPr/>
                    <a:lstStyle/>
                    <a:p>
                      <a:pPr marL="0" marR="0" lvl="0" indent="0" algn="l" defTabSz="914400" rtl="0" eaLnBrk="1" fontAlgn="auto" latinLnBrk="0" hangingPunct="1">
                        <a:lnSpc>
                          <a:spcPct val="107000"/>
                        </a:lnSpc>
                        <a:spcBef>
                          <a:spcPts val="0"/>
                        </a:spcBef>
                        <a:spcAft>
                          <a:spcPts val="800"/>
                        </a:spcAft>
                        <a:buClrTx/>
                        <a:buSzTx/>
                        <a:buFontTx/>
                        <a:buNone/>
                        <a:tabLst/>
                        <a:defRPr/>
                      </a:pPr>
                      <a:r>
                        <a:rPr lang="en-GB"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Wholesaler</a:t>
                      </a:r>
                      <a:endParaRPr lang="nl-NL" sz="28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07000"/>
                        </a:lnSpc>
                        <a:spcAft>
                          <a:spcPts val="800"/>
                        </a:spcAft>
                      </a:pPr>
                      <a:endParaRPr lang="nl-NL"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tc>
                  <a:txBody>
                    <a:bodyPr/>
                    <a:lstStyle/>
                    <a:p>
                      <a:pPr>
                        <a:lnSpc>
                          <a:spcPct val="107000"/>
                        </a:lnSpc>
                        <a:spcAft>
                          <a:spcPts val="800"/>
                        </a:spcAft>
                      </a:pPr>
                      <a:r>
                        <a:rPr lang="en-GB"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 company that sells products or services, often in large quantities, to be retailed by others.</a:t>
                      </a:r>
                      <a:endParaRPr lang="nl-NL" sz="2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E9"/>
                    </a:solidFill>
                  </a:tcPr>
                </a:tc>
                <a:extLst>
                  <a:ext uri="{0D108BD9-81ED-4DB2-BD59-A6C34878D82A}">
                    <a16:rowId xmlns:a16="http://schemas.microsoft.com/office/drawing/2014/main" val="1710270071"/>
                  </a:ext>
                </a:extLst>
              </a:tr>
            </a:tbl>
          </a:graphicData>
        </a:graphic>
      </p:graphicFrame>
      <p:sp>
        <p:nvSpPr>
          <p:cNvPr id="5" name="Tekstvak 4">
            <a:extLst>
              <a:ext uri="{FF2B5EF4-FFF2-40B4-BE49-F238E27FC236}">
                <a16:creationId xmlns:a16="http://schemas.microsoft.com/office/drawing/2014/main" id="{DBC15A6F-80EC-9093-E3D7-64ECB411541A}"/>
              </a:ext>
            </a:extLst>
          </p:cNvPr>
          <p:cNvSpPr txBox="1"/>
          <p:nvPr/>
        </p:nvSpPr>
        <p:spPr>
          <a:xfrm>
            <a:off x="1899451" y="4807782"/>
            <a:ext cx="8740134" cy="369332"/>
          </a:xfrm>
          <a:prstGeom prst="rect">
            <a:avLst/>
          </a:prstGeom>
          <a:noFill/>
        </p:spPr>
        <p:txBody>
          <a:bodyPr wrap="square" rtlCol="0">
            <a:spAutoFit/>
          </a:bodyPr>
          <a:lstStyle/>
          <a:p>
            <a:r>
              <a:rPr lang="nl-NL"/>
              <a:t>Should we make actor “Designer” more explicit then let it “be part of” the subcontractor? </a:t>
            </a:r>
          </a:p>
        </p:txBody>
      </p:sp>
      <p:graphicFrame>
        <p:nvGraphicFramePr>
          <p:cNvPr id="6" name="Tabel 5">
            <a:extLst>
              <a:ext uri="{FF2B5EF4-FFF2-40B4-BE49-F238E27FC236}">
                <a16:creationId xmlns:a16="http://schemas.microsoft.com/office/drawing/2014/main" id="{BEA9D5F1-D2C0-59E4-BA98-390FFB1D3D0B}"/>
              </a:ext>
            </a:extLst>
          </p:cNvPr>
          <p:cNvGraphicFramePr>
            <a:graphicFrameLocks noGrp="1"/>
          </p:cNvGraphicFramePr>
          <p:nvPr>
            <p:extLst>
              <p:ext uri="{D42A27DB-BD31-4B8C-83A1-F6EECF244321}">
                <p14:modId xmlns:p14="http://schemas.microsoft.com/office/powerpoint/2010/main" val="1548197266"/>
              </p:ext>
            </p:extLst>
          </p:nvPr>
        </p:nvGraphicFramePr>
        <p:xfrm>
          <a:off x="1899451" y="5265045"/>
          <a:ext cx="8596746" cy="573977"/>
        </p:xfrm>
        <a:graphic>
          <a:graphicData uri="http://schemas.openxmlformats.org/drawingml/2006/table">
            <a:tbl>
              <a:tblPr firstRow="1" firstCol="1" bandRow="1">
                <a:tableStyleId>{5C22544A-7EE6-4342-B048-85BDC9FD1C3A}</a:tableStyleId>
              </a:tblPr>
              <a:tblGrid>
                <a:gridCol w="1623067">
                  <a:extLst>
                    <a:ext uri="{9D8B030D-6E8A-4147-A177-3AD203B41FA5}">
                      <a16:colId xmlns:a16="http://schemas.microsoft.com/office/drawing/2014/main" val="669472261"/>
                    </a:ext>
                  </a:extLst>
                </a:gridCol>
                <a:gridCol w="6973679">
                  <a:extLst>
                    <a:ext uri="{9D8B030D-6E8A-4147-A177-3AD203B41FA5}">
                      <a16:colId xmlns:a16="http://schemas.microsoft.com/office/drawing/2014/main" val="4241723204"/>
                    </a:ext>
                  </a:extLst>
                </a:gridCol>
              </a:tblGrid>
              <a:tr h="0">
                <a:tc>
                  <a:txBody>
                    <a:bodyPr/>
                    <a:lstStyle/>
                    <a:p>
                      <a:pPr>
                        <a:lnSpc>
                          <a:spcPct val="107000"/>
                        </a:lnSpc>
                        <a:spcAft>
                          <a:spcPts val="800"/>
                        </a:spcAft>
                      </a:pPr>
                      <a:r>
                        <a:rPr lang="en-GB" sz="1800" b="0">
                          <a:effectLst/>
                        </a:rPr>
                        <a:t>Subcontractor</a:t>
                      </a:r>
                      <a:endParaRPr lang="nl-NL" sz="18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1800" b="0">
                          <a:effectLst/>
                        </a:rPr>
                        <a:t>A person or company that signs a contract to perform part or all of the obligations of another’s contract (e.g. a designer).</a:t>
                      </a:r>
                      <a:endParaRPr lang="nl-NL" sz="1800" b="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75117440"/>
                  </a:ext>
                </a:extLst>
              </a:tr>
            </a:tbl>
          </a:graphicData>
        </a:graphic>
      </p:graphicFrame>
      <p:pic>
        <p:nvPicPr>
          <p:cNvPr id="8" name="Afbeelding 7">
            <a:extLst>
              <a:ext uri="{FF2B5EF4-FFF2-40B4-BE49-F238E27FC236}">
                <a16:creationId xmlns:a16="http://schemas.microsoft.com/office/drawing/2014/main" id="{66689FEB-FA0B-3EFB-C992-E5D2659ED819}"/>
              </a:ext>
            </a:extLst>
          </p:cNvPr>
          <p:cNvPicPr>
            <a:picLocks noChangeAspect="1"/>
          </p:cNvPicPr>
          <p:nvPr/>
        </p:nvPicPr>
        <p:blipFill>
          <a:blip r:embed="rId2"/>
          <a:stretch>
            <a:fillRect/>
          </a:stretch>
        </p:blipFill>
        <p:spPr>
          <a:xfrm>
            <a:off x="654797" y="4497517"/>
            <a:ext cx="1142830" cy="1454047"/>
          </a:xfrm>
          <a:prstGeom prst="rect">
            <a:avLst/>
          </a:prstGeom>
        </p:spPr>
      </p:pic>
      <p:pic>
        <p:nvPicPr>
          <p:cNvPr id="10" name="Afbeelding 9">
            <a:extLst>
              <a:ext uri="{FF2B5EF4-FFF2-40B4-BE49-F238E27FC236}">
                <a16:creationId xmlns:a16="http://schemas.microsoft.com/office/drawing/2014/main" id="{0AC0FE0F-3550-7F03-96C6-912C66767454}"/>
              </a:ext>
            </a:extLst>
          </p:cNvPr>
          <p:cNvPicPr>
            <a:picLocks noChangeAspect="1"/>
          </p:cNvPicPr>
          <p:nvPr/>
        </p:nvPicPr>
        <p:blipFill>
          <a:blip r:embed="rId3"/>
          <a:stretch>
            <a:fillRect/>
          </a:stretch>
        </p:blipFill>
        <p:spPr>
          <a:xfrm>
            <a:off x="10598022" y="4552715"/>
            <a:ext cx="956560" cy="1486268"/>
          </a:xfrm>
          <a:prstGeom prst="rect">
            <a:avLst/>
          </a:prstGeom>
        </p:spPr>
      </p:pic>
    </p:spTree>
    <p:extLst>
      <p:ext uri="{BB962C8B-B14F-4D97-AF65-F5344CB8AC3E}">
        <p14:creationId xmlns:p14="http://schemas.microsoft.com/office/powerpoint/2010/main" val="15712737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26E17F0E-07B5-2386-0AF8-5747946D8D4C}"/>
              </a:ext>
            </a:extLst>
          </p:cNvPr>
          <p:cNvPicPr>
            <a:picLocks noChangeAspect="1"/>
          </p:cNvPicPr>
          <p:nvPr/>
        </p:nvPicPr>
        <p:blipFill>
          <a:blip r:embed="rId2"/>
          <a:stretch>
            <a:fillRect/>
          </a:stretch>
        </p:blipFill>
        <p:spPr>
          <a:xfrm>
            <a:off x="185737" y="1195821"/>
            <a:ext cx="11820525" cy="4819650"/>
          </a:xfrm>
          <a:prstGeom prst="rect">
            <a:avLst/>
          </a:prstGeom>
        </p:spPr>
      </p:pic>
      <p:sp>
        <p:nvSpPr>
          <p:cNvPr id="6" name="Ovaal 5">
            <a:extLst>
              <a:ext uri="{FF2B5EF4-FFF2-40B4-BE49-F238E27FC236}">
                <a16:creationId xmlns:a16="http://schemas.microsoft.com/office/drawing/2014/main" id="{6CC8E2DB-D628-BF05-BF36-EE9BF0268EDF}"/>
              </a:ext>
            </a:extLst>
          </p:cNvPr>
          <p:cNvSpPr/>
          <p:nvPr/>
        </p:nvSpPr>
        <p:spPr>
          <a:xfrm>
            <a:off x="9562017" y="2221056"/>
            <a:ext cx="1423555" cy="51954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solidFill>
                  <a:schemeClr val="tx1"/>
                </a:solidFill>
              </a:rPr>
              <a:t>Added to diagram</a:t>
            </a:r>
          </a:p>
        </p:txBody>
      </p:sp>
      <p:sp>
        <p:nvSpPr>
          <p:cNvPr id="8" name="Ovaal 7">
            <a:extLst>
              <a:ext uri="{FF2B5EF4-FFF2-40B4-BE49-F238E27FC236}">
                <a16:creationId xmlns:a16="http://schemas.microsoft.com/office/drawing/2014/main" id="{F6997F1B-3B81-AC76-6A4C-742C33F801DD}"/>
              </a:ext>
            </a:extLst>
          </p:cNvPr>
          <p:cNvSpPr/>
          <p:nvPr/>
        </p:nvSpPr>
        <p:spPr>
          <a:xfrm>
            <a:off x="3051464" y="1808018"/>
            <a:ext cx="1423555" cy="51954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solidFill>
                  <a:schemeClr val="tx1"/>
                </a:solidFill>
              </a:rPr>
              <a:t>Added to diagram</a:t>
            </a:r>
          </a:p>
        </p:txBody>
      </p:sp>
      <p:sp>
        <p:nvSpPr>
          <p:cNvPr id="9" name="Ovaal 8">
            <a:extLst>
              <a:ext uri="{FF2B5EF4-FFF2-40B4-BE49-F238E27FC236}">
                <a16:creationId xmlns:a16="http://schemas.microsoft.com/office/drawing/2014/main" id="{6768CABD-BC4E-0FD0-2F92-340C17F8C76D}"/>
              </a:ext>
            </a:extLst>
          </p:cNvPr>
          <p:cNvSpPr/>
          <p:nvPr/>
        </p:nvSpPr>
        <p:spPr>
          <a:xfrm>
            <a:off x="2694709" y="4433454"/>
            <a:ext cx="1423555" cy="51954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solidFill>
                  <a:schemeClr val="tx1"/>
                </a:solidFill>
              </a:rPr>
              <a:t>Added to diagram</a:t>
            </a:r>
          </a:p>
        </p:txBody>
      </p:sp>
      <p:sp>
        <p:nvSpPr>
          <p:cNvPr id="10" name="Ovaal 9">
            <a:extLst>
              <a:ext uri="{FF2B5EF4-FFF2-40B4-BE49-F238E27FC236}">
                <a16:creationId xmlns:a16="http://schemas.microsoft.com/office/drawing/2014/main" id="{FD5E02B5-05C9-D07E-12D9-26B9CABEF502}"/>
              </a:ext>
            </a:extLst>
          </p:cNvPr>
          <p:cNvSpPr/>
          <p:nvPr/>
        </p:nvSpPr>
        <p:spPr>
          <a:xfrm>
            <a:off x="1139536" y="3113375"/>
            <a:ext cx="1423555" cy="51954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solidFill>
                  <a:schemeClr val="tx1"/>
                </a:solidFill>
              </a:rPr>
              <a:t>Added to diagram</a:t>
            </a:r>
          </a:p>
        </p:txBody>
      </p:sp>
      <p:sp>
        <p:nvSpPr>
          <p:cNvPr id="11" name="Ovaal 10">
            <a:extLst>
              <a:ext uri="{FF2B5EF4-FFF2-40B4-BE49-F238E27FC236}">
                <a16:creationId xmlns:a16="http://schemas.microsoft.com/office/drawing/2014/main" id="{58293CBB-4D0E-1DDD-5EA8-7B31B7072789}"/>
              </a:ext>
            </a:extLst>
          </p:cNvPr>
          <p:cNvSpPr/>
          <p:nvPr/>
        </p:nvSpPr>
        <p:spPr>
          <a:xfrm>
            <a:off x="9497290" y="3221905"/>
            <a:ext cx="1423555" cy="51954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solidFill>
                  <a:schemeClr val="tx1"/>
                </a:solidFill>
              </a:rPr>
              <a:t>Added to diagram</a:t>
            </a:r>
          </a:p>
        </p:txBody>
      </p:sp>
      <p:sp>
        <p:nvSpPr>
          <p:cNvPr id="12" name="Ovaal 11">
            <a:extLst>
              <a:ext uri="{FF2B5EF4-FFF2-40B4-BE49-F238E27FC236}">
                <a16:creationId xmlns:a16="http://schemas.microsoft.com/office/drawing/2014/main" id="{1F08B97C-3A5B-945B-1E86-11BC08127CA9}"/>
              </a:ext>
            </a:extLst>
          </p:cNvPr>
          <p:cNvSpPr/>
          <p:nvPr/>
        </p:nvSpPr>
        <p:spPr>
          <a:xfrm>
            <a:off x="9497291" y="4277446"/>
            <a:ext cx="1423555" cy="51954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solidFill>
                  <a:schemeClr val="tx1"/>
                </a:solidFill>
              </a:rPr>
              <a:t>Added to diagram</a:t>
            </a:r>
          </a:p>
        </p:txBody>
      </p:sp>
      <p:sp>
        <p:nvSpPr>
          <p:cNvPr id="13" name="Ovaal 12">
            <a:extLst>
              <a:ext uri="{FF2B5EF4-FFF2-40B4-BE49-F238E27FC236}">
                <a16:creationId xmlns:a16="http://schemas.microsoft.com/office/drawing/2014/main" id="{0501CF81-D9DB-399D-851E-1438DA08DFC1}"/>
              </a:ext>
            </a:extLst>
          </p:cNvPr>
          <p:cNvSpPr/>
          <p:nvPr/>
        </p:nvSpPr>
        <p:spPr>
          <a:xfrm>
            <a:off x="10985572" y="5212340"/>
            <a:ext cx="932802" cy="3553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solidFill>
                  <a:schemeClr val="tx1"/>
                </a:solidFill>
              </a:rPr>
              <a:t>New</a:t>
            </a:r>
          </a:p>
        </p:txBody>
      </p:sp>
      <p:sp>
        <p:nvSpPr>
          <p:cNvPr id="14" name="Ovaal 13">
            <a:extLst>
              <a:ext uri="{FF2B5EF4-FFF2-40B4-BE49-F238E27FC236}">
                <a16:creationId xmlns:a16="http://schemas.microsoft.com/office/drawing/2014/main" id="{F9FFFF06-632B-A048-A3C1-6DB088266BFC}"/>
              </a:ext>
            </a:extLst>
          </p:cNvPr>
          <p:cNvSpPr/>
          <p:nvPr/>
        </p:nvSpPr>
        <p:spPr>
          <a:xfrm>
            <a:off x="10997153" y="4078142"/>
            <a:ext cx="932802" cy="355312"/>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600">
                <a:solidFill>
                  <a:schemeClr val="tx1"/>
                </a:solidFill>
              </a:rPr>
              <a:t>New</a:t>
            </a:r>
          </a:p>
        </p:txBody>
      </p:sp>
      <p:sp>
        <p:nvSpPr>
          <p:cNvPr id="15" name="Titel 1">
            <a:extLst>
              <a:ext uri="{FF2B5EF4-FFF2-40B4-BE49-F238E27FC236}">
                <a16:creationId xmlns:a16="http://schemas.microsoft.com/office/drawing/2014/main" id="{86F5C5EA-7428-393A-B972-91051C80789E}"/>
              </a:ext>
            </a:extLst>
          </p:cNvPr>
          <p:cNvSpPr>
            <a:spLocks noGrp="1"/>
          </p:cNvSpPr>
          <p:nvPr>
            <p:ph type="title"/>
          </p:nvPr>
        </p:nvSpPr>
        <p:spPr>
          <a:xfrm>
            <a:off x="41563" y="-8768"/>
            <a:ext cx="11440391" cy="1325563"/>
          </a:xfrm>
        </p:spPr>
        <p:txBody>
          <a:bodyPr>
            <a:normAutofit/>
          </a:bodyPr>
          <a:lstStyle/>
          <a:p>
            <a:r>
              <a:rPr lang="nl-NL" sz="2400" b="1" dirty="0"/>
              <a:t>Changes draft 1: </a:t>
            </a:r>
            <a:r>
              <a:rPr lang="nl-NL" sz="2400" b="1" dirty="0" err="1"/>
              <a:t>Elaborate</a:t>
            </a:r>
            <a:r>
              <a:rPr lang="nl-NL" sz="2400" b="1" dirty="0"/>
              <a:t> diagram </a:t>
            </a:r>
            <a:r>
              <a:rPr lang="nl-NL" sz="2400" b="1" dirty="0" err="1"/>
              <a:t>for</a:t>
            </a:r>
            <a:r>
              <a:rPr lang="nl-NL" sz="2400" b="1" dirty="0"/>
              <a:t> Recycling </a:t>
            </a:r>
            <a:r>
              <a:rPr lang="nl-NL" sz="2400" b="1" dirty="0" err="1"/>
              <a:t>and</a:t>
            </a:r>
            <a:r>
              <a:rPr lang="nl-NL" sz="2400" b="1" dirty="0"/>
              <a:t> </a:t>
            </a:r>
            <a:r>
              <a:rPr lang="nl-NL" sz="2400" b="1" dirty="0" err="1"/>
              <a:t>Controlled</a:t>
            </a:r>
            <a:r>
              <a:rPr lang="nl-NL" sz="2400" b="1" dirty="0"/>
              <a:t> </a:t>
            </a:r>
            <a:r>
              <a:rPr lang="nl-NL" sz="2400" b="1" dirty="0" err="1"/>
              <a:t>Final</a:t>
            </a:r>
            <a:r>
              <a:rPr lang="nl-NL" sz="2400" b="1" dirty="0"/>
              <a:t> </a:t>
            </a:r>
            <a:r>
              <a:rPr lang="nl-NL" sz="2400" b="1" dirty="0" err="1"/>
              <a:t>Disposal</a:t>
            </a:r>
            <a:endParaRPr lang="nl-NL" sz="2400" b="1" dirty="0"/>
          </a:p>
        </p:txBody>
      </p:sp>
    </p:spTree>
    <p:extLst>
      <p:ext uri="{BB962C8B-B14F-4D97-AF65-F5344CB8AC3E}">
        <p14:creationId xmlns:p14="http://schemas.microsoft.com/office/powerpoint/2010/main" val="303423881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ledge_template2.pptx" id="{D3B4AAA6-F3D9-4822-AC8E-C5BBB7CBC1F5}" vid="{F1427616-10A6-4B94-ABF8-3FEE82C7D91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091e5ae7-c31f-43e0-b380-74509edc0e9e" xsi:nil="true"/>
    <lcf76f155ced4ddcb4097134ff3c332f xmlns="091e5ae7-c31f-43e0-b380-74509edc0e9e">
      <Terms xmlns="http://schemas.microsoft.com/office/infopath/2007/PartnerControls"/>
    </lcf76f155ced4ddcb4097134ff3c332f>
    <TaxCatchAll xmlns="985ec44e-1bab-4c0b-9df0-6ba128686fc9" xsi:nil="true"/>
    <SharedWithUsers xmlns="009fae64-a0e6-4869-b94e-2533145ac23d">
      <UserInfo>
        <DisplayName>Oliwia Kacprzak</DisplayName>
        <AccountId>379</AccountId>
        <AccountType/>
      </UserInfo>
      <UserInfo>
        <DisplayName>Camila Struempfler</DisplayName>
        <AccountId>361</AccountId>
        <AccountType/>
      </UserInfo>
      <UserInfo>
        <DisplayName>Maria Teresa Pisani</DisplayName>
        <AccountId>96</AccountId>
        <AccountType/>
      </UserInfo>
      <UserInfo>
        <DisplayName>Alla Shlykova</DisplayName>
        <AccountId>82</AccountId>
        <AccountType/>
      </UserInfo>
      <UserInfo>
        <DisplayName>Kamola Khusnutdinova</DisplayName>
        <AccountId>91</AccountId>
        <AccountType/>
      </UserInfo>
      <UserInfo>
        <DisplayName>Jie Wei</DisplayName>
        <AccountId>1091</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C168C30B6B6D64891B8AA6035CFB24E" ma:contentTypeVersion="17" ma:contentTypeDescription="Create a new document." ma:contentTypeScope="" ma:versionID="a7450c31903cad5e15a64f23c0a503b9">
  <xsd:schema xmlns:xsd="http://www.w3.org/2001/XMLSchema" xmlns:xs="http://www.w3.org/2001/XMLSchema" xmlns:p="http://schemas.microsoft.com/office/2006/metadata/properties" xmlns:ns2="091e5ae7-c31f-43e0-b380-74509edc0e9e" xmlns:ns3="009fae64-a0e6-4869-b94e-2533145ac23d" xmlns:ns4="985ec44e-1bab-4c0b-9df0-6ba128686fc9" targetNamespace="http://schemas.microsoft.com/office/2006/metadata/properties" ma:root="true" ma:fieldsID="5584cae2a9988942cb229f8cc46b21c5" ns2:_="" ns3:_="" ns4:_="">
    <xsd:import namespace="091e5ae7-c31f-43e0-b380-74509edc0e9e"/>
    <xsd:import namespace="009fae64-a0e6-4869-b94e-2533145ac23d"/>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3:SharedWithUsers" minOccurs="0"/>
                <xsd:element ref="ns3:SharedWithDetails" minOccurs="0"/>
                <xsd:element ref="ns2:MediaLengthInSeconds" minOccurs="0"/>
                <xsd:element ref="ns2:_Flow_SignoffStatu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91e5ae7-c31f-43e0-b380-74509edc0e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_Flow_SignoffStatus" ma:index="21" nillable="true" ma:displayName="Sign-off status" ma:internalName="Sign_x002d_off_x0020_status">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09fae64-a0e6-4869-b94e-2533145ac23d"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43e9b0b9-99f3-4c1a-a363-23506d8d5dc7}" ma:internalName="TaxCatchAll" ma:showField="CatchAllData" ma:web="009fae64-a0e6-4869-b94e-2533145ac23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EA43DB-0ED9-438E-B323-71466C5F759B}">
  <ds:schemaRefs>
    <ds:schemaRef ds:uri="http://purl.org/dc/elements/1.1/"/>
    <ds:schemaRef ds:uri="http://schemas.microsoft.com/office/2006/metadata/properties"/>
    <ds:schemaRef ds:uri="985ec44e-1bab-4c0b-9df0-6ba128686fc9"/>
    <ds:schemaRef ds:uri="http://schemas.openxmlformats.org/package/2006/metadata/core-properties"/>
    <ds:schemaRef ds:uri="http://purl.org/dc/terms/"/>
    <ds:schemaRef ds:uri="http://schemas.microsoft.com/office/infopath/2007/PartnerControls"/>
    <ds:schemaRef ds:uri="http://purl.org/dc/dcmitype/"/>
    <ds:schemaRef ds:uri="009fae64-a0e6-4869-b94e-2533145ac23d"/>
    <ds:schemaRef ds:uri="http://schemas.microsoft.com/office/2006/documentManagement/types"/>
    <ds:schemaRef ds:uri="091e5ae7-c31f-43e0-b380-74509edc0e9e"/>
    <ds:schemaRef ds:uri="http://www.w3.org/XML/1998/namespace"/>
  </ds:schemaRefs>
</ds:datastoreItem>
</file>

<file path=customXml/itemProps2.xml><?xml version="1.0" encoding="utf-8"?>
<ds:datastoreItem xmlns:ds="http://schemas.openxmlformats.org/officeDocument/2006/customXml" ds:itemID="{E7E4A83F-E3A9-402A-8BC7-888F0D7F7114}">
  <ds:schemaRefs>
    <ds:schemaRef ds:uri="009fae64-a0e6-4869-b94e-2533145ac23d"/>
    <ds:schemaRef ds:uri="091e5ae7-c31f-43e0-b380-74509edc0e9e"/>
    <ds:schemaRef ds:uri="985ec44e-1bab-4c0b-9df0-6ba128686fc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966DD20-2D69-4E09-B58A-90FECA7ACF3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10490</TotalTime>
  <Words>890</Words>
  <Application>Microsoft Office PowerPoint</Application>
  <PresentationFormat>Widescreen</PresentationFormat>
  <Paragraphs>142</Paragraphs>
  <Slides>14</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Public Sans</vt:lpstr>
      <vt:lpstr>Arial</vt:lpstr>
      <vt:lpstr>Barlow Condensed</vt:lpstr>
      <vt:lpstr>Calibri</vt:lpstr>
      <vt:lpstr>Times New Roman</vt:lpstr>
      <vt:lpstr>Trebuchet MS</vt:lpstr>
      <vt:lpstr>Tema di Office</vt:lpstr>
      <vt:lpstr>Product Circularity Data Project   Working meeting 28 April 2023     </vt:lpstr>
      <vt:lpstr>PowerPoint Presentation</vt:lpstr>
      <vt:lpstr>Product Circularity Data Project  Working meeting 28 April 2023   </vt:lpstr>
      <vt:lpstr>Product Circularity Data Project  Working meeting 28 April 2023   </vt:lpstr>
      <vt:lpstr>Created sections</vt:lpstr>
      <vt:lpstr>Changes draft 1: Selling &amp; Renting</vt:lpstr>
      <vt:lpstr>Changes draft 1: Collecting &amp; Sorting</vt:lpstr>
      <vt:lpstr>New actors and their definitions</vt:lpstr>
      <vt:lpstr>Changes draft 1: Elaborate diagram for Recycling and Controlled Final Disposal</vt:lpstr>
      <vt:lpstr>New processes and their definitions</vt:lpstr>
      <vt:lpstr>More that has been done</vt:lpstr>
      <vt:lpstr>All will be merged at some point in time into existing BRS</vt:lpstr>
      <vt:lpstr>Reminder - Project milestones?</vt:lpstr>
      <vt:lpstr>Product Circularity Data Project  Working meeting 28 April  2023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Luca Brunello</dc:creator>
  <cp:lastModifiedBy>Jie Wei</cp:lastModifiedBy>
  <cp:revision>42</cp:revision>
  <cp:lastPrinted>2022-09-06T09:30:44Z</cp:lastPrinted>
  <dcterms:created xsi:type="dcterms:W3CDTF">2022-03-10T12:41:57Z</dcterms:created>
  <dcterms:modified xsi:type="dcterms:W3CDTF">2023-04-28T14:32:03Z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0x0101006C168C30B6B6D64891B8AA6035CFB24E</vt:lpwstr>
  </property>
  <property fmtid="{D5CDD505-2E9C-101B-9397-08002B2CF9AE}" pid="3" name="MediaServiceImageTags">
    <vt:lpwstr/>
  </property>
</Properties>
</file>