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0"/>
  </p:notesMasterIdLst>
  <p:sldIdLst>
    <p:sldId id="2147474564" r:id="rId5"/>
    <p:sldId id="1795" r:id="rId6"/>
    <p:sldId id="2147474626" r:id="rId7"/>
    <p:sldId id="2147474570" r:id="rId8"/>
    <p:sldId id="2147474602" r:id="rId9"/>
    <p:sldId id="2147474603" r:id="rId10"/>
    <p:sldId id="2147474604" r:id="rId11"/>
    <p:sldId id="2147474605" r:id="rId12"/>
    <p:sldId id="2147474621" r:id="rId13"/>
    <p:sldId id="2147474622" r:id="rId14"/>
    <p:sldId id="2147474606" r:id="rId15"/>
    <p:sldId id="2147474608" r:id="rId16"/>
    <p:sldId id="290" r:id="rId17"/>
    <p:sldId id="2147474614" r:id="rId18"/>
    <p:sldId id="2147474619" r:id="rId19"/>
    <p:sldId id="2147474620" r:id="rId20"/>
    <p:sldId id="2147474609" r:id="rId21"/>
    <p:sldId id="2147474618" r:id="rId22"/>
    <p:sldId id="2147474617" r:id="rId23"/>
    <p:sldId id="2147474613" r:id="rId24"/>
    <p:sldId id="2147474611" r:id="rId25"/>
    <p:sldId id="2147474612" r:id="rId26"/>
    <p:sldId id="2147474615" r:id="rId27"/>
    <p:sldId id="2147474601" r:id="rId28"/>
    <p:sldId id="2147474607" r:id="rId29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75B40C-1F52-A26F-6FFC-9B8ECA2CE6CD}" name="Jakob Fexer" initials="Jakob" userId="Jakob Fexer" providerId="None"/>
  <p188:author id="{7DE23012-3FB1-F4E5-56C7-CFA5AD15B7B3}" name="Darya PODGORETSKAYA" initials="DP" userId="S::darya.podgoretskaya@un.org::c2c9c77d-4b97-47d0-84e1-184879216cdf" providerId="AD"/>
  <p188:author id="{6A5AD616-ADE8-99FF-BBD7-20564C03D7D9}" name="Giulia Verucchi" initials="GV" userId="S::giulia.verucchi@un.org::87dac9c8-28f1-4c36-9073-301ce23285a5" providerId="AD"/>
  <p188:author id="{36F70529-FEF6-3147-DF8E-0798484CC249}" name="Luca Brunello" initials="LB" userId="S::luca.brunello@un.org::9f82f413-bcf2-4e6f-bcf8-be8dc85f570a" providerId="AD"/>
  <p188:author id="{6AB292B6-50F5-0AC1-EBE3-A7A4D3393CED}" name="Nadezhda SPORYSHEVA" initials="NS" userId="S::nadezhda.sporysheva@un.org::54fdaeef-473d-49f0-90f5-17fd45024e94" providerId="AD"/>
  <p188:author id="{6A7602DE-07C2-81DC-3AFD-14D2BE0BFB92}" name="Francesca Romana Rinaldi" initials="FRR" userId="S::francesca.rinaldi@unibocconi.it::5e18d1b2-e864-49c1-b278-483aac6263b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FFC0"/>
    <a:srgbClr val="19476B"/>
    <a:srgbClr val="7790A6"/>
    <a:srgbClr val="C59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9" autoAdjust="0"/>
    <p:restoredTop sz="85393" autoAdjust="0"/>
  </p:normalViewPr>
  <p:slideViewPr>
    <p:cSldViewPr snapToGrid="0">
      <p:cViewPr varScale="1">
        <p:scale>
          <a:sx n="74" d="100"/>
          <a:sy n="74" d="100"/>
        </p:scale>
        <p:origin x="21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8/10/relationships/authors" Target="author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F9EE9-9692-384F-8389-53FAF2FE9153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80000-EB00-1741-81A9-DEC756FB867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8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34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39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92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21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76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40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92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6888DAB2-77DE-47B5-A4FE-18ADEBD9648D}"/>
              </a:ext>
            </a:extLst>
          </p:cNvPr>
          <p:cNvSpPr/>
          <p:nvPr userDrawn="1"/>
        </p:nvSpPr>
        <p:spPr>
          <a:xfrm>
            <a:off x="0" y="1012874"/>
            <a:ext cx="12192000" cy="5845126"/>
          </a:xfrm>
          <a:prstGeom prst="rect">
            <a:avLst/>
          </a:prstGeom>
          <a:solidFill>
            <a:srgbClr val="1747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80A035-C4D6-4682-878D-4AFEEAF202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80824" y="2783923"/>
            <a:ext cx="8243667" cy="2387600"/>
          </a:xfrm>
        </p:spPr>
        <p:txBody>
          <a:bodyPr anchor="t">
            <a:normAutofit/>
          </a:bodyPr>
          <a:lstStyle>
            <a:lvl1pPr algn="l">
              <a:lnSpc>
                <a:spcPct val="70000"/>
              </a:lnSpc>
              <a:defRPr sz="4000" b="1">
                <a:solidFill>
                  <a:srgbClr val="C5902A"/>
                </a:solidFill>
                <a:latin typeface="Barlow Condensed" panose="00000506000000000000" pitchFamily="2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85C2F47-6883-45F3-9825-D0FC597EA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Public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D30B385E-8038-4004-A7AE-D4B55B31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978596C6-105C-4FA1-8CD1-10DCBB04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7159B189-463F-41E2-B3BA-96199332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37B908ED-D64B-425E-96FD-F40BADE33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21"/>
          <a:stretch/>
        </p:blipFill>
        <p:spPr>
          <a:xfrm>
            <a:off x="1" y="1027162"/>
            <a:ext cx="2800349" cy="377343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24B8025E-3046-4EB0-A027-2B03A2D041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21" b="45098"/>
          <a:stretch/>
        </p:blipFill>
        <p:spPr>
          <a:xfrm>
            <a:off x="-1" y="4800601"/>
            <a:ext cx="2800349" cy="2071687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E1E9FE0-843C-4F8E-A946-D1EB05EFEA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2" y="170473"/>
            <a:ext cx="4004521" cy="646328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B194F96B-3150-4259-B5EE-A95C78D1E42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6233" y="233470"/>
            <a:ext cx="1249248" cy="63215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E4A29250-3A1C-4332-8F5D-6B3FEE50E70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131" y="322644"/>
            <a:ext cx="1971015" cy="48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64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0A8A1-36F5-46A5-9C30-F48754D44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84935C-739E-4B25-9408-4887E4155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0BFAF4D-36A5-48AA-BE01-E68CDE4E1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5E46A42-BFE1-4106-8EB1-A4716894C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B73293-3BD4-430A-8169-7952050B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41DDFE5-167D-4988-A873-9252296E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91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206D4E-0BC0-45BB-93A5-470EEBF9B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DA50609-A47A-4A71-80E6-42BAA7CC6F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DB9F55-DF7D-4E3D-A3E4-38317F3C0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59F10EA-0899-477C-90D2-959CF9FA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5094A2-E087-4ECD-AB29-814FAFBFD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8867063-2B17-47B9-B1F9-F956D1A29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11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B524AF-E4D6-46D1-9852-F4F581A28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04FEB3C-7CD4-441E-9192-8CBE9D8B3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193E72-A03F-4649-AC32-D520C244E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9CDC18-A0B8-405B-AFAE-0CC5C2FC6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142217-E41A-4CB8-9716-AA805558F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646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187E9D9-DB34-4F71-9EF2-EFB847B65A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D6C13A4-37C8-4F8C-AAE3-663A653959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56AA2C-96C3-4A41-9735-A416D2C79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B19B48-F6E3-4E3A-9E88-C7DF1F6A4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622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6888DAB2-77DE-47B5-A4FE-18ADEBD9648D}"/>
              </a:ext>
            </a:extLst>
          </p:cNvPr>
          <p:cNvSpPr/>
          <p:nvPr userDrawn="1"/>
        </p:nvSpPr>
        <p:spPr>
          <a:xfrm>
            <a:off x="2800348" y="0"/>
            <a:ext cx="9391652" cy="6858000"/>
          </a:xfrm>
          <a:prstGeom prst="rect">
            <a:avLst/>
          </a:prstGeom>
          <a:solidFill>
            <a:srgbClr val="1747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80A035-C4D6-4682-878D-4AFEEAF202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80824" y="2783923"/>
            <a:ext cx="8243667" cy="2387600"/>
          </a:xfrm>
        </p:spPr>
        <p:txBody>
          <a:bodyPr anchor="t">
            <a:normAutofit/>
          </a:bodyPr>
          <a:lstStyle>
            <a:lvl1pPr algn="l">
              <a:lnSpc>
                <a:spcPct val="70000"/>
              </a:lnSpc>
              <a:defRPr sz="4000" b="1">
                <a:solidFill>
                  <a:srgbClr val="C5902A"/>
                </a:solidFill>
                <a:latin typeface="Barlow Condensed" panose="00000506000000000000" pitchFamily="2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85C2F47-6883-45F3-9825-D0FC597EA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Public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D30B385E-8038-4004-A7AE-D4B55B31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978596C6-105C-4FA1-8CD1-10DCBB04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7159B189-463F-41E2-B3BA-96199332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389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2E864C-1A7A-4D4D-A07F-80E1CE5C5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AE5E18-D743-4244-9BF8-581FB305D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43448A-8BBB-42BE-A434-A1DE1A4F1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A801EA-F02E-49E5-AA74-542F4683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2A0258-91CB-4C49-A6F7-024F28F1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516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836FB8-C549-4343-BD00-FCC7CF680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B863192-C0C1-4E1B-BF04-778C79E90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FF426240-FA73-4DEC-80A5-900A862F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8991196B-10C6-4A87-8E78-FCC76744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6BB8D2BF-E38A-4457-B77A-195950F85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74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4A1E38-5E42-4AD9-8137-B69AD90D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DCB3D4-05C3-48DB-B638-1054A2C982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45B12F0-2ABC-479F-8670-53A23F208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24C0EEB-264E-40E6-AAF9-24E870A6C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A7F0E97-C388-4787-813C-7D20B632A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F60514C-14FE-4B7E-B352-FEE36895D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2E2C78B-FEC8-334C-900B-19903300312D}"/>
              </a:ext>
            </a:extLst>
          </p:cNvPr>
          <p:cNvSpPr txBox="1"/>
          <p:nvPr userDrawn="1"/>
        </p:nvSpPr>
        <p:spPr>
          <a:xfrm>
            <a:off x="10083114" y="65614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563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E11E15-FDFB-44BD-BF46-8F9659760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867A253-9D97-4E37-85B7-241A2FC90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1EB9FC-2DB2-4411-8B0A-EDA52A19C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9A3C52F-47C3-4EC6-9FCE-01FE4358C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8EA1AAB-C893-42A0-AED2-AF7A085690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50BB0C5-50DD-4215-89E0-4E39B52A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E720FBA-A615-4E1C-8E4D-0D1DF88B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E2F1023-5E32-4312-9DC9-0375E855B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174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CCCDDD-86AE-48BE-B28D-5B55E3D04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E5A7A16-D34D-44F8-A885-8027492B6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0283E03-190D-4A2A-80CF-DE5438808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402380B-C33B-4BD8-B9B6-B97C913B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68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AA468C-AA41-4EC4-B65E-E19420110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3DA1DFF-11F2-4083-AF05-2509368D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5C7A46-8C5D-4099-BE12-C4F8AD607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025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AA468C-AA41-4EC4-B65E-E19420110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3DA1DFF-11F2-4083-AF05-2509368D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5C7A46-8C5D-4099-BE12-C4F8AD607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4438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054E3846-590E-4CE5-8032-C274588A0B23}"/>
              </a:ext>
            </a:extLst>
          </p:cNvPr>
          <p:cNvSpPr/>
          <p:nvPr userDrawn="1"/>
        </p:nvSpPr>
        <p:spPr>
          <a:xfrm>
            <a:off x="0" y="6091311"/>
            <a:ext cx="12192000" cy="780757"/>
          </a:xfrm>
          <a:prstGeom prst="rect">
            <a:avLst/>
          </a:prstGeom>
          <a:solidFill>
            <a:srgbClr val="BFCB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0FF74DD-818B-4266-9517-724E0B0C2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41CF92F-B68A-4158-A634-357747B8E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2BD0D4-94BA-4FBF-9E0E-BBC3D417AC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ACC75-D59B-4F1E-BB83-3601AD3696A3}" type="datetimeFigureOut">
              <a:rPr lang="it-IT" smtClean="0"/>
              <a:t>14/04/2023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BC0F94-EC94-4A6B-9AFB-BB6598EC3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F8A7-0326-4393-B32B-81F789748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5965A94-B5A6-4442-906D-FFBD429509F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34" y="6236519"/>
            <a:ext cx="2743200" cy="44275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99A18C-AB02-456D-813E-D43F20186CA6}"/>
              </a:ext>
            </a:extLst>
          </p:cNvPr>
          <p:cNvSpPr txBox="1"/>
          <p:nvPr userDrawn="1"/>
        </p:nvSpPr>
        <p:spPr>
          <a:xfrm>
            <a:off x="8504363" y="6251975"/>
            <a:ext cx="33903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United for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greater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traceability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,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transparency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and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circularity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in the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garment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and footwear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sector</a:t>
            </a:r>
            <a:endParaRPr lang="it-IT" sz="1100">
              <a:solidFill>
                <a:srgbClr val="17476B"/>
              </a:solidFill>
              <a:latin typeface="Public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ublic San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1" y="1639170"/>
            <a:ext cx="8243667" cy="178983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Product Circularity Data Project</a:t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r>
              <a:rPr lang="en-US" sz="2700" dirty="0"/>
              <a:t>Working meeting</a:t>
            </a:r>
            <a:br>
              <a:rPr lang="en-US" sz="2700"/>
            </a:br>
            <a:r>
              <a:rPr lang="en-US" sz="2700"/>
              <a:t>14 April</a:t>
            </a:r>
            <a:r>
              <a:rPr lang="en-US" sz="2700" dirty="0"/>
              <a:t> </a:t>
            </a:r>
            <a:r>
              <a:rPr lang="en-US" sz="2700"/>
              <a:t>2023</a:t>
            </a:r>
            <a:br>
              <a:rPr lang="en-US" sz="2700" dirty="0"/>
            </a:br>
            <a:br>
              <a:rPr lang="en-US" sz="27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9" name="Afbeelding 2" descr="Circular Economy image">
            <a:extLst>
              <a:ext uri="{FF2B5EF4-FFF2-40B4-BE49-F238E27FC236}">
                <a16:creationId xmlns:a16="http://schemas.microsoft.com/office/drawing/2014/main" id="{D4728B86-BE36-EAE1-2BB5-3585A4EB06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81" y="0"/>
            <a:ext cx="2809187" cy="28091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25381D-F5E9-18B9-A749-266B0BEDF01F}"/>
              </a:ext>
            </a:extLst>
          </p:cNvPr>
          <p:cNvSpPr txBox="1"/>
          <p:nvPr/>
        </p:nvSpPr>
        <p:spPr>
          <a:xfrm>
            <a:off x="1811508" y="4468523"/>
            <a:ext cx="9417980" cy="597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7300">
              <a:spcBef>
                <a:spcPts val="115"/>
              </a:spcBef>
              <a:spcAft>
                <a:spcPts val="0"/>
              </a:spcAft>
              <a:tabLst>
                <a:tab pos="1257300" algn="l"/>
              </a:tabLst>
            </a:pPr>
            <a:r>
              <a:rPr lang="en-US" sz="160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Virginia </a:t>
            </a:r>
            <a:r>
              <a:rPr lang="en-US" sz="160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Martos</a:t>
            </a:r>
            <a:r>
              <a:rPr lang="en-US" sz="160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-Cram, UN/CEFACT Project Lead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 dirty="0">
                <a:solidFill>
                  <a:schemeClr val="bg1"/>
                </a:solidFill>
                <a:latin typeface="Trebuchet MS" panose="020B0703020202090204" pitchFamily="34" charset="0"/>
              </a:rPr>
              <a:t>Gerhard Heemskerk, UN/CEFACT Editor</a:t>
            </a:r>
          </a:p>
        </p:txBody>
      </p:sp>
      <p:pic>
        <p:nvPicPr>
          <p:cNvPr id="5" name="Picture 4" descr="A picture containing person, red, shirt&#10;&#10;Description automatically generated">
            <a:extLst>
              <a:ext uri="{FF2B5EF4-FFF2-40B4-BE49-F238E27FC236}">
                <a16:creationId xmlns:a16="http://schemas.microsoft.com/office/drawing/2014/main" id="{1DE52007-6AB0-E1C7-EE35-6EB95029DB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747"/>
          <a:stretch/>
        </p:blipFill>
        <p:spPr>
          <a:xfrm>
            <a:off x="8447353" y="4862257"/>
            <a:ext cx="1517650" cy="1603265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6" name="Picture 2" descr="image">
            <a:extLst>
              <a:ext uri="{FF2B5EF4-FFF2-40B4-BE49-F238E27FC236}">
                <a16:creationId xmlns:a16="http://schemas.microsoft.com/office/drawing/2014/main" id="{D50D0241-8249-EB0D-D011-4D6F4A01C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380" y="4862258"/>
            <a:ext cx="1603265" cy="1603265"/>
          </a:xfrm>
          <a:prstGeom prst="ellipse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832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al 4">
            <a:extLst>
              <a:ext uri="{FF2B5EF4-FFF2-40B4-BE49-F238E27FC236}">
                <a16:creationId xmlns:a16="http://schemas.microsoft.com/office/drawing/2014/main" id="{7AD57AC8-BABA-529F-F0FC-1F3F41D65C73}"/>
              </a:ext>
            </a:extLst>
          </p:cNvPr>
          <p:cNvSpPr/>
          <p:nvPr/>
        </p:nvSpPr>
        <p:spPr>
          <a:xfrm>
            <a:off x="1322173" y="531340"/>
            <a:ext cx="3336324" cy="24651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/>
              <a:t>Part 1. </a:t>
            </a:r>
          </a:p>
          <a:p>
            <a:pPr algn="ctr"/>
            <a:r>
              <a:rPr lang="nl-NL" sz="2800"/>
              <a:t>Circular Economy Processes</a:t>
            </a:r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093B4DE0-1752-70A3-89EA-372FB516D931}"/>
              </a:ext>
            </a:extLst>
          </p:cNvPr>
          <p:cNvSpPr/>
          <p:nvPr/>
        </p:nvSpPr>
        <p:spPr>
          <a:xfrm>
            <a:off x="7764162" y="531340"/>
            <a:ext cx="3336324" cy="24651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/>
              <a:t>Part 2. </a:t>
            </a:r>
          </a:p>
          <a:p>
            <a:pPr algn="ctr"/>
            <a:r>
              <a:rPr lang="nl-NL" sz="2800"/>
              <a:t>Circular Economy Actors</a:t>
            </a:r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F7FC9FA3-2C4F-44D7-A2B4-5672AA6E52E8}"/>
              </a:ext>
            </a:extLst>
          </p:cNvPr>
          <p:cNvSpPr/>
          <p:nvPr/>
        </p:nvSpPr>
        <p:spPr>
          <a:xfrm>
            <a:off x="1322173" y="3266302"/>
            <a:ext cx="3336324" cy="24651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/>
              <a:t>Part 3. </a:t>
            </a:r>
            <a:br>
              <a:rPr lang="nl-NL" sz="2800"/>
            </a:br>
            <a:r>
              <a:rPr lang="nl-NL" sz="2800"/>
              <a:t>Data Exchange</a:t>
            </a:r>
          </a:p>
          <a:p>
            <a:pPr algn="ctr"/>
            <a:r>
              <a:rPr lang="nl-NL" sz="2800"/>
              <a:t>Identified Data</a:t>
            </a:r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26ED1F68-F7B2-B66B-9366-CC98CD646FEC}"/>
              </a:ext>
            </a:extLst>
          </p:cNvPr>
          <p:cNvSpPr/>
          <p:nvPr/>
        </p:nvSpPr>
        <p:spPr>
          <a:xfrm>
            <a:off x="7764162" y="3266302"/>
            <a:ext cx="3336324" cy="24651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/>
              <a:t>Part 4. </a:t>
            </a:r>
          </a:p>
          <a:p>
            <a:pPr algn="ctr"/>
            <a:r>
              <a:rPr lang="nl-NL" sz="2800"/>
              <a:t>Harmonization with EU DPP  &amp; ISO</a:t>
            </a:r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130EC809-8D7D-A650-9FE9-5B063E8B5F29}"/>
              </a:ext>
            </a:extLst>
          </p:cNvPr>
          <p:cNvSpPr/>
          <p:nvPr/>
        </p:nvSpPr>
        <p:spPr>
          <a:xfrm>
            <a:off x="5301049" y="2007972"/>
            <a:ext cx="1964724" cy="197708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/>
              <a:t>FEED-BACK?</a:t>
            </a:r>
          </a:p>
        </p:txBody>
      </p:sp>
      <p:cxnSp>
        <p:nvCxnSpPr>
          <p:cNvPr id="13" name="Rechte verbindingslijn met pijl 12">
            <a:extLst>
              <a:ext uri="{FF2B5EF4-FFF2-40B4-BE49-F238E27FC236}">
                <a16:creationId xmlns:a16="http://schemas.microsoft.com/office/drawing/2014/main" id="{D42AC54F-8C56-BDA1-AD80-BA33C23FC857}"/>
              </a:ext>
            </a:extLst>
          </p:cNvPr>
          <p:cNvCxnSpPr>
            <a:cxnSpLocks/>
            <a:stCxn id="11" idx="7"/>
            <a:endCxn id="6" idx="2"/>
          </p:cNvCxnSpPr>
          <p:nvPr/>
        </p:nvCxnSpPr>
        <p:spPr>
          <a:xfrm flipV="1">
            <a:off x="6978046" y="1763927"/>
            <a:ext cx="786116" cy="5335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980D6A23-2FDC-457A-683D-45768EDAFE45}"/>
              </a:ext>
            </a:extLst>
          </p:cNvPr>
          <p:cNvCxnSpPr>
            <a:cxnSpLocks/>
            <a:stCxn id="11" idx="1"/>
            <a:endCxn id="5" idx="6"/>
          </p:cNvCxnSpPr>
          <p:nvPr/>
        </p:nvCxnSpPr>
        <p:spPr>
          <a:xfrm flipH="1" flipV="1">
            <a:off x="4658497" y="1763927"/>
            <a:ext cx="930279" cy="5335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>
            <a:extLst>
              <a:ext uri="{FF2B5EF4-FFF2-40B4-BE49-F238E27FC236}">
                <a16:creationId xmlns:a16="http://schemas.microsoft.com/office/drawing/2014/main" id="{0E4F8B53-EC9B-38AF-160F-3FD727862388}"/>
              </a:ext>
            </a:extLst>
          </p:cNvPr>
          <p:cNvCxnSpPr>
            <a:cxnSpLocks/>
            <a:stCxn id="11" idx="5"/>
            <a:endCxn id="8" idx="2"/>
          </p:cNvCxnSpPr>
          <p:nvPr/>
        </p:nvCxnSpPr>
        <p:spPr>
          <a:xfrm>
            <a:off x="6978046" y="3695516"/>
            <a:ext cx="786116" cy="8033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>
            <a:extLst>
              <a:ext uri="{FF2B5EF4-FFF2-40B4-BE49-F238E27FC236}">
                <a16:creationId xmlns:a16="http://schemas.microsoft.com/office/drawing/2014/main" id="{1D8F4A55-609B-DEC5-6498-E3B4498FFE63}"/>
              </a:ext>
            </a:extLst>
          </p:cNvPr>
          <p:cNvCxnSpPr>
            <a:cxnSpLocks/>
            <a:stCxn id="11" idx="3"/>
            <a:endCxn id="7" idx="6"/>
          </p:cNvCxnSpPr>
          <p:nvPr/>
        </p:nvCxnSpPr>
        <p:spPr>
          <a:xfrm flipH="1">
            <a:off x="4658497" y="3695516"/>
            <a:ext cx="930279" cy="8033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419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Working meeting</a:t>
            </a:r>
            <a:br>
              <a:rPr lang="en-US" sz="2700"/>
            </a:br>
            <a:r>
              <a:rPr lang="en-US" sz="2700"/>
              <a:t>14 April  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DA9D8-F9F2-CB57-87C5-C6832EA76312}"/>
              </a:ext>
            </a:extLst>
          </p:cNvPr>
          <p:cNvSpPr txBox="1"/>
          <p:nvPr/>
        </p:nvSpPr>
        <p:spPr>
          <a:xfrm>
            <a:off x="3794362" y="2953125"/>
            <a:ext cx="7508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84138" algn="l"/>
              </a:tabLst>
            </a:pPr>
            <a:r>
              <a:rPr lang="es-ES" sz="3200" b="1" kern="0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Challenges and work ahead</a:t>
            </a:r>
            <a:endParaRPr lang="en-GB" sz="3200" b="1" kern="0" dirty="0">
              <a:solidFill>
                <a:schemeClr val="bg1"/>
              </a:solidFill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44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BCE972-A49E-936E-128B-3BBF26203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/>
              <a:t>Challenges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401BFE-A926-EB1B-A4FE-5E7C4DC3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139" y="1690688"/>
            <a:ext cx="11815119" cy="4086956"/>
          </a:xfrm>
        </p:spPr>
        <p:txBody>
          <a:bodyPr>
            <a:normAutofit/>
          </a:bodyPr>
          <a:lstStyle/>
          <a:p>
            <a:r>
              <a:rPr lang="en-US" sz="2000"/>
              <a:t>Alignment with EU DPP  		</a:t>
            </a:r>
            <a:r>
              <a:rPr lang="en-US" sz="2000">
                <a:sym typeface="Wingdings" panose="05000000000000000000" pitchFamily="2" charset="2"/>
              </a:rPr>
              <a:t> “In development”</a:t>
            </a:r>
            <a:endParaRPr lang="en-US" sz="2000"/>
          </a:p>
          <a:p>
            <a:r>
              <a:rPr lang="en-US" sz="2000"/>
              <a:t>Alignment with main ISO terms 	 	</a:t>
            </a:r>
            <a:r>
              <a:rPr lang="en-US" sz="2000">
                <a:sym typeface="Wingdings" panose="05000000000000000000" pitchFamily="2" charset="2"/>
              </a:rPr>
              <a:t> “In development”</a:t>
            </a:r>
            <a:endParaRPr lang="en-US" sz="2000"/>
          </a:p>
          <a:p>
            <a:r>
              <a:rPr lang="en-US" sz="2000"/>
              <a:t>Serving the global circular economy 	</a:t>
            </a:r>
            <a:r>
              <a:rPr lang="en-US" sz="2000">
                <a:sym typeface="Wingdings" panose="05000000000000000000" pitchFamily="2" charset="2"/>
              </a:rPr>
              <a:t> “Tendency to focus on regional matters (e.g. EU)”</a:t>
            </a:r>
            <a:endParaRPr lang="en-US" sz="2000"/>
          </a:p>
          <a:p>
            <a:r>
              <a:rPr lang="en-US" sz="2000"/>
              <a:t>Textile AND leather 			</a:t>
            </a:r>
            <a:r>
              <a:rPr lang="en-US" sz="2000">
                <a:sym typeface="Wingdings" panose="05000000000000000000" pitchFamily="2" charset="2"/>
              </a:rPr>
              <a:t> “Tendency to focus on textiles only”</a:t>
            </a:r>
            <a:endParaRPr lang="en-US" sz="2000"/>
          </a:p>
          <a:p>
            <a:r>
              <a:rPr lang="en-US" sz="2000"/>
              <a:t>Business terms 			</a:t>
            </a:r>
            <a:r>
              <a:rPr lang="en-US" sz="2000">
                <a:sym typeface="Wingdings" panose="05000000000000000000" pitchFamily="2" charset="2"/>
              </a:rPr>
              <a:t> “Tendency to use business terms, use generic possibly”</a:t>
            </a:r>
            <a:endParaRPr lang="en-US" sz="2000"/>
          </a:p>
          <a:p>
            <a:r>
              <a:rPr lang="en-US" sz="2000"/>
              <a:t>Data requirements		 	</a:t>
            </a:r>
            <a:r>
              <a:rPr lang="en-US" sz="2000">
                <a:sym typeface="Wingdings" panose="05000000000000000000" pitchFamily="2" charset="2"/>
              </a:rPr>
              <a:t> “Granularity of the data differs from actor to actor”</a:t>
            </a:r>
          </a:p>
          <a:p>
            <a:r>
              <a:rPr lang="en-US" sz="2000">
                <a:sym typeface="Wingdings" panose="05000000000000000000" pitchFamily="2" charset="2"/>
              </a:rPr>
              <a:t>Code List with predefined values	 	 “Harmonized code lists available? who will maintain them?” </a:t>
            </a:r>
            <a:endParaRPr lang="en-US" sz="2000"/>
          </a:p>
          <a:p>
            <a:r>
              <a:rPr lang="en-US" sz="2000"/>
              <a:t>Use case, collaboration, data exchange 	</a:t>
            </a:r>
            <a:r>
              <a:rPr lang="en-US" sz="2000">
                <a:sym typeface="Wingdings" panose="05000000000000000000" pitchFamily="2" charset="2"/>
              </a:rPr>
              <a:t></a:t>
            </a:r>
            <a:r>
              <a:rPr lang="en-US" sz="2000"/>
              <a:t> “Tendency to focus on domain processes, belongs to BPA”.</a:t>
            </a:r>
          </a:p>
          <a:p>
            <a:r>
              <a:rPr lang="en-US" sz="2000"/>
              <a:t>Reuse and Recycle is circularity                    </a:t>
            </a:r>
            <a:r>
              <a:rPr lang="en-US" sz="2000">
                <a:sym typeface="Wingdings" panose="05000000000000000000" pitchFamily="2" charset="2"/>
              </a:rPr>
              <a:t> “Tendency to focus recycling, though reuse is important”.</a:t>
            </a:r>
          </a:p>
          <a:p>
            <a:r>
              <a:rPr lang="en-US" sz="2000">
                <a:sym typeface="Wingdings" panose="05000000000000000000" pitchFamily="2" charset="2"/>
              </a:rPr>
              <a:t>Stakeholders				 “Tendency to forget govern. authorities &amp; sales platforms actors”</a:t>
            </a:r>
            <a:endParaRPr lang="en-US" sz="200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98CA974-0EA4-F67A-80D9-140071AD091E}"/>
              </a:ext>
            </a:extLst>
          </p:cNvPr>
          <p:cNvSpPr txBox="1"/>
          <p:nvPr/>
        </p:nvSpPr>
        <p:spPr>
          <a:xfrm>
            <a:off x="4958005" y="1132078"/>
            <a:ext cx="980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/>
              <a:t>Why? </a:t>
            </a:r>
          </a:p>
        </p:txBody>
      </p:sp>
    </p:spTree>
    <p:extLst>
      <p:ext uri="{BB962C8B-B14F-4D97-AF65-F5344CB8AC3E}">
        <p14:creationId xmlns:p14="http://schemas.microsoft.com/office/powerpoint/2010/main" val="386299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EC2A70-3A31-D695-BC59-3E78A6063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342" y="263988"/>
            <a:ext cx="7574317" cy="8312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3200" dirty="0">
                <a:solidFill>
                  <a:srgbClr val="17476B"/>
                </a:solidFill>
              </a:rPr>
              <a:t>Reminder - Project milestones?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9EB2ACC2-5EBE-ED37-E827-32314044A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964962"/>
              </p:ext>
            </p:extLst>
          </p:nvPr>
        </p:nvGraphicFramePr>
        <p:xfrm>
          <a:off x="2027568" y="2362082"/>
          <a:ext cx="7778503" cy="2446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9052">
                  <a:extLst>
                    <a:ext uri="{9D8B030D-6E8A-4147-A177-3AD203B41FA5}">
                      <a16:colId xmlns:a16="http://schemas.microsoft.com/office/drawing/2014/main" val="1353401044"/>
                    </a:ext>
                  </a:extLst>
                </a:gridCol>
                <a:gridCol w="2291230">
                  <a:extLst>
                    <a:ext uri="{9D8B030D-6E8A-4147-A177-3AD203B41FA5}">
                      <a16:colId xmlns:a16="http://schemas.microsoft.com/office/drawing/2014/main" val="1042376446"/>
                    </a:ext>
                  </a:extLst>
                </a:gridCol>
                <a:gridCol w="2538221">
                  <a:extLst>
                    <a:ext uri="{9D8B030D-6E8A-4147-A177-3AD203B41FA5}">
                      <a16:colId xmlns:a16="http://schemas.microsoft.com/office/drawing/2014/main" val="3002369311"/>
                    </a:ext>
                  </a:extLst>
                </a:gridCol>
              </a:tblGrid>
              <a:tr h="557448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ODP Stage</a:t>
                      </a:r>
                    </a:p>
                    <a:p>
                      <a:r>
                        <a:rPr lang="nl-NL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(open Development Process)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Working Period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Maximum Duration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135160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Requirements gathering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01.2023 to 05.2023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4 months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5587692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Draft development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05.2023 to 09.2023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4 months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97962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Public Draft Review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09.2023 to 11.2023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2 months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6807187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Publication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11.2023 to 02.2024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3 months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4930144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Project exit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effectLst/>
                        </a:rPr>
                        <a:t>02.2024 to 05.2024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effectLst/>
                        </a:rPr>
                        <a:t>3 </a:t>
                      </a:r>
                      <a:r>
                        <a:rPr lang="nl-NL" sz="1600" dirty="0" err="1">
                          <a:effectLst/>
                        </a:rPr>
                        <a:t>months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8136499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48EBF552-11A7-9B0D-F949-E0024AB1C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4943" y="21269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D80B939-758B-24F5-C3FE-6ED4AB9384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1" y="659536"/>
            <a:ext cx="2442099" cy="2027052"/>
          </a:xfrm>
          <a:prstGeom prst="rect">
            <a:avLst/>
          </a:prstGeom>
        </p:spPr>
      </p:pic>
      <p:sp>
        <p:nvSpPr>
          <p:cNvPr id="3" name="Pijl: links 2">
            <a:extLst>
              <a:ext uri="{FF2B5EF4-FFF2-40B4-BE49-F238E27FC236}">
                <a16:creationId xmlns:a16="http://schemas.microsoft.com/office/drawing/2014/main" id="{A33CBCDC-2AD6-C25E-F34E-80703EB1B5C3}"/>
              </a:ext>
            </a:extLst>
          </p:cNvPr>
          <p:cNvSpPr/>
          <p:nvPr/>
        </p:nvSpPr>
        <p:spPr>
          <a:xfrm rot="10800000">
            <a:off x="534434" y="2686588"/>
            <a:ext cx="1493134" cy="742412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673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1C8870-8546-A8AD-E19A-8BB3F9FC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106873" cy="1325563"/>
          </a:xfrm>
        </p:spPr>
        <p:txBody>
          <a:bodyPr/>
          <a:lstStyle/>
          <a:p>
            <a:r>
              <a:rPr lang="nl-NL"/>
              <a:t>Next Step: Starting up updating the BRS part 2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1A80165-8956-F878-73F6-FA3488BC7A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54324"/>
            <a:ext cx="2448746" cy="4160589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8DBEBC9-319A-3B3E-C54D-EB10DA45A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097" y="1986927"/>
            <a:ext cx="5619750" cy="3648075"/>
          </a:xfrm>
          <a:prstGeom prst="rect">
            <a:avLst/>
          </a:prstGeom>
        </p:spPr>
      </p:pic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D2C6F38C-70D7-CEAA-DE25-BF58EBA1B11B}"/>
              </a:ext>
            </a:extLst>
          </p:cNvPr>
          <p:cNvCxnSpPr/>
          <p:nvPr/>
        </p:nvCxnSpPr>
        <p:spPr>
          <a:xfrm flipH="1">
            <a:off x="2280213" y="1986927"/>
            <a:ext cx="3136739" cy="23651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74FFAB3D-A0E0-C25F-D861-FD36334D910F}"/>
              </a:ext>
            </a:extLst>
          </p:cNvPr>
          <p:cNvCxnSpPr/>
          <p:nvPr/>
        </p:nvCxnSpPr>
        <p:spPr>
          <a:xfrm flipH="1">
            <a:off x="2997843" y="5497975"/>
            <a:ext cx="2419109" cy="516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494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92E1EC-9646-AF2A-279C-21556DD74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nl-NL"/>
              <a:t>But first finalysing data requirements of all actors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54B8D7-FCCE-B661-9610-272B73E24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027" y="2311761"/>
            <a:ext cx="11130023" cy="4086956"/>
          </a:xfrm>
        </p:spPr>
        <p:txBody>
          <a:bodyPr>
            <a:normAutofit fontScale="92500" lnSpcReduction="20000"/>
          </a:bodyPr>
          <a:lstStyle/>
          <a:p>
            <a:r>
              <a:rPr lang="nl-NL"/>
              <a:t>Identifying data requirements of actors involved in the circular economy of textile and leather</a:t>
            </a:r>
          </a:p>
          <a:p>
            <a:pPr lvl="1"/>
            <a:r>
              <a:rPr lang="nl-NL"/>
              <a:t>What kind of data Iinformation category) do they need to perform at their utmost?</a:t>
            </a:r>
          </a:p>
          <a:p>
            <a:pPr lvl="1"/>
            <a:r>
              <a:rPr lang="nl-NL"/>
              <a:t>Can they provide a priority to an information category?</a:t>
            </a:r>
          </a:p>
          <a:p>
            <a:pPr lvl="1"/>
            <a:r>
              <a:rPr lang="nl-NL"/>
              <a:t>How granular the information categories should be?</a:t>
            </a:r>
          </a:p>
          <a:p>
            <a:pPr lvl="1"/>
            <a:r>
              <a:rPr lang="nl-NL"/>
              <a:t>What type of identifiers are important to retrieve the necessary data?</a:t>
            </a:r>
          </a:p>
          <a:p>
            <a:pPr lvl="1"/>
            <a:endParaRPr lang="nl-NL"/>
          </a:p>
          <a:p>
            <a:r>
              <a:rPr lang="nl-NL"/>
              <a:t>Less important</a:t>
            </a:r>
          </a:p>
          <a:p>
            <a:pPr lvl="1"/>
            <a:r>
              <a:rPr lang="nl-NL"/>
              <a:t>Mandatory of optional data (something done within implementation guidelines)</a:t>
            </a:r>
          </a:p>
          <a:p>
            <a:pPr lvl="1"/>
            <a:r>
              <a:rPr lang="nl-NL"/>
              <a:t>Syntax of the data (XML, JSON)</a:t>
            </a:r>
          </a:p>
          <a:p>
            <a:pPr lvl="1"/>
            <a:r>
              <a:rPr lang="nl-NL"/>
              <a:t>Security, Encryption, Privacy, Access rights as the product is about Product Circularity Data exchange.</a:t>
            </a:r>
          </a:p>
        </p:txBody>
      </p:sp>
      <p:sp>
        <p:nvSpPr>
          <p:cNvPr id="4" name="Tekstballon: rechthoek met afgeronde hoeken 3">
            <a:extLst>
              <a:ext uri="{FF2B5EF4-FFF2-40B4-BE49-F238E27FC236}">
                <a16:creationId xmlns:a16="http://schemas.microsoft.com/office/drawing/2014/main" id="{A1490A66-D413-81FC-D67B-81343A160E52}"/>
              </a:ext>
            </a:extLst>
          </p:cNvPr>
          <p:cNvSpPr/>
          <p:nvPr/>
        </p:nvSpPr>
        <p:spPr>
          <a:xfrm>
            <a:off x="9826906" y="1443661"/>
            <a:ext cx="2037144" cy="778680"/>
          </a:xfrm>
          <a:prstGeom prst="wedgeRoundRectCallout">
            <a:avLst>
              <a:gd name="adj1" fmla="val -94696"/>
              <a:gd name="adj2" fmla="val -67164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Scheduled: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 next 3 weeks?</a:t>
            </a:r>
          </a:p>
        </p:txBody>
      </p:sp>
    </p:spTree>
    <p:extLst>
      <p:ext uri="{BB962C8B-B14F-4D97-AF65-F5344CB8AC3E}">
        <p14:creationId xmlns:p14="http://schemas.microsoft.com/office/powerpoint/2010/main" val="641556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3FE24-497B-60F5-BE9C-DDEFFF4DA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When finished, building use case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7F01D5C-3AC0-B3CD-FF6A-C831B3A04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1868" y="1508551"/>
            <a:ext cx="3063250" cy="1882849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5EFB4484-B4F1-7049-D0D4-0BD514D878A3}"/>
              </a:ext>
            </a:extLst>
          </p:cNvPr>
          <p:cNvSpPr txBox="1">
            <a:spLocks/>
          </p:cNvSpPr>
          <p:nvPr/>
        </p:nvSpPr>
        <p:spPr>
          <a:xfrm>
            <a:off x="866316" y="1742391"/>
            <a:ext cx="8195995" cy="7892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Public Sans" pitchFamily="2" charset="0"/>
                <a:ea typeface="+mj-ea"/>
                <a:cs typeface="+mj-cs"/>
              </a:defRPr>
            </a:lvl1pPr>
          </a:lstStyle>
          <a:p>
            <a:r>
              <a:rPr lang="en-US" sz="2800"/>
              <a:t>Update Textile and Leather BRS part 2</a:t>
            </a:r>
          </a:p>
          <a:p>
            <a:r>
              <a:rPr lang="nl-NL" sz="1800"/>
              <a:t>Creating UMM (UNCEFACT Modeling Methodology) representation of the business requirements</a:t>
            </a:r>
          </a:p>
          <a:p>
            <a:endParaRPr lang="nl-NL" sz="3200" dirty="0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42185ECE-C025-12BC-39CA-2349A884ED85}"/>
              </a:ext>
            </a:extLst>
          </p:cNvPr>
          <p:cNvSpPr txBox="1">
            <a:spLocks/>
          </p:cNvSpPr>
          <p:nvPr/>
        </p:nvSpPr>
        <p:spPr>
          <a:xfrm>
            <a:off x="-613469" y="3762119"/>
            <a:ext cx="11925724" cy="2708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/>
              <a:t>	         </a:t>
            </a:r>
            <a:r>
              <a:rPr lang="nl-NL" sz="2000"/>
              <a:t>Use Case Diagram             Activity Diagram	       Class Diagram</a:t>
            </a:r>
            <a:endParaRPr lang="nl-NL" b="1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DBE864A7-98CE-4122-F154-6B6F0CC06B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465" y="4175338"/>
            <a:ext cx="2276387" cy="186485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678E27A4-0E3E-7DCF-2F93-D0B224F6B0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5687" y="4177522"/>
            <a:ext cx="2683278" cy="1862674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AC3BEA3F-1A5B-C517-48CD-FCB3F2455C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4165675"/>
            <a:ext cx="2326811" cy="1815930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94BFCF09-0C1D-DD8E-F3AC-7C29138671AA}"/>
              </a:ext>
            </a:extLst>
          </p:cNvPr>
          <p:cNvSpPr txBox="1"/>
          <p:nvPr/>
        </p:nvSpPr>
        <p:spPr>
          <a:xfrm>
            <a:off x="8971995" y="1152333"/>
            <a:ext cx="306324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/>
              <a:t>From elaborated Domain Circular Economy Processes</a:t>
            </a:r>
          </a:p>
        </p:txBody>
      </p:sp>
      <p:cxnSp>
        <p:nvCxnSpPr>
          <p:cNvPr id="23" name="Rechte verbindingslijn met pijl 22">
            <a:extLst>
              <a:ext uri="{FF2B5EF4-FFF2-40B4-BE49-F238E27FC236}">
                <a16:creationId xmlns:a16="http://schemas.microsoft.com/office/drawing/2014/main" id="{647CB4AD-3B35-6287-D6DF-F61A817BAA2A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3014384" y="3209262"/>
            <a:ext cx="2396747" cy="4547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>
            <a:extLst>
              <a:ext uri="{FF2B5EF4-FFF2-40B4-BE49-F238E27FC236}">
                <a16:creationId xmlns:a16="http://schemas.microsoft.com/office/drawing/2014/main" id="{A23C6B47-F247-4A55-831F-F08D6D2E55F5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5078451" y="3209262"/>
            <a:ext cx="332680" cy="4547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>
            <a:extLst>
              <a:ext uri="{FF2B5EF4-FFF2-40B4-BE49-F238E27FC236}">
                <a16:creationId xmlns:a16="http://schemas.microsoft.com/office/drawing/2014/main" id="{BC72AD25-A755-AB13-3A9E-CFBB5C822EB9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5411131" y="3209262"/>
            <a:ext cx="1576458" cy="4547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vak 25">
            <a:extLst>
              <a:ext uri="{FF2B5EF4-FFF2-40B4-BE49-F238E27FC236}">
                <a16:creationId xmlns:a16="http://schemas.microsoft.com/office/drawing/2014/main" id="{85B096BB-0D27-F11B-AFAB-96AE449DDAB9}"/>
              </a:ext>
            </a:extLst>
          </p:cNvPr>
          <p:cNvSpPr txBox="1"/>
          <p:nvPr/>
        </p:nvSpPr>
        <p:spPr>
          <a:xfrm>
            <a:off x="3597269" y="2747597"/>
            <a:ext cx="3627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Use Case for Data Exchange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0D2C9CF-F8A3-578C-62C1-1BC4D86917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4982" y="3514395"/>
            <a:ext cx="2119029" cy="3007899"/>
          </a:xfrm>
          <a:prstGeom prst="rect">
            <a:avLst/>
          </a:prstGeom>
        </p:spPr>
      </p:pic>
      <p:cxnSp>
        <p:nvCxnSpPr>
          <p:cNvPr id="29" name="Rechte verbindingslijn met pijl 28">
            <a:extLst>
              <a:ext uri="{FF2B5EF4-FFF2-40B4-BE49-F238E27FC236}">
                <a16:creationId xmlns:a16="http://schemas.microsoft.com/office/drawing/2014/main" id="{DC0C88BB-810E-3459-2863-10C0317ED107}"/>
              </a:ext>
            </a:extLst>
          </p:cNvPr>
          <p:cNvCxnSpPr>
            <a:cxnSpLocks/>
          </p:cNvCxnSpPr>
          <p:nvPr/>
        </p:nvCxnSpPr>
        <p:spPr>
          <a:xfrm>
            <a:off x="10503619" y="3209262"/>
            <a:ext cx="0" cy="4067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Verbindingslijn: gebogen 30">
            <a:extLst>
              <a:ext uri="{FF2B5EF4-FFF2-40B4-BE49-F238E27FC236}">
                <a16:creationId xmlns:a16="http://schemas.microsoft.com/office/drawing/2014/main" id="{49B8AA5F-0600-995A-F390-D39B5AFD8496}"/>
              </a:ext>
            </a:extLst>
          </p:cNvPr>
          <p:cNvCxnSpPr>
            <a:cxnSpLocks/>
            <a:endCxn id="26" idx="0"/>
          </p:cNvCxnSpPr>
          <p:nvPr/>
        </p:nvCxnSpPr>
        <p:spPr>
          <a:xfrm rot="10800000">
            <a:off x="5411132" y="2747597"/>
            <a:ext cx="4283867" cy="1014522"/>
          </a:xfrm>
          <a:prstGeom prst="bentConnector4">
            <a:avLst>
              <a:gd name="adj1" fmla="val 16400"/>
              <a:gd name="adj2" fmla="val 145351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ballon: rechthoek met afgeronde hoeken 46">
            <a:extLst>
              <a:ext uri="{FF2B5EF4-FFF2-40B4-BE49-F238E27FC236}">
                <a16:creationId xmlns:a16="http://schemas.microsoft.com/office/drawing/2014/main" id="{97E85FCB-7C53-E49B-94C3-3E7DABB99DF4}"/>
              </a:ext>
            </a:extLst>
          </p:cNvPr>
          <p:cNvSpPr/>
          <p:nvPr/>
        </p:nvSpPr>
        <p:spPr>
          <a:xfrm>
            <a:off x="9735924" y="147050"/>
            <a:ext cx="2299318" cy="780091"/>
          </a:xfrm>
          <a:prstGeom prst="wedgeRoundRectCallout">
            <a:avLst>
              <a:gd name="adj1" fmla="val -107196"/>
              <a:gd name="adj2" fmla="val 63483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Scheduled: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Starts after the forum</a:t>
            </a:r>
          </a:p>
        </p:txBody>
      </p:sp>
    </p:spTree>
    <p:extLst>
      <p:ext uri="{BB962C8B-B14F-4D97-AF65-F5344CB8AC3E}">
        <p14:creationId xmlns:p14="http://schemas.microsoft.com/office/powerpoint/2010/main" val="2467544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BCE972-A49E-936E-128B-3BBF26203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Some examples of work ahead</a:t>
            </a:r>
            <a:br>
              <a:rPr lang="nl-NL"/>
            </a:br>
            <a:r>
              <a:rPr lang="nl-NL"/>
              <a:t>- Context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FE49F29-E4D6-179A-7FD9-2FBAA7AD1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671" y="1752243"/>
            <a:ext cx="8239607" cy="4313931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793D7D1E-47C8-495F-8C1A-A3CC41796370}"/>
              </a:ext>
            </a:extLst>
          </p:cNvPr>
          <p:cNvSpPr txBox="1"/>
          <p:nvPr/>
        </p:nvSpPr>
        <p:spPr>
          <a:xfrm>
            <a:off x="9375495" y="2339548"/>
            <a:ext cx="297478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extent and limits of the business process within the business domain SHOULD be described. Identify where this project fits in to the wider business domain.</a:t>
            </a:r>
            <a:endParaRPr lang="nl-NL" sz="160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6E364687-4817-4830-0561-5EC3A4166201}"/>
              </a:ext>
            </a:extLst>
          </p:cNvPr>
          <p:cNvSpPr txBox="1"/>
          <p:nvPr/>
        </p:nvSpPr>
        <p:spPr>
          <a:xfrm>
            <a:off x="8935656" y="107781"/>
            <a:ext cx="2974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From BRS template</a:t>
            </a:r>
          </a:p>
        </p:txBody>
      </p:sp>
      <p:sp>
        <p:nvSpPr>
          <p:cNvPr id="12" name="Tekstballon: rechthoek met afgeronde hoeken 11">
            <a:extLst>
              <a:ext uri="{FF2B5EF4-FFF2-40B4-BE49-F238E27FC236}">
                <a16:creationId xmlns:a16="http://schemas.microsoft.com/office/drawing/2014/main" id="{8DFE688F-BA6A-9501-9F0A-54650C712F64}"/>
              </a:ext>
            </a:extLst>
          </p:cNvPr>
          <p:cNvSpPr/>
          <p:nvPr/>
        </p:nvSpPr>
        <p:spPr>
          <a:xfrm>
            <a:off x="4838218" y="1158252"/>
            <a:ext cx="2037144" cy="789780"/>
          </a:xfrm>
          <a:prstGeom prst="wedgeRoundRectCallout">
            <a:avLst>
              <a:gd name="adj1" fmla="val -99810"/>
              <a:gd name="adj2" fmla="val -25543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Scheduled: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 next 3 weeks</a:t>
            </a:r>
          </a:p>
        </p:txBody>
      </p:sp>
    </p:spTree>
    <p:extLst>
      <p:ext uri="{BB962C8B-B14F-4D97-AF65-F5344CB8AC3E}">
        <p14:creationId xmlns:p14="http://schemas.microsoft.com/office/powerpoint/2010/main" val="637645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758C6F-B15C-A705-9953-7325A54DF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- Definitions of terms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2646E66-C55F-D8EE-2105-E7D349F31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2110210"/>
            <a:ext cx="8343900" cy="37719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BF2A48FE-B66E-3CF4-6DA5-EA962D2F0EBE}"/>
              </a:ext>
            </a:extLst>
          </p:cNvPr>
          <p:cNvSpPr txBox="1"/>
          <p:nvPr/>
        </p:nvSpPr>
        <p:spPr>
          <a:xfrm>
            <a:off x="8935656" y="107781"/>
            <a:ext cx="2974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From BRS template</a:t>
            </a:r>
          </a:p>
        </p:txBody>
      </p:sp>
      <p:sp>
        <p:nvSpPr>
          <p:cNvPr id="7" name="Tekstballon: rechthoek met afgeronde hoeken 6">
            <a:extLst>
              <a:ext uri="{FF2B5EF4-FFF2-40B4-BE49-F238E27FC236}">
                <a16:creationId xmlns:a16="http://schemas.microsoft.com/office/drawing/2014/main" id="{91A42B39-9373-0A58-2197-01A7AE891503}"/>
              </a:ext>
            </a:extLst>
          </p:cNvPr>
          <p:cNvSpPr/>
          <p:nvPr/>
        </p:nvSpPr>
        <p:spPr>
          <a:xfrm>
            <a:off x="6898512" y="975890"/>
            <a:ext cx="2037144" cy="703855"/>
          </a:xfrm>
          <a:prstGeom prst="wedgeRoundRectCallout">
            <a:avLst>
              <a:gd name="adj1" fmla="val -99810"/>
              <a:gd name="adj2" fmla="val -25543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Scheduled: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 next 3 weeks</a:t>
            </a:r>
          </a:p>
        </p:txBody>
      </p:sp>
    </p:spTree>
    <p:extLst>
      <p:ext uri="{BB962C8B-B14F-4D97-AF65-F5344CB8AC3E}">
        <p14:creationId xmlns:p14="http://schemas.microsoft.com/office/powerpoint/2010/main" val="2134033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50713F-8B86-2DA4-CBBE-E6B8ADB79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- Business Requirement List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7F8FABD-4C6D-CBA4-7E50-3723D2FAF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962" y="1638300"/>
            <a:ext cx="9744075" cy="35814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8DE8F2DD-F869-B58A-8A41-9057C060FF70}"/>
              </a:ext>
            </a:extLst>
          </p:cNvPr>
          <p:cNvSpPr txBox="1"/>
          <p:nvPr/>
        </p:nvSpPr>
        <p:spPr>
          <a:xfrm>
            <a:off x="8935656" y="107781"/>
            <a:ext cx="2974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From BRS template</a:t>
            </a:r>
          </a:p>
        </p:txBody>
      </p:sp>
      <p:sp>
        <p:nvSpPr>
          <p:cNvPr id="7" name="Tekstballon: rechthoek met afgeronde hoeken 6">
            <a:extLst>
              <a:ext uri="{FF2B5EF4-FFF2-40B4-BE49-F238E27FC236}">
                <a16:creationId xmlns:a16="http://schemas.microsoft.com/office/drawing/2014/main" id="{A4BF1772-7E14-B5A5-A0DD-8ECD48379176}"/>
              </a:ext>
            </a:extLst>
          </p:cNvPr>
          <p:cNvSpPr/>
          <p:nvPr/>
        </p:nvSpPr>
        <p:spPr>
          <a:xfrm>
            <a:off x="8385906" y="839306"/>
            <a:ext cx="2037144" cy="700128"/>
          </a:xfrm>
          <a:prstGeom prst="wedgeRoundRectCallout">
            <a:avLst>
              <a:gd name="adj1" fmla="val -99810"/>
              <a:gd name="adj2" fmla="val -25543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Scheduled: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 next 3 weeks</a:t>
            </a:r>
          </a:p>
        </p:txBody>
      </p:sp>
    </p:spTree>
    <p:extLst>
      <p:ext uri="{BB962C8B-B14F-4D97-AF65-F5344CB8AC3E}">
        <p14:creationId xmlns:p14="http://schemas.microsoft.com/office/powerpoint/2010/main" val="1850754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3">
            <a:extLst>
              <a:ext uri="{FF2B5EF4-FFF2-40B4-BE49-F238E27FC236}">
                <a16:creationId xmlns:a16="http://schemas.microsoft.com/office/drawing/2014/main" id="{3C3BA10D-E17B-8C73-3C16-56ABB7EBF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968194"/>
              </p:ext>
            </p:extLst>
          </p:nvPr>
        </p:nvGraphicFramePr>
        <p:xfrm>
          <a:off x="0" y="-148280"/>
          <a:ext cx="12192000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007">
                  <a:extLst>
                    <a:ext uri="{9D8B030D-6E8A-4147-A177-3AD203B41FA5}">
                      <a16:colId xmlns:a16="http://schemas.microsoft.com/office/drawing/2014/main" val="2756336868"/>
                    </a:ext>
                  </a:extLst>
                </a:gridCol>
                <a:gridCol w="11047993">
                  <a:extLst>
                    <a:ext uri="{9D8B030D-6E8A-4147-A177-3AD203B41FA5}">
                      <a16:colId xmlns:a16="http://schemas.microsoft.com/office/drawing/2014/main" val="3541020551"/>
                    </a:ext>
                  </a:extLst>
                </a:gridCol>
              </a:tblGrid>
              <a:tr h="616451">
                <a:tc>
                  <a:txBody>
                    <a:bodyPr/>
                    <a:lstStyle/>
                    <a:p>
                      <a:r>
                        <a:rPr lang="nl-NL" dirty="0"/>
                        <a:t>Item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AGENDA</a:t>
                      </a:r>
                    </a:p>
                    <a:p>
                      <a:r>
                        <a:rPr lang="nl-NL" dirty="0"/>
                        <a:t>14 April 2023 Working Meeting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302414"/>
                  </a:ext>
                </a:extLst>
              </a:tr>
              <a:tr h="587096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Opening remarks and meeting overview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i="1" dirty="0"/>
                        <a:t>Virginia Martos-Cram, UN/CEFACT Project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276605"/>
                  </a:ext>
                </a:extLst>
              </a:tr>
              <a:tr h="616451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has been changed in the drafts</a:t>
                      </a:r>
                    </a:p>
                    <a:p>
                      <a:r>
                        <a:rPr lang="en-US" sz="18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Gerhard, Julie and Jan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041330"/>
                  </a:ext>
                </a:extLst>
              </a:tr>
              <a:tr h="616451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needs to be done prior to the  UN/CEFACT Forum  (8-12 May)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Gerhard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632716"/>
                  </a:ext>
                </a:extLst>
              </a:tr>
              <a:tr h="2847418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Key challenges that still need to be overcome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Gerhard, Julie and Jan</a:t>
                      </a:r>
                    </a:p>
                    <a:p>
                      <a:r>
                        <a:rPr lang="en-US" sz="18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Examples: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Alignment with EU DPP and main ISO terms while not having either 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Ensuring a focus on serving the global circular economy, and not only individual region(s)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Including more circularity aspects related to leather (in addition to textiles)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Maintaining the right balance between business terms and listed data requirements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Ensuring the right granularity of data (using code lists or precisely named data elements)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Ensuring the right balance between the use case, the definitions of collaboration and data exchanged, and the domain view</a:t>
                      </a:r>
                      <a:endParaRPr lang="en-US" sz="18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Arial" panose="020B0604020202020204" pitchFamily="34" charset="0"/>
                        <a:buNone/>
                      </a:pPr>
                      <a:endParaRPr lang="nl-NL" sz="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571115"/>
                  </a:ext>
                </a:extLst>
              </a:tr>
              <a:tr h="733871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nl-NL" sz="1800" dirty="0"/>
                        <a:t>Any other business and next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nl-NL" sz="1800" i="1" dirty="0"/>
                        <a:t>Virginia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nl-NL" sz="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200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197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352156-A098-E358-71C8-4850EA7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- Use Case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32A08A0-1B35-9A16-9F82-66385040E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167" y="2469171"/>
            <a:ext cx="6886685" cy="2602731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094094C8-1ED0-3095-993C-77EF866C7F6F}"/>
              </a:ext>
            </a:extLst>
          </p:cNvPr>
          <p:cNvSpPr txBox="1"/>
          <p:nvPr/>
        </p:nvSpPr>
        <p:spPr>
          <a:xfrm>
            <a:off x="8426370" y="1331089"/>
            <a:ext cx="2110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/>
              <a:t>&lt;&lt;BusinessProcess”</a:t>
            </a:r>
          </a:p>
          <a:p>
            <a:r>
              <a:rPr lang="nl-NL" b="1"/>
              <a:t>CircularProductData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D384ECF4-5085-451B-9464-5FE4BC28FB4E}"/>
              </a:ext>
            </a:extLst>
          </p:cNvPr>
          <p:cNvCxnSpPr/>
          <p:nvPr/>
        </p:nvCxnSpPr>
        <p:spPr>
          <a:xfrm flipV="1">
            <a:off x="6180881" y="1956242"/>
            <a:ext cx="2754775" cy="1365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>
            <a:extLst>
              <a:ext uri="{FF2B5EF4-FFF2-40B4-BE49-F238E27FC236}">
                <a16:creationId xmlns:a16="http://schemas.microsoft.com/office/drawing/2014/main" id="{4BBE053F-AFC9-158C-CEA1-ED41FE10AA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198" y="2469171"/>
            <a:ext cx="2864794" cy="3542934"/>
          </a:xfrm>
          <a:prstGeom prst="rect">
            <a:avLst/>
          </a:prstGeom>
        </p:spPr>
      </p:pic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19F5FEB3-EFAA-8A55-C393-CA52B45D0D70}"/>
              </a:ext>
            </a:extLst>
          </p:cNvPr>
          <p:cNvCxnSpPr/>
          <p:nvPr/>
        </p:nvCxnSpPr>
        <p:spPr>
          <a:xfrm>
            <a:off x="1485182" y="3429000"/>
            <a:ext cx="1651557" cy="4253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C38A0CE8-EC5A-FF9D-D8B7-28E3DD1215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4815" y="2415681"/>
            <a:ext cx="2657969" cy="3287150"/>
          </a:xfrm>
          <a:prstGeom prst="rect">
            <a:avLst/>
          </a:prstGeom>
        </p:spPr>
      </p:pic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5C1561A5-71AE-6E5F-FD63-2A47CFBAF682}"/>
              </a:ext>
            </a:extLst>
          </p:cNvPr>
          <p:cNvCxnSpPr/>
          <p:nvPr/>
        </p:nvCxnSpPr>
        <p:spPr>
          <a:xfrm flipV="1">
            <a:off x="9462455" y="3321934"/>
            <a:ext cx="1440897" cy="532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>
            <a:extLst>
              <a:ext uri="{FF2B5EF4-FFF2-40B4-BE49-F238E27FC236}">
                <a16:creationId xmlns:a16="http://schemas.microsoft.com/office/drawing/2014/main" id="{7ADDAA73-6EA2-40E1-09D6-FB2032C177FF}"/>
              </a:ext>
            </a:extLst>
          </p:cNvPr>
          <p:cNvSpPr txBox="1"/>
          <p:nvPr/>
        </p:nvSpPr>
        <p:spPr>
          <a:xfrm>
            <a:off x="8935656" y="107781"/>
            <a:ext cx="2974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From BRS template</a:t>
            </a:r>
          </a:p>
        </p:txBody>
      </p:sp>
      <p:sp>
        <p:nvSpPr>
          <p:cNvPr id="18" name="Tekstballon: rechthoek met afgeronde hoeken 17">
            <a:extLst>
              <a:ext uri="{FF2B5EF4-FFF2-40B4-BE49-F238E27FC236}">
                <a16:creationId xmlns:a16="http://schemas.microsoft.com/office/drawing/2014/main" id="{01605379-5B8B-79CE-98B0-CC4AB29D4071}"/>
              </a:ext>
            </a:extLst>
          </p:cNvPr>
          <p:cNvSpPr/>
          <p:nvPr/>
        </p:nvSpPr>
        <p:spPr>
          <a:xfrm>
            <a:off x="4525696" y="1219553"/>
            <a:ext cx="2299318" cy="780091"/>
          </a:xfrm>
          <a:prstGeom prst="wedgeRoundRectCallout">
            <a:avLst>
              <a:gd name="adj1" fmla="val -99142"/>
              <a:gd name="adj2" fmla="val -75991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Scheduled: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Starts after the forum</a:t>
            </a:r>
          </a:p>
        </p:txBody>
      </p:sp>
    </p:spTree>
    <p:extLst>
      <p:ext uri="{BB962C8B-B14F-4D97-AF65-F5344CB8AC3E}">
        <p14:creationId xmlns:p14="http://schemas.microsoft.com/office/powerpoint/2010/main" val="994794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74DD5-60C3-C105-5359-9D818A7B0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nl-NL"/>
              <a:t>- Activity Diagram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3311237-7D85-13B9-6FAB-ACEA5228F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028" y="1909822"/>
            <a:ext cx="7352013" cy="4748652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FBDCA40-061D-752E-3AA9-C920E54BF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599" y="2013994"/>
            <a:ext cx="4240252" cy="365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C06ECAF-CDE9-3307-05BE-355347D29661}"/>
              </a:ext>
            </a:extLst>
          </p:cNvPr>
          <p:cNvSpPr txBox="1"/>
          <p:nvPr/>
        </p:nvSpPr>
        <p:spPr>
          <a:xfrm>
            <a:off x="8935656" y="107781"/>
            <a:ext cx="2974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From BRS template</a:t>
            </a:r>
          </a:p>
        </p:txBody>
      </p:sp>
      <p:sp>
        <p:nvSpPr>
          <p:cNvPr id="8" name="Tekstballon: rechthoek met afgeronde hoeken 7">
            <a:extLst>
              <a:ext uri="{FF2B5EF4-FFF2-40B4-BE49-F238E27FC236}">
                <a16:creationId xmlns:a16="http://schemas.microsoft.com/office/drawing/2014/main" id="{F6D86BB9-8B93-DAF0-9806-518A3F2DA358}"/>
              </a:ext>
            </a:extLst>
          </p:cNvPr>
          <p:cNvSpPr/>
          <p:nvPr/>
        </p:nvSpPr>
        <p:spPr>
          <a:xfrm>
            <a:off x="6132996" y="755539"/>
            <a:ext cx="2299318" cy="780091"/>
          </a:xfrm>
          <a:prstGeom prst="wedgeRoundRectCallout">
            <a:avLst>
              <a:gd name="adj1" fmla="val -93101"/>
              <a:gd name="adj2" fmla="val -15156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Scheduled: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Starts after the forum</a:t>
            </a:r>
          </a:p>
        </p:txBody>
      </p:sp>
    </p:spTree>
    <p:extLst>
      <p:ext uri="{BB962C8B-B14F-4D97-AF65-F5344CB8AC3E}">
        <p14:creationId xmlns:p14="http://schemas.microsoft.com/office/powerpoint/2010/main" val="4063028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74DD5-60C3-C105-5359-9D818A7B0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>
            <a:normAutofit/>
          </a:bodyPr>
          <a:lstStyle/>
          <a:p>
            <a:r>
              <a:rPr lang="nl-NL"/>
              <a:t>- Business Information View (high level)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2210084-1A84-AB0E-9AA9-C1E3673EC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437" y="1385841"/>
            <a:ext cx="5226628" cy="4647755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C9CA85D-A6AD-9D93-1BD9-B4C4B40C6BBB}"/>
              </a:ext>
            </a:extLst>
          </p:cNvPr>
          <p:cNvSpPr txBox="1"/>
          <p:nvPr/>
        </p:nvSpPr>
        <p:spPr>
          <a:xfrm>
            <a:off x="8935656" y="107781"/>
            <a:ext cx="2974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From BRS template</a:t>
            </a:r>
          </a:p>
        </p:txBody>
      </p:sp>
      <p:sp>
        <p:nvSpPr>
          <p:cNvPr id="5" name="Tekstballon: rechthoek met afgeronde hoeken 4">
            <a:extLst>
              <a:ext uri="{FF2B5EF4-FFF2-40B4-BE49-F238E27FC236}">
                <a16:creationId xmlns:a16="http://schemas.microsoft.com/office/drawing/2014/main" id="{09FFA08B-249F-3647-9A59-A88CC9251336}"/>
              </a:ext>
            </a:extLst>
          </p:cNvPr>
          <p:cNvSpPr/>
          <p:nvPr/>
        </p:nvSpPr>
        <p:spPr>
          <a:xfrm>
            <a:off x="9611127" y="2126321"/>
            <a:ext cx="2299318" cy="780091"/>
          </a:xfrm>
          <a:prstGeom prst="wedgeRoundRectCallout">
            <a:avLst>
              <a:gd name="adj1" fmla="val -87060"/>
              <a:gd name="adj2" fmla="val -147211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Scheduled: 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Next 3 weeks</a:t>
            </a:r>
          </a:p>
        </p:txBody>
      </p:sp>
    </p:spTree>
    <p:extLst>
      <p:ext uri="{BB962C8B-B14F-4D97-AF65-F5344CB8AC3E}">
        <p14:creationId xmlns:p14="http://schemas.microsoft.com/office/powerpoint/2010/main" val="25625601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07695-5AD3-7D4F-D16F-B3A3867BB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- Business Information View (detailed)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1C0CA1C-9BB5-3C7B-05CB-4BB13D8F7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860" y="1464760"/>
            <a:ext cx="5972175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4A4759B1-8B76-F0D5-A344-C4D052B4E54F}"/>
              </a:ext>
            </a:extLst>
          </p:cNvPr>
          <p:cNvSpPr txBox="1"/>
          <p:nvPr/>
        </p:nvSpPr>
        <p:spPr>
          <a:xfrm>
            <a:off x="8935656" y="107781"/>
            <a:ext cx="2974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From BRS template</a:t>
            </a:r>
          </a:p>
        </p:txBody>
      </p:sp>
      <p:sp>
        <p:nvSpPr>
          <p:cNvPr id="5" name="Tekstballon: rechthoek met afgeronde hoeken 4">
            <a:extLst>
              <a:ext uri="{FF2B5EF4-FFF2-40B4-BE49-F238E27FC236}">
                <a16:creationId xmlns:a16="http://schemas.microsoft.com/office/drawing/2014/main" id="{E4156459-343F-D1BE-65BD-5C7449233020}"/>
              </a:ext>
            </a:extLst>
          </p:cNvPr>
          <p:cNvSpPr/>
          <p:nvPr/>
        </p:nvSpPr>
        <p:spPr>
          <a:xfrm>
            <a:off x="9611127" y="2126321"/>
            <a:ext cx="2299318" cy="780091"/>
          </a:xfrm>
          <a:prstGeom prst="wedgeRoundRectCallout">
            <a:avLst>
              <a:gd name="adj1" fmla="val -87060"/>
              <a:gd name="adj2" fmla="val -147211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Scheduled: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Starts after the forum</a:t>
            </a:r>
          </a:p>
        </p:txBody>
      </p:sp>
    </p:spTree>
    <p:extLst>
      <p:ext uri="{BB962C8B-B14F-4D97-AF65-F5344CB8AC3E}">
        <p14:creationId xmlns:p14="http://schemas.microsoft.com/office/powerpoint/2010/main" val="35514268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0415046C-2899-AAEA-3D6C-6BD4FEF7FBE3}"/>
              </a:ext>
            </a:extLst>
          </p:cNvPr>
          <p:cNvSpPr txBox="1">
            <a:spLocks/>
          </p:cNvSpPr>
          <p:nvPr/>
        </p:nvSpPr>
        <p:spPr>
          <a:xfrm>
            <a:off x="164456" y="294147"/>
            <a:ext cx="8300814" cy="604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Public Sans" pitchFamily="2" charset="0"/>
                <a:ea typeface="+mj-ea"/>
                <a:cs typeface="+mj-cs"/>
              </a:defRPr>
            </a:lvl1pPr>
          </a:lstStyle>
          <a:p>
            <a:r>
              <a:rPr lang="nl-NL" sz="3200" b="1" dirty="0">
                <a:solidFill>
                  <a:srgbClr val="17476B"/>
                </a:solidFill>
              </a:rPr>
              <a:t>6. Any other Business &amp; Next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C59748-F143-9F47-4C31-A15ED3143D3F}"/>
              </a:ext>
            </a:extLst>
          </p:cNvPr>
          <p:cNvSpPr txBox="1"/>
          <p:nvPr/>
        </p:nvSpPr>
        <p:spPr>
          <a:xfrm>
            <a:off x="1489748" y="2456782"/>
            <a:ext cx="9063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/>
              <a:t>Proposed</a:t>
            </a:r>
            <a:r>
              <a:rPr lang="es-ES" sz="2800" dirty="0"/>
              <a:t> Meeting Date</a:t>
            </a:r>
            <a:r>
              <a:rPr lang="es-ES" sz="2800"/>
              <a:t>:  Tuesday, 9th of May 2023 at ?? CET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72224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Working meeting</a:t>
            </a:r>
            <a:br>
              <a:rPr lang="en-US" sz="2700"/>
            </a:br>
            <a:r>
              <a:rPr lang="en-US" sz="2700"/>
              <a:t>14 April  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DA9D8-F9F2-CB57-87C5-C6832EA76312}"/>
              </a:ext>
            </a:extLst>
          </p:cNvPr>
          <p:cNvSpPr txBox="1"/>
          <p:nvPr/>
        </p:nvSpPr>
        <p:spPr>
          <a:xfrm>
            <a:off x="3794362" y="2953125"/>
            <a:ext cx="750837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84138" algn="l"/>
              </a:tabLst>
            </a:pP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Looking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forward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to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your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contributions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and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presentations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at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our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next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meeting!</a:t>
            </a:r>
          </a:p>
          <a:p>
            <a:pPr>
              <a:tabLst>
                <a:tab pos="84138" algn="l"/>
              </a:tabLst>
            </a:pPr>
            <a:endParaRPr lang="es-ES" sz="3200" b="1" kern="0">
              <a:solidFill>
                <a:schemeClr val="bg1"/>
              </a:solidFill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  <a:p>
            <a:pPr>
              <a:tabLst>
                <a:tab pos="84138" algn="l"/>
              </a:tabLst>
            </a:pPr>
            <a:r>
              <a:rPr lang="es-ES" sz="3200" b="1">
                <a:solidFill>
                  <a:schemeClr val="bg1"/>
                </a:solidFill>
              </a:rPr>
              <a:t>UN/CEFACT Forum Meeting Date:  </a:t>
            </a:r>
            <a:br>
              <a:rPr lang="es-ES" sz="3200" b="1">
                <a:solidFill>
                  <a:schemeClr val="bg1"/>
                </a:solidFill>
              </a:rPr>
            </a:br>
            <a:r>
              <a:rPr lang="es-ES" sz="3200" b="1">
                <a:solidFill>
                  <a:schemeClr val="bg1"/>
                </a:solidFill>
              </a:rPr>
              <a:t>Tuesday, 9th of May 2023 at ?? CET</a:t>
            </a:r>
            <a:endParaRPr lang="en-US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7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0415046C-2899-AAEA-3D6C-6BD4FEF7FBE3}"/>
              </a:ext>
            </a:extLst>
          </p:cNvPr>
          <p:cNvSpPr txBox="1">
            <a:spLocks/>
          </p:cNvSpPr>
          <p:nvPr/>
        </p:nvSpPr>
        <p:spPr>
          <a:xfrm>
            <a:off x="164456" y="294147"/>
            <a:ext cx="8300814" cy="604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Public Sans" pitchFamily="2" charset="0"/>
                <a:ea typeface="+mj-ea"/>
                <a:cs typeface="+mj-cs"/>
              </a:defRPr>
            </a:lvl1pPr>
          </a:lstStyle>
          <a:p>
            <a:r>
              <a:rPr lang="nl-NL" sz="3200" b="1" dirty="0">
                <a:solidFill>
                  <a:srgbClr val="17476B"/>
                </a:solidFill>
              </a:rPr>
              <a:t>6. Any other Business &amp; Next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C59748-F143-9F47-4C31-A15ED3143D3F}"/>
              </a:ext>
            </a:extLst>
          </p:cNvPr>
          <p:cNvSpPr txBox="1"/>
          <p:nvPr/>
        </p:nvSpPr>
        <p:spPr>
          <a:xfrm>
            <a:off x="1489748" y="2456782"/>
            <a:ext cx="9063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/>
              <a:t>Proposed</a:t>
            </a:r>
            <a:r>
              <a:rPr lang="es-ES" sz="2800" dirty="0"/>
              <a:t> Meeting Date:  Friday, 28 April 2023 at 15:00 CET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2433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Working meeting</a:t>
            </a:r>
            <a:br>
              <a:rPr lang="en-US" sz="2700"/>
            </a:br>
            <a:r>
              <a:rPr lang="en-US" sz="2700"/>
              <a:t>14 April 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DA9D8-F9F2-CB57-87C5-C6832EA76312}"/>
              </a:ext>
            </a:extLst>
          </p:cNvPr>
          <p:cNvSpPr txBox="1"/>
          <p:nvPr/>
        </p:nvSpPr>
        <p:spPr>
          <a:xfrm>
            <a:off x="3794362" y="2953125"/>
            <a:ext cx="7508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84138" algn="l"/>
              </a:tabLst>
            </a:pPr>
            <a:r>
              <a:rPr lang="es-ES" sz="3200" b="1" kern="0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Changes Log of the drafts</a:t>
            </a:r>
            <a:endParaRPr lang="en-GB" sz="3200" b="1" kern="0" dirty="0">
              <a:solidFill>
                <a:schemeClr val="bg1"/>
              </a:solidFill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745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CF4A0C-DCCB-B8C0-9E23-B2FEFC192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Changes draft 1: Processes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1EDF2D56-6002-14AD-EA2B-C3160012C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586" y="1418251"/>
            <a:ext cx="7385867" cy="456550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66441598-30FD-C15B-B6B1-0667CC6D7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8804" y="1159754"/>
            <a:ext cx="4018609" cy="5704295"/>
          </a:xfrm>
          <a:prstGeom prst="rect">
            <a:avLst/>
          </a:prstGeom>
          <a:effectLst>
            <a:outerShdw blurRad="139700" dist="381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9722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94F00-2E32-CF39-75EE-0BA8DE3F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Changes draft 2: Actors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AC6A1A1-EB72-B190-B0AD-8142159AC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697" y="1576387"/>
            <a:ext cx="8439150" cy="370522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F03D4538-91D5-E190-1D2F-989839F84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9349" y="1690688"/>
            <a:ext cx="5898949" cy="37646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3139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FF2031-968C-5468-7726-910A8EB78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Changes Part 3: Data Exchange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5B34D39-E205-4430-DDEE-355090ACC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697" y="1273004"/>
            <a:ext cx="8362950" cy="47815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90D0FB42-16A2-D9B7-C1DE-C78A622B0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117" y="1458486"/>
            <a:ext cx="3043256" cy="22801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9356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33D181-539D-9CEE-A58D-4DB252E43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Changes part 4: 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9105D63-E1D5-289E-0518-0024A0263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99" y="1525931"/>
            <a:ext cx="8410575" cy="103822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12EDF4E5-AA21-3161-5428-03AEAA5BE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5467" y="2638814"/>
            <a:ext cx="4693414" cy="27969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8682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Working meeting</a:t>
            </a:r>
            <a:br>
              <a:rPr lang="en-US" sz="2700"/>
            </a:br>
            <a:r>
              <a:rPr lang="en-US" sz="2700"/>
              <a:t>14 April 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DA9D8-F9F2-CB57-87C5-C6832EA76312}"/>
              </a:ext>
            </a:extLst>
          </p:cNvPr>
          <p:cNvSpPr txBox="1"/>
          <p:nvPr/>
        </p:nvSpPr>
        <p:spPr>
          <a:xfrm>
            <a:off x="3794362" y="2953125"/>
            <a:ext cx="7508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84138" algn="l"/>
              </a:tabLst>
            </a:pPr>
            <a:r>
              <a:rPr lang="en-US" sz="3200" b="1" kern="0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Discussion and Feedback</a:t>
            </a:r>
          </a:p>
        </p:txBody>
      </p:sp>
    </p:spTree>
    <p:extLst>
      <p:ext uri="{BB962C8B-B14F-4D97-AF65-F5344CB8AC3E}">
        <p14:creationId xmlns:p14="http://schemas.microsoft.com/office/powerpoint/2010/main" val="29767182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edge_template2.pptx" id="{D3B4AAA6-F3D9-4822-AC8E-C5BBB7CBC1F5}" vid="{F1427616-10A6-4B94-ABF8-3FEE82C7D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091e5ae7-c31f-43e0-b380-74509edc0e9e" xsi:nil="true"/>
    <lcf76f155ced4ddcb4097134ff3c332f xmlns="091e5ae7-c31f-43e0-b380-74509edc0e9e">
      <Terms xmlns="http://schemas.microsoft.com/office/infopath/2007/PartnerControls"/>
    </lcf76f155ced4ddcb4097134ff3c332f>
    <TaxCatchAll xmlns="985ec44e-1bab-4c0b-9df0-6ba128686fc9" xsi:nil="true"/>
    <SharedWithUsers xmlns="009fae64-a0e6-4869-b94e-2533145ac23d">
      <UserInfo>
        <DisplayName>Oliwia Kacprzak</DisplayName>
        <AccountId>379</AccountId>
        <AccountType/>
      </UserInfo>
      <UserInfo>
        <DisplayName>Camila Struempfler</DisplayName>
        <AccountId>361</AccountId>
        <AccountType/>
      </UserInfo>
      <UserInfo>
        <DisplayName>Maria Teresa Pisani</DisplayName>
        <AccountId>96</AccountId>
        <AccountType/>
      </UserInfo>
      <UserInfo>
        <DisplayName>Alla Shlykova</DisplayName>
        <AccountId>82</AccountId>
        <AccountType/>
      </UserInfo>
      <UserInfo>
        <DisplayName>Kamola Khusnutdinova</DisplayName>
        <AccountId>91</AccountId>
        <AccountType/>
      </UserInfo>
      <UserInfo>
        <DisplayName>Jie Wei</DisplayName>
        <AccountId>1091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168C30B6B6D64891B8AA6035CFB24E" ma:contentTypeVersion="17" ma:contentTypeDescription="Create a new document." ma:contentTypeScope="" ma:versionID="a7450c31903cad5e15a64f23c0a503b9">
  <xsd:schema xmlns:xsd="http://www.w3.org/2001/XMLSchema" xmlns:xs="http://www.w3.org/2001/XMLSchema" xmlns:p="http://schemas.microsoft.com/office/2006/metadata/properties" xmlns:ns2="091e5ae7-c31f-43e0-b380-74509edc0e9e" xmlns:ns3="009fae64-a0e6-4869-b94e-2533145ac23d" xmlns:ns4="985ec44e-1bab-4c0b-9df0-6ba128686fc9" targetNamespace="http://schemas.microsoft.com/office/2006/metadata/properties" ma:root="true" ma:fieldsID="5584cae2a9988942cb229f8cc46b21c5" ns2:_="" ns3:_="" ns4:_="">
    <xsd:import namespace="091e5ae7-c31f-43e0-b380-74509edc0e9e"/>
    <xsd:import namespace="009fae64-a0e6-4869-b94e-2533145ac23d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e5ae7-c31f-43e0-b380-74509edc0e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9fae64-a0e6-4869-b94e-2533145ac23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3e9b0b9-99f3-4c1a-a363-23506d8d5dc7}" ma:internalName="TaxCatchAll" ma:showField="CatchAllData" ma:web="009fae64-a0e6-4869-b94e-2533145ac2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EA43DB-0ED9-438E-B323-71466C5F759B}">
  <ds:schemaRefs>
    <ds:schemaRef ds:uri="http://purl.org/dc/elements/1.1/"/>
    <ds:schemaRef ds:uri="http://schemas.microsoft.com/office/2006/metadata/properties"/>
    <ds:schemaRef ds:uri="985ec44e-1bab-4c0b-9df0-6ba128686fc9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009fae64-a0e6-4869-b94e-2533145ac23d"/>
    <ds:schemaRef ds:uri="http://schemas.microsoft.com/office/2006/documentManagement/types"/>
    <ds:schemaRef ds:uri="091e5ae7-c31f-43e0-b380-74509edc0e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966DD20-2D69-4E09-B58A-90FECA7ACF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E4A83F-E3A9-402A-8BC7-888F0D7F7114}">
  <ds:schemaRefs>
    <ds:schemaRef ds:uri="009fae64-a0e6-4869-b94e-2533145ac23d"/>
    <ds:schemaRef ds:uri="091e5ae7-c31f-43e0-b380-74509edc0e9e"/>
    <ds:schemaRef ds:uri="985ec44e-1bab-4c0b-9df0-6ba128686fc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7289</TotalTime>
  <Words>934</Words>
  <Application>Microsoft Office PowerPoint</Application>
  <PresentationFormat>Breedbeeld</PresentationFormat>
  <Paragraphs>147</Paragraphs>
  <Slides>25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2" baseType="lpstr">
      <vt:lpstr>Arial</vt:lpstr>
      <vt:lpstr>Barlow Condensed</vt:lpstr>
      <vt:lpstr>Calibri</vt:lpstr>
      <vt:lpstr>Public Sans</vt:lpstr>
      <vt:lpstr>Times New Roman</vt:lpstr>
      <vt:lpstr>Trebuchet MS</vt:lpstr>
      <vt:lpstr>Tema di Office</vt:lpstr>
      <vt:lpstr>Product Circularity Data Project   Working meeting 14 April 2023     </vt:lpstr>
      <vt:lpstr>PowerPoint-presentatie</vt:lpstr>
      <vt:lpstr>PowerPoint-presentatie</vt:lpstr>
      <vt:lpstr>Product Circularity Data Project  Working meeting 14 April 2023   </vt:lpstr>
      <vt:lpstr>Changes draft 1: Processes</vt:lpstr>
      <vt:lpstr>Changes draft 2: Actors</vt:lpstr>
      <vt:lpstr>Changes Part 3: Data Exchange</vt:lpstr>
      <vt:lpstr>Changes part 4: </vt:lpstr>
      <vt:lpstr>Product Circularity Data Project  Working meeting 14 April 2023   </vt:lpstr>
      <vt:lpstr>PowerPoint-presentatie</vt:lpstr>
      <vt:lpstr>Product Circularity Data Project  Working meeting 14 April  2023   </vt:lpstr>
      <vt:lpstr>Challenges</vt:lpstr>
      <vt:lpstr>Reminder - Project milestones?</vt:lpstr>
      <vt:lpstr>Next Step: Starting up updating the BRS part 2</vt:lpstr>
      <vt:lpstr>But first finalysing data requirements of all actors</vt:lpstr>
      <vt:lpstr>When finished, building use case</vt:lpstr>
      <vt:lpstr>Some examples of work ahead - Context</vt:lpstr>
      <vt:lpstr>- Definitions of terms</vt:lpstr>
      <vt:lpstr>- Business Requirement List</vt:lpstr>
      <vt:lpstr>- Use Case</vt:lpstr>
      <vt:lpstr>- Activity Diagram</vt:lpstr>
      <vt:lpstr>- Business Information View (high level)</vt:lpstr>
      <vt:lpstr>- Business Information View (detailed)</vt:lpstr>
      <vt:lpstr>PowerPoint-presentatie</vt:lpstr>
      <vt:lpstr>Product Circularity Data Project  Working meeting 14 April  2023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Brunello</dc:creator>
  <cp:lastModifiedBy>Gerhard Heemskerk</cp:lastModifiedBy>
  <cp:revision>34</cp:revision>
  <cp:lastPrinted>2022-09-06T09:30:44Z</cp:lastPrinted>
  <dcterms:created xsi:type="dcterms:W3CDTF">2022-03-10T12:41:57Z</dcterms:created>
  <dcterms:modified xsi:type="dcterms:W3CDTF">2023-04-16T11:37:13Z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0x0101006C168C30B6B6D64891B8AA6035CFB24E</vt:lpwstr>
  </property>
  <property fmtid="{D5CDD505-2E9C-101B-9397-08002B2CF9AE}" pid="3" name="MediaServiceImageTags">
    <vt:lpwstr/>
  </property>
</Properties>
</file>