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15"/>
  </p:notesMasterIdLst>
  <p:sldIdLst>
    <p:sldId id="2147474564" r:id="rId5"/>
    <p:sldId id="1795" r:id="rId6"/>
    <p:sldId id="2147474616" r:id="rId7"/>
    <p:sldId id="2147474617" r:id="rId8"/>
    <p:sldId id="2147474614" r:id="rId9"/>
    <p:sldId id="2147474613" r:id="rId10"/>
    <p:sldId id="2147474615" r:id="rId11"/>
    <p:sldId id="2147474601" r:id="rId12"/>
    <p:sldId id="290" r:id="rId13"/>
    <p:sldId id="2147474570" r:id="rId14"/>
  </p:sldIdLst>
  <p:sldSz cx="12192000" cy="6858000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A75B40C-1F52-A26F-6FFC-9B8ECA2CE6CD}" name="Jakob Fexer" initials="Jakob" userId="Jakob Fexer" providerId="None"/>
  <p188:author id="{7DE23012-3FB1-F4E5-56C7-CFA5AD15B7B3}" name="Darya PODGORETSKAYA" initials="DP" userId="S::darya.podgoretskaya@un.org::c2c9c77d-4b97-47d0-84e1-184879216cdf" providerId="AD"/>
  <p188:author id="{6A5AD616-ADE8-99FF-BBD7-20564C03D7D9}" name="Giulia Verucchi" initials="GV" userId="S::giulia.verucchi@un.org::87dac9c8-28f1-4c36-9073-301ce23285a5" providerId="AD"/>
  <p188:author id="{36F70529-FEF6-3147-DF8E-0798484CC249}" name="Luca Brunello" initials="LB" userId="S::luca.brunello@un.org::9f82f413-bcf2-4e6f-bcf8-be8dc85f570a" providerId="AD"/>
  <p188:author id="{6AB292B6-50F5-0AC1-EBE3-A7A4D3393CED}" name="Nadezhda SPORYSHEVA" initials="NS" userId="S::nadezhda.sporysheva@un.org::54fdaeef-473d-49f0-90f5-17fd45024e94" providerId="AD"/>
  <p188:author id="{6A7602DE-07C2-81DC-3AFD-14D2BE0BFB92}" name="Francesca Romana Rinaldi" initials="FRR" userId="S::francesca.rinaldi@unibocconi.it::5e18d1b2-e864-49c1-b278-483aac6263b4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FFFFC0"/>
    <a:srgbClr val="19476B"/>
    <a:srgbClr val="7790A6"/>
    <a:srgbClr val="C590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3E13C77-E316-4AC0-B216-65F58C3CD46E}" v="1" dt="2023-03-31T11:21:19.73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789" autoAdjust="0"/>
    <p:restoredTop sz="71785" autoAdjust="0"/>
  </p:normalViewPr>
  <p:slideViewPr>
    <p:cSldViewPr snapToGrid="0">
      <p:cViewPr varScale="1">
        <p:scale>
          <a:sx n="82" d="100"/>
          <a:sy n="82" d="100"/>
        </p:scale>
        <p:origin x="155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8/10/relationships/authors" Target="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irginia Cram-Martos" userId="e0bd01eb9c61792c" providerId="LiveId" clId="{F0D3BABF-7FD6-405B-8F2F-A0EC0F741135}"/>
    <pc:docChg chg="modSld">
      <pc:chgData name="Virginia Cram-Martos" userId="e0bd01eb9c61792c" providerId="LiveId" clId="{F0D3BABF-7FD6-405B-8F2F-A0EC0F741135}" dt="2023-03-15T23:15:15.508" v="1" actId="20577"/>
      <pc:docMkLst>
        <pc:docMk/>
      </pc:docMkLst>
      <pc:sldChg chg="modSp mod">
        <pc:chgData name="Virginia Cram-Martos" userId="e0bd01eb9c61792c" providerId="LiveId" clId="{F0D3BABF-7FD6-405B-8F2F-A0EC0F741135}" dt="2023-03-15T23:15:15.508" v="1" actId="20577"/>
        <pc:sldMkLst>
          <pc:docMk/>
          <pc:sldMk cId="1272224584" sldId="2147474601"/>
        </pc:sldMkLst>
        <pc:spChg chg="mod">
          <ac:chgData name="Virginia Cram-Martos" userId="e0bd01eb9c61792c" providerId="LiveId" clId="{F0D3BABF-7FD6-405B-8F2F-A0EC0F741135}" dt="2023-03-15T23:15:15.508" v="1" actId="20577"/>
          <ac:spMkLst>
            <pc:docMk/>
            <pc:sldMk cId="1272224584" sldId="2147474601"/>
            <ac:spMk id="7" creationId="{B0C59748-F143-9F47-4C31-A15ED3143D3F}"/>
          </ac:spMkLst>
        </pc:spChg>
      </pc:sldChg>
    </pc:docChg>
  </pc:docChgLst>
  <pc:docChgLst>
    <pc:chgData name="Virginia Cram-Martos" userId="e0bd01eb9c61792c" providerId="LiveId" clId="{AE77BB6F-986D-46FE-B8EF-0CE0D25CA5D5}"/>
    <pc:docChg chg="undo custSel modSld">
      <pc:chgData name="Virginia Cram-Martos" userId="e0bd01eb9c61792c" providerId="LiveId" clId="{AE77BB6F-986D-46FE-B8EF-0CE0D25CA5D5}" dt="2023-03-29T21:26:54.682" v="934" actId="20577"/>
      <pc:docMkLst>
        <pc:docMk/>
      </pc:docMkLst>
      <pc:sldChg chg="addSp delSp modSp mod">
        <pc:chgData name="Virginia Cram-Martos" userId="e0bd01eb9c61792c" providerId="LiveId" clId="{AE77BB6F-986D-46FE-B8EF-0CE0D25CA5D5}" dt="2023-03-29T21:26:54.682" v="934" actId="20577"/>
        <pc:sldMkLst>
          <pc:docMk/>
          <pc:sldMk cId="1480197560" sldId="1795"/>
        </pc:sldMkLst>
        <pc:spChg chg="add del mod">
          <ac:chgData name="Virginia Cram-Martos" userId="e0bd01eb9c61792c" providerId="LiveId" clId="{AE77BB6F-986D-46FE-B8EF-0CE0D25CA5D5}" dt="2023-03-28T22:05:45.429" v="269" actId="21"/>
          <ac:spMkLst>
            <pc:docMk/>
            <pc:sldMk cId="1480197560" sldId="1795"/>
            <ac:spMk id="4" creationId="{F0CDB8FA-CC75-8CCB-EF50-106B17FA6D70}"/>
          </ac:spMkLst>
        </pc:spChg>
        <pc:graphicFrameChg chg="mod modGraphic">
          <ac:chgData name="Virginia Cram-Martos" userId="e0bd01eb9c61792c" providerId="LiveId" clId="{AE77BB6F-986D-46FE-B8EF-0CE0D25CA5D5}" dt="2023-03-29T21:26:54.682" v="934" actId="20577"/>
          <ac:graphicFrameMkLst>
            <pc:docMk/>
            <pc:sldMk cId="1480197560" sldId="1795"/>
            <ac:graphicFrameMk id="2" creationId="{6BE6DCA6-2F4A-35FE-483D-59B8759078ED}"/>
          </ac:graphicFrameMkLst>
        </pc:graphicFrameChg>
      </pc:sldChg>
      <pc:sldChg chg="modSp mod">
        <pc:chgData name="Virginia Cram-Martos" userId="e0bd01eb9c61792c" providerId="LiveId" clId="{AE77BB6F-986D-46FE-B8EF-0CE0D25CA5D5}" dt="2023-03-28T21:35:47.587" v="3" actId="20577"/>
        <pc:sldMkLst>
          <pc:docMk/>
          <pc:sldMk cId="2440832732" sldId="2147474564"/>
        </pc:sldMkLst>
        <pc:spChg chg="mod">
          <ac:chgData name="Virginia Cram-Martos" userId="e0bd01eb9c61792c" providerId="LiveId" clId="{AE77BB6F-986D-46FE-B8EF-0CE0D25CA5D5}" dt="2023-03-28T21:35:47.587" v="3" actId="20577"/>
          <ac:spMkLst>
            <pc:docMk/>
            <pc:sldMk cId="2440832732" sldId="2147474564"/>
            <ac:spMk id="2" creationId="{F620F336-4850-633B-2AFB-3AE77E039156}"/>
          </ac:spMkLst>
        </pc:spChg>
      </pc:sldChg>
      <pc:sldChg chg="modSp mod">
        <pc:chgData name="Virginia Cram-Martos" userId="e0bd01eb9c61792c" providerId="LiveId" clId="{AE77BB6F-986D-46FE-B8EF-0CE0D25CA5D5}" dt="2023-03-28T22:20:07.992" v="347" actId="20577"/>
        <pc:sldMkLst>
          <pc:docMk/>
          <pc:sldMk cId="1272224584" sldId="2147474601"/>
        </pc:sldMkLst>
        <pc:spChg chg="mod">
          <ac:chgData name="Virginia Cram-Martos" userId="e0bd01eb9c61792c" providerId="LiveId" clId="{AE77BB6F-986D-46FE-B8EF-0CE0D25CA5D5}" dt="2023-03-28T22:20:07.992" v="347" actId="20577"/>
          <ac:spMkLst>
            <pc:docMk/>
            <pc:sldMk cId="1272224584" sldId="2147474601"/>
            <ac:spMk id="7" creationId="{B0C59748-F143-9F47-4C31-A15ED3143D3F}"/>
          </ac:spMkLst>
        </pc:spChg>
      </pc:sldChg>
    </pc:docChg>
  </pc:docChgLst>
  <pc:docChgLst>
    <pc:chgData name="Jie Wei" userId="30e20586-deca-4053-9740-e452d33dd565" providerId="ADAL" clId="{93E13C77-E316-4AC0-B216-65F58C3CD46E}"/>
    <pc:docChg chg="undo custSel addSld modSld sldOrd">
      <pc:chgData name="Jie Wei" userId="30e20586-deca-4053-9740-e452d33dd565" providerId="ADAL" clId="{93E13C77-E316-4AC0-B216-65F58C3CD46E}" dt="2023-03-31T13:14:18.092" v="39" actId="20577"/>
      <pc:docMkLst>
        <pc:docMk/>
      </pc:docMkLst>
      <pc:sldChg chg="ord">
        <pc:chgData name="Jie Wei" userId="30e20586-deca-4053-9740-e452d33dd565" providerId="ADAL" clId="{93E13C77-E316-4AC0-B216-65F58C3CD46E}" dt="2023-03-31T11:19:45.150" v="12"/>
        <pc:sldMkLst>
          <pc:docMk/>
          <pc:sldMk cId="3827673138" sldId="290"/>
        </pc:sldMkLst>
      </pc:sldChg>
      <pc:sldChg chg="modSp mod">
        <pc:chgData name="Jie Wei" userId="30e20586-deca-4053-9740-e452d33dd565" providerId="ADAL" clId="{93E13C77-E316-4AC0-B216-65F58C3CD46E}" dt="2023-03-31T13:14:18.092" v="39" actId="20577"/>
        <pc:sldMkLst>
          <pc:docMk/>
          <pc:sldMk cId="1480197560" sldId="1795"/>
        </pc:sldMkLst>
        <pc:graphicFrameChg chg="mod modGraphic">
          <ac:chgData name="Jie Wei" userId="30e20586-deca-4053-9740-e452d33dd565" providerId="ADAL" clId="{93E13C77-E316-4AC0-B216-65F58C3CD46E}" dt="2023-03-31T13:14:18.092" v="39" actId="20577"/>
          <ac:graphicFrameMkLst>
            <pc:docMk/>
            <pc:sldMk cId="1480197560" sldId="1795"/>
            <ac:graphicFrameMk id="2" creationId="{6BE6DCA6-2F4A-35FE-483D-59B8759078ED}"/>
          </ac:graphicFrameMkLst>
        </pc:graphicFrameChg>
      </pc:sldChg>
      <pc:sldChg chg="modSp mod">
        <pc:chgData name="Jie Wei" userId="30e20586-deca-4053-9740-e452d33dd565" providerId="ADAL" clId="{93E13C77-E316-4AC0-B216-65F58C3CD46E}" dt="2023-03-31T11:19:42.919" v="10" actId="20577"/>
        <pc:sldMkLst>
          <pc:docMk/>
          <pc:sldMk cId="3198745483" sldId="2147474570"/>
        </pc:sldMkLst>
        <pc:spChg chg="mod">
          <ac:chgData name="Jie Wei" userId="30e20586-deca-4053-9740-e452d33dd565" providerId="ADAL" clId="{93E13C77-E316-4AC0-B216-65F58C3CD46E}" dt="2023-03-31T11:19:42.919" v="10" actId="20577"/>
          <ac:spMkLst>
            <pc:docMk/>
            <pc:sldMk cId="3198745483" sldId="2147474570"/>
            <ac:spMk id="2" creationId="{F620F336-4850-633B-2AFB-3AE77E039156}"/>
          </ac:spMkLst>
        </pc:spChg>
      </pc:sldChg>
      <pc:sldChg chg="add">
        <pc:chgData name="Jie Wei" userId="30e20586-deca-4053-9740-e452d33dd565" providerId="ADAL" clId="{93E13C77-E316-4AC0-B216-65F58C3CD46E}" dt="2023-03-31T11:21:19.731" v="31"/>
        <pc:sldMkLst>
          <pc:docMk/>
          <pc:sldMk cId="2976254373" sldId="2147474613"/>
        </pc:sldMkLst>
      </pc:sldChg>
      <pc:sldChg chg="add">
        <pc:chgData name="Jie Wei" userId="30e20586-deca-4053-9740-e452d33dd565" providerId="ADAL" clId="{93E13C77-E316-4AC0-B216-65F58C3CD46E}" dt="2023-03-31T11:21:19.731" v="31"/>
        <pc:sldMkLst>
          <pc:docMk/>
          <pc:sldMk cId="2366703963" sldId="2147474614"/>
        </pc:sldMkLst>
      </pc:sldChg>
      <pc:sldChg chg="add">
        <pc:chgData name="Jie Wei" userId="30e20586-deca-4053-9740-e452d33dd565" providerId="ADAL" clId="{93E13C77-E316-4AC0-B216-65F58C3CD46E}" dt="2023-03-31T11:21:19.731" v="31"/>
        <pc:sldMkLst>
          <pc:docMk/>
          <pc:sldMk cId="1746540954" sldId="2147474615"/>
        </pc:sldMkLst>
      </pc:sldChg>
      <pc:sldChg chg="add">
        <pc:chgData name="Jie Wei" userId="30e20586-deca-4053-9740-e452d33dd565" providerId="ADAL" clId="{93E13C77-E316-4AC0-B216-65F58C3CD46E}" dt="2023-03-31T11:21:19.731" v="31"/>
        <pc:sldMkLst>
          <pc:docMk/>
          <pc:sldMk cId="1046852866" sldId="2147474616"/>
        </pc:sldMkLst>
      </pc:sldChg>
      <pc:sldChg chg="add">
        <pc:chgData name="Jie Wei" userId="30e20586-deca-4053-9740-e452d33dd565" providerId="ADAL" clId="{93E13C77-E316-4AC0-B216-65F58C3CD46E}" dt="2023-03-31T11:21:19.731" v="31"/>
        <pc:sldMkLst>
          <pc:docMk/>
          <pc:sldMk cId="3021765606" sldId="2147474617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DF9EE9-9692-384F-8389-53FAF2FE9153}" type="datetimeFigureOut">
              <a:rPr lang="en-US" smtClean="0"/>
              <a:t>3/31/2023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C80000-EB00-1741-81A9-DEC756FB86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1837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C80000-EB00-1741-81A9-DEC756FB867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1340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C80000-EB00-1741-81A9-DEC756FB867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8397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C80000-EB00-1741-81A9-DEC756FB867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5829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C80000-EB00-1741-81A9-DEC756FB867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4150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C80000-EB00-1741-81A9-DEC756FB867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0617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C80000-EB00-1741-81A9-DEC756FB867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7923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C80000-EB00-1741-81A9-DEC756FB867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211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tangolo 10">
            <a:extLst>
              <a:ext uri="{FF2B5EF4-FFF2-40B4-BE49-F238E27FC236}">
                <a16:creationId xmlns:a16="http://schemas.microsoft.com/office/drawing/2014/main" id="{6888DAB2-77DE-47B5-A4FE-18ADEBD9648D}"/>
              </a:ext>
            </a:extLst>
          </p:cNvPr>
          <p:cNvSpPr/>
          <p:nvPr userDrawn="1"/>
        </p:nvSpPr>
        <p:spPr>
          <a:xfrm>
            <a:off x="0" y="1012874"/>
            <a:ext cx="12192000" cy="5845126"/>
          </a:xfrm>
          <a:prstGeom prst="rect">
            <a:avLst/>
          </a:prstGeom>
          <a:solidFill>
            <a:srgbClr val="17476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C280A035-C4D6-4682-878D-4AFEEAF202D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080824" y="2783923"/>
            <a:ext cx="8243667" cy="2387600"/>
          </a:xfrm>
        </p:spPr>
        <p:txBody>
          <a:bodyPr anchor="t">
            <a:normAutofit/>
          </a:bodyPr>
          <a:lstStyle>
            <a:lvl1pPr algn="l">
              <a:lnSpc>
                <a:spcPct val="70000"/>
              </a:lnSpc>
              <a:defRPr sz="4000" b="1">
                <a:solidFill>
                  <a:srgbClr val="C5902A"/>
                </a:solidFill>
                <a:latin typeface="Barlow Condensed" panose="00000506000000000000" pitchFamily="2" charset="0"/>
              </a:defRPr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485C2F47-6883-45F3-9825-D0FC597EA5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80825" y="5663892"/>
            <a:ext cx="7488702" cy="804672"/>
          </a:xfrm>
        </p:spPr>
        <p:txBody>
          <a:bodyPr>
            <a:no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Public Sans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 hidden="1">
            <a:extLst>
              <a:ext uri="{FF2B5EF4-FFF2-40B4-BE49-F238E27FC236}">
                <a16:creationId xmlns:a16="http://schemas.microsoft.com/office/drawing/2014/main" id="{D30B385E-8038-4004-A7AE-D4B55B314D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ACC75-D59B-4F1E-BB83-3601AD3696A3}" type="datetimeFigureOut">
              <a:rPr lang="it-IT" smtClean="0"/>
              <a:t>31/03/2023</a:t>
            </a:fld>
            <a:endParaRPr lang="it-IT"/>
          </a:p>
        </p:txBody>
      </p:sp>
      <p:sp>
        <p:nvSpPr>
          <p:cNvPr id="5" name="Segnaposto piè di pagina 4" hidden="1">
            <a:extLst>
              <a:ext uri="{FF2B5EF4-FFF2-40B4-BE49-F238E27FC236}">
                <a16:creationId xmlns:a16="http://schemas.microsoft.com/office/drawing/2014/main" id="{978596C6-105C-4FA1-8CD1-10DCBB043A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 hidden="1">
            <a:extLst>
              <a:ext uri="{FF2B5EF4-FFF2-40B4-BE49-F238E27FC236}">
                <a16:creationId xmlns:a16="http://schemas.microsoft.com/office/drawing/2014/main" id="{7159B189-463F-41E2-B3BA-96199332C7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B4A33-7633-452B-A124-041DC90EC8B6}" type="slidenum">
              <a:rPr lang="it-IT" smtClean="0"/>
              <a:t>‹#›</a:t>
            </a:fld>
            <a:endParaRPr lang="it-IT"/>
          </a:p>
        </p:txBody>
      </p:sp>
      <p:pic>
        <p:nvPicPr>
          <p:cNvPr id="15" name="Immagine 14">
            <a:extLst>
              <a:ext uri="{FF2B5EF4-FFF2-40B4-BE49-F238E27FC236}">
                <a16:creationId xmlns:a16="http://schemas.microsoft.com/office/drawing/2014/main" id="{37B908ED-D64B-425E-96FD-F40BADE33D3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921"/>
          <a:stretch/>
        </p:blipFill>
        <p:spPr>
          <a:xfrm>
            <a:off x="1" y="1027162"/>
            <a:ext cx="2800349" cy="3773439"/>
          </a:xfrm>
          <a:prstGeom prst="rect">
            <a:avLst/>
          </a:prstGeom>
        </p:spPr>
      </p:pic>
      <p:pic>
        <p:nvPicPr>
          <p:cNvPr id="16" name="Immagine 15">
            <a:extLst>
              <a:ext uri="{FF2B5EF4-FFF2-40B4-BE49-F238E27FC236}">
                <a16:creationId xmlns:a16="http://schemas.microsoft.com/office/drawing/2014/main" id="{24B8025E-3046-4EB0-A027-2B03A2D041A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921" b="45098"/>
          <a:stretch/>
        </p:blipFill>
        <p:spPr>
          <a:xfrm>
            <a:off x="-1" y="4800601"/>
            <a:ext cx="2800349" cy="2071687"/>
          </a:xfrm>
          <a:prstGeom prst="rect">
            <a:avLst/>
          </a:prstGeom>
        </p:spPr>
      </p:pic>
      <p:pic>
        <p:nvPicPr>
          <p:cNvPr id="18" name="Immagine 17">
            <a:extLst>
              <a:ext uri="{FF2B5EF4-FFF2-40B4-BE49-F238E27FC236}">
                <a16:creationId xmlns:a16="http://schemas.microsoft.com/office/drawing/2014/main" id="{7E1E9FE0-843C-4F8E-A946-D1EB05EFEA6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032" y="170473"/>
            <a:ext cx="4004521" cy="646328"/>
          </a:xfrm>
          <a:prstGeom prst="rect">
            <a:avLst/>
          </a:prstGeom>
        </p:spPr>
      </p:pic>
      <p:pic>
        <p:nvPicPr>
          <p:cNvPr id="20" name="Immagine 19">
            <a:extLst>
              <a:ext uri="{FF2B5EF4-FFF2-40B4-BE49-F238E27FC236}">
                <a16:creationId xmlns:a16="http://schemas.microsoft.com/office/drawing/2014/main" id="{B194F96B-3150-4259-B5EE-A95C78D1E42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6233" y="233470"/>
            <a:ext cx="1249248" cy="632150"/>
          </a:xfrm>
          <a:prstGeom prst="rect">
            <a:avLst/>
          </a:prstGeom>
        </p:spPr>
      </p:pic>
      <p:pic>
        <p:nvPicPr>
          <p:cNvPr id="22" name="Immagine 21">
            <a:extLst>
              <a:ext uri="{FF2B5EF4-FFF2-40B4-BE49-F238E27FC236}">
                <a16:creationId xmlns:a16="http://schemas.microsoft.com/office/drawing/2014/main" id="{E4A29250-3A1C-4332-8F5D-6B3FEE50E70E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3131" y="322644"/>
            <a:ext cx="1971015" cy="482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46422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3A0A8A1-36F5-46A5-9C30-F48754D44E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D84935C-739E-4B25-9408-4887E41551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80BFAF4D-36A5-48AA-BE01-E68CDE4E15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95E46A42-BFE1-4106-8EB1-A4716894C4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ACC75-D59B-4F1E-BB83-3601AD3696A3}" type="datetimeFigureOut">
              <a:rPr lang="it-IT" smtClean="0"/>
              <a:t>31/03/2023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32B73293-3BD4-430A-8169-7952050B6A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041DDFE5-167D-4988-A873-9252296E6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B4A33-7633-452B-A124-041DC90EC8B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849119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1206D4E-0BC0-45BB-93A5-470EEBF9B7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DDA50609-A47A-4A71-80E6-42BAA7CC6F3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1EDB9F55-DF7D-4E3D-A3E4-38317F3C05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E59F10EA-0899-477C-90D2-959CF9FA4E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ACC75-D59B-4F1E-BB83-3601AD3696A3}" type="datetimeFigureOut">
              <a:rPr lang="it-IT" smtClean="0"/>
              <a:t>31/03/2023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EE5094A2-E087-4ECD-AB29-814FAFBFDD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58867063-2B17-47B9-B1F9-F956D1A295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B4A33-7633-452B-A124-041DC90EC8B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451141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7B524AF-E4D6-46D1-9852-F4F581A28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704FEB3C-7CD4-441E-9192-8CBE9D8B3D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1193E72-A03F-4649-AC32-D520C244ED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ACC75-D59B-4F1E-BB83-3601AD3696A3}" type="datetimeFigureOut">
              <a:rPr lang="it-IT" smtClean="0"/>
              <a:t>31/03/2023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C9CDC18-A0B8-405B-AFAE-0CC5C2FC6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1142217-E41A-4CB8-9716-AA805558F7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B4A33-7633-452B-A124-041DC90EC8B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466466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A187E9D9-DB34-4F71-9EF2-EFB847B65A2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4D6C13A4-37C8-4F8C-AAE3-663A653959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F56AA2C-96C3-4A41-9735-A416D2C797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EB19B48-F6E3-4E3A-9E88-C7DF1F6A41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B4A33-7633-452B-A124-041DC90EC8B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62203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f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tangolo 10">
            <a:extLst>
              <a:ext uri="{FF2B5EF4-FFF2-40B4-BE49-F238E27FC236}">
                <a16:creationId xmlns:a16="http://schemas.microsoft.com/office/drawing/2014/main" id="{6888DAB2-77DE-47B5-A4FE-18ADEBD9648D}"/>
              </a:ext>
            </a:extLst>
          </p:cNvPr>
          <p:cNvSpPr/>
          <p:nvPr userDrawn="1"/>
        </p:nvSpPr>
        <p:spPr>
          <a:xfrm>
            <a:off x="2800348" y="0"/>
            <a:ext cx="9391652" cy="6858000"/>
          </a:xfrm>
          <a:prstGeom prst="rect">
            <a:avLst/>
          </a:prstGeom>
          <a:solidFill>
            <a:srgbClr val="17476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C280A035-C4D6-4682-878D-4AFEEAF202D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080824" y="2783923"/>
            <a:ext cx="8243667" cy="2387600"/>
          </a:xfrm>
        </p:spPr>
        <p:txBody>
          <a:bodyPr anchor="t">
            <a:normAutofit/>
          </a:bodyPr>
          <a:lstStyle>
            <a:lvl1pPr algn="l">
              <a:lnSpc>
                <a:spcPct val="70000"/>
              </a:lnSpc>
              <a:defRPr sz="4000" b="1">
                <a:solidFill>
                  <a:srgbClr val="C5902A"/>
                </a:solidFill>
                <a:latin typeface="Barlow Condensed" panose="00000506000000000000" pitchFamily="2" charset="0"/>
              </a:defRPr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485C2F47-6883-45F3-9825-D0FC597EA5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80825" y="5663892"/>
            <a:ext cx="7488702" cy="804672"/>
          </a:xfrm>
        </p:spPr>
        <p:txBody>
          <a:bodyPr>
            <a:no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Public Sans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 hidden="1">
            <a:extLst>
              <a:ext uri="{FF2B5EF4-FFF2-40B4-BE49-F238E27FC236}">
                <a16:creationId xmlns:a16="http://schemas.microsoft.com/office/drawing/2014/main" id="{D30B385E-8038-4004-A7AE-D4B55B314D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ACC75-D59B-4F1E-BB83-3601AD3696A3}" type="datetimeFigureOut">
              <a:rPr lang="it-IT" smtClean="0"/>
              <a:t>31/03/2023</a:t>
            </a:fld>
            <a:endParaRPr lang="it-IT"/>
          </a:p>
        </p:txBody>
      </p:sp>
      <p:sp>
        <p:nvSpPr>
          <p:cNvPr id="5" name="Segnaposto piè di pagina 4" hidden="1">
            <a:extLst>
              <a:ext uri="{FF2B5EF4-FFF2-40B4-BE49-F238E27FC236}">
                <a16:creationId xmlns:a16="http://schemas.microsoft.com/office/drawing/2014/main" id="{978596C6-105C-4FA1-8CD1-10DCBB043A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 hidden="1">
            <a:extLst>
              <a:ext uri="{FF2B5EF4-FFF2-40B4-BE49-F238E27FC236}">
                <a16:creationId xmlns:a16="http://schemas.microsoft.com/office/drawing/2014/main" id="{7159B189-463F-41E2-B3BA-96199332C7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B4A33-7633-452B-A124-041DC90EC8B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838939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92E864C-1A7A-4D4D-A07F-80E1CE5C57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6AE5E18-D743-4244-9BF8-581FB305D7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F43448A-8BBB-42BE-A434-A1DE1A4F1F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ACC75-D59B-4F1E-BB83-3601AD3696A3}" type="datetimeFigureOut">
              <a:rPr lang="it-IT" smtClean="0"/>
              <a:t>31/03/2023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1A801EA-F02E-49E5-AA74-542F46835C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72A0258-91CB-4C49-A6F7-024F28F157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B4A33-7633-452B-A124-041DC90EC8B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05164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9836FB8-C549-4343-BD00-FCC7CF680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DB863192-C0C1-4E1B-BF04-778C79E90B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 hidden="1">
            <a:extLst>
              <a:ext uri="{FF2B5EF4-FFF2-40B4-BE49-F238E27FC236}">
                <a16:creationId xmlns:a16="http://schemas.microsoft.com/office/drawing/2014/main" id="{FF426240-FA73-4DEC-80A5-900A862F7C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ACC75-D59B-4F1E-BB83-3601AD3696A3}" type="datetimeFigureOut">
              <a:rPr lang="it-IT" smtClean="0"/>
              <a:t>31/03/2023</a:t>
            </a:fld>
            <a:endParaRPr lang="it-IT"/>
          </a:p>
        </p:txBody>
      </p:sp>
      <p:sp>
        <p:nvSpPr>
          <p:cNvPr id="5" name="Segnaposto piè di pagina 4" hidden="1">
            <a:extLst>
              <a:ext uri="{FF2B5EF4-FFF2-40B4-BE49-F238E27FC236}">
                <a16:creationId xmlns:a16="http://schemas.microsoft.com/office/drawing/2014/main" id="{8991196B-10C6-4A87-8E78-FCC767440D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 hidden="1">
            <a:extLst>
              <a:ext uri="{FF2B5EF4-FFF2-40B4-BE49-F238E27FC236}">
                <a16:creationId xmlns:a16="http://schemas.microsoft.com/office/drawing/2014/main" id="{6BB8D2BF-E38A-4457-B77A-195950F85D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B4A33-7633-452B-A124-041DC90EC8B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247494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84A1E38-5E42-4AD9-8137-B69AD90D63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6DCB3D4-05C3-48DB-B638-1054A2C982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745B12F0-2ABC-479F-8670-53A23F208A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C24C0EEB-264E-40E6-AAF9-24E870A6C4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ACC75-D59B-4F1E-BB83-3601AD3696A3}" type="datetimeFigureOut">
              <a:rPr lang="it-IT" smtClean="0"/>
              <a:t>31/03/2023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0A7F0E97-C388-4787-813C-7D20B632AB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DF60514C-14FE-4B7E-B352-FEE36895DA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24BB4A33-7633-452B-A124-041DC90EC8B6}" type="slidenum">
              <a:rPr lang="it-IT" smtClean="0"/>
              <a:t>‹#›</a:t>
            </a:fld>
            <a:endParaRPr lang="it-IT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D2E2C78B-FEC8-334C-900B-19903300312D}"/>
              </a:ext>
            </a:extLst>
          </p:cNvPr>
          <p:cNvSpPr txBox="1"/>
          <p:nvPr userDrawn="1"/>
        </p:nvSpPr>
        <p:spPr>
          <a:xfrm>
            <a:off x="10083114" y="656143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356302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E11E15-FDFB-44BD-BF46-8F96597607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2867A253-9D97-4E37-85B7-241A2FC90C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881EB9FC-2DB2-4411-8B0A-EDA52A19C5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B9A3C52F-47C3-4EC6-9FCE-01FE4358C75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08EA1AAB-C893-42A0-AED2-AF7A0856902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150BB0C5-50DD-4215-89E0-4E39B52A6F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ACC75-D59B-4F1E-BB83-3601AD3696A3}" type="datetimeFigureOut">
              <a:rPr lang="it-IT" smtClean="0"/>
              <a:t>31/03/2023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DE720FBA-A615-4E1C-8E4D-0D1DF88BFD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FE2F1023-5E32-4312-9DC9-0375E855B0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B4A33-7633-452B-A124-041DC90EC8B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517444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9CCCDDD-86AE-48BE-B28D-5B55E3D046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4E5A7A16-D34D-44F8-A885-8027492B61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ACC75-D59B-4F1E-BB83-3601AD3696A3}" type="datetimeFigureOut">
              <a:rPr lang="it-IT" smtClean="0"/>
              <a:t>31/03/2023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30283E03-190D-4A2A-80CF-DE5438808E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0402380B-C33B-4BD8-B9B6-B97C913B1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B4A33-7633-452B-A124-041DC90EC8B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676891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95AA468C-AA41-4EC4-B65E-E194201102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ACC75-D59B-4F1E-BB83-3601AD3696A3}" type="datetimeFigureOut">
              <a:rPr lang="it-IT" smtClean="0"/>
              <a:t>31/03/2023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83DA1DFF-11F2-4083-AF05-2509368DB3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B5C7A46-8C5D-4099-BE12-C4F8AD607F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B4A33-7633-452B-A124-041DC90EC8B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802591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95AA468C-AA41-4EC4-B65E-E194201102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ACC75-D59B-4F1E-BB83-3601AD3696A3}" type="datetimeFigureOut">
              <a:rPr lang="it-IT" smtClean="0"/>
              <a:t>31/03/2023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83DA1DFF-11F2-4083-AF05-2509368DB3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B5C7A46-8C5D-4099-BE12-C4F8AD607F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B4A33-7633-452B-A124-041DC90EC8B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644384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>
            <a:extLst>
              <a:ext uri="{FF2B5EF4-FFF2-40B4-BE49-F238E27FC236}">
                <a16:creationId xmlns:a16="http://schemas.microsoft.com/office/drawing/2014/main" id="{054E3846-590E-4CE5-8032-C274588A0B23}"/>
              </a:ext>
            </a:extLst>
          </p:cNvPr>
          <p:cNvSpPr/>
          <p:nvPr userDrawn="1"/>
        </p:nvSpPr>
        <p:spPr>
          <a:xfrm>
            <a:off x="0" y="6091311"/>
            <a:ext cx="12192000" cy="780757"/>
          </a:xfrm>
          <a:prstGeom prst="rect">
            <a:avLst/>
          </a:prstGeom>
          <a:solidFill>
            <a:srgbClr val="BFCB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E0FF74DD-818B-4266-9517-724E0B0C28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241CF92F-B68A-4158-A634-357747B8E0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0869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22BD0D4-94BA-4FBF-9E0E-BBC3D417ACD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6ACC75-D59B-4F1E-BB83-3601AD3696A3}" type="datetimeFigureOut">
              <a:rPr lang="it-IT" smtClean="0"/>
              <a:t>31/03/2023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FBC0F94-EC94-4A6B-9AFB-BB6598EC3B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247F8A7-0326-4393-B32B-81F789748B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BB4A33-7633-452B-A124-041DC90EC8B6}" type="slidenum">
              <a:rPr lang="it-IT" smtClean="0"/>
              <a:t>‹#›</a:t>
            </a:fld>
            <a:endParaRPr lang="it-IT"/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25965A94-B5A6-4442-906D-FFBD429509FD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434" y="6236519"/>
            <a:ext cx="2743200" cy="442751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C399A18C-AB02-456D-813E-D43F20186CA6}"/>
              </a:ext>
            </a:extLst>
          </p:cNvPr>
          <p:cNvSpPr txBox="1"/>
          <p:nvPr userDrawn="1"/>
        </p:nvSpPr>
        <p:spPr>
          <a:xfrm>
            <a:off x="8504363" y="6251975"/>
            <a:ext cx="339031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it-IT" sz="1100">
                <a:solidFill>
                  <a:srgbClr val="17476B"/>
                </a:solidFill>
                <a:latin typeface="Public Sans" pitchFamily="2" charset="0"/>
              </a:rPr>
              <a:t>United for </a:t>
            </a:r>
            <a:r>
              <a:rPr lang="it-IT" sz="1100" err="1">
                <a:solidFill>
                  <a:srgbClr val="17476B"/>
                </a:solidFill>
                <a:latin typeface="Public Sans" pitchFamily="2" charset="0"/>
              </a:rPr>
              <a:t>greater</a:t>
            </a:r>
            <a:r>
              <a:rPr lang="it-IT" sz="1100">
                <a:solidFill>
                  <a:srgbClr val="17476B"/>
                </a:solidFill>
                <a:latin typeface="Public Sans" pitchFamily="2" charset="0"/>
              </a:rPr>
              <a:t> </a:t>
            </a:r>
            <a:r>
              <a:rPr lang="it-IT" sz="1100" err="1">
                <a:solidFill>
                  <a:srgbClr val="17476B"/>
                </a:solidFill>
                <a:latin typeface="Public Sans" pitchFamily="2" charset="0"/>
              </a:rPr>
              <a:t>traceability</a:t>
            </a:r>
            <a:r>
              <a:rPr lang="it-IT" sz="1100">
                <a:solidFill>
                  <a:srgbClr val="17476B"/>
                </a:solidFill>
                <a:latin typeface="Public Sans" pitchFamily="2" charset="0"/>
              </a:rPr>
              <a:t>, </a:t>
            </a:r>
            <a:r>
              <a:rPr lang="it-IT" sz="1100" err="1">
                <a:solidFill>
                  <a:srgbClr val="17476B"/>
                </a:solidFill>
                <a:latin typeface="Public Sans" pitchFamily="2" charset="0"/>
              </a:rPr>
              <a:t>transparency</a:t>
            </a:r>
            <a:r>
              <a:rPr lang="it-IT" sz="1100">
                <a:solidFill>
                  <a:srgbClr val="17476B"/>
                </a:solidFill>
                <a:latin typeface="Public Sans" pitchFamily="2" charset="0"/>
              </a:rPr>
              <a:t> and </a:t>
            </a:r>
            <a:r>
              <a:rPr lang="it-IT" sz="1100" err="1">
                <a:solidFill>
                  <a:srgbClr val="17476B"/>
                </a:solidFill>
                <a:latin typeface="Public Sans" pitchFamily="2" charset="0"/>
              </a:rPr>
              <a:t>circularity</a:t>
            </a:r>
            <a:r>
              <a:rPr lang="it-IT" sz="1100">
                <a:solidFill>
                  <a:srgbClr val="17476B"/>
                </a:solidFill>
                <a:latin typeface="Public Sans" pitchFamily="2" charset="0"/>
              </a:rPr>
              <a:t> in the </a:t>
            </a:r>
            <a:r>
              <a:rPr lang="it-IT" sz="1100" err="1">
                <a:solidFill>
                  <a:srgbClr val="17476B"/>
                </a:solidFill>
                <a:latin typeface="Public Sans" pitchFamily="2" charset="0"/>
              </a:rPr>
              <a:t>garment</a:t>
            </a:r>
            <a:r>
              <a:rPr lang="it-IT" sz="1100">
                <a:solidFill>
                  <a:srgbClr val="17476B"/>
                </a:solidFill>
                <a:latin typeface="Public Sans" pitchFamily="2" charset="0"/>
              </a:rPr>
              <a:t> and footwear </a:t>
            </a:r>
            <a:r>
              <a:rPr lang="it-IT" sz="1100" err="1">
                <a:solidFill>
                  <a:srgbClr val="17476B"/>
                </a:solidFill>
                <a:latin typeface="Public Sans" pitchFamily="2" charset="0"/>
              </a:rPr>
              <a:t>sector</a:t>
            </a:r>
            <a:endParaRPr lang="it-IT" sz="1100">
              <a:solidFill>
                <a:srgbClr val="17476B"/>
              </a:solidFill>
              <a:latin typeface="Public San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535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Public Sans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Public Sans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ublic Sans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ublic Sans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Public Sans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Public Sans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20F336-4850-633B-2AFB-3AE77E0391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85821" y="1639170"/>
            <a:ext cx="8243667" cy="1789830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en-US" dirty="0"/>
              <a:t>Product Circularity Data Project</a:t>
            </a:r>
            <a:br>
              <a:rPr lang="en-US" dirty="0"/>
            </a:br>
            <a:r>
              <a:rPr lang="en-US" dirty="0"/>
              <a:t> </a:t>
            </a:r>
            <a:br>
              <a:rPr lang="en-US" dirty="0"/>
            </a:br>
            <a:r>
              <a:rPr lang="en-US" sz="2700" dirty="0"/>
              <a:t>Working meeting</a:t>
            </a:r>
            <a:br>
              <a:rPr lang="en-US" sz="2700" dirty="0"/>
            </a:br>
            <a:r>
              <a:rPr lang="en-US" sz="2700" dirty="0"/>
              <a:t>31 March 2023</a:t>
            </a:r>
            <a:br>
              <a:rPr lang="en-US" sz="2700" dirty="0"/>
            </a:br>
            <a:br>
              <a:rPr lang="en-US" sz="2700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B0D7AA16-674D-B8BD-93E4-97A3E3DBF8CC}"/>
              </a:ext>
            </a:extLst>
          </p:cNvPr>
          <p:cNvSpPr txBox="1">
            <a:spLocks/>
          </p:cNvSpPr>
          <p:nvPr/>
        </p:nvSpPr>
        <p:spPr>
          <a:xfrm>
            <a:off x="2985822" y="3276292"/>
            <a:ext cx="8243667" cy="238760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914400" rtl="0" eaLnBrk="1" latinLnBrk="0" hangingPunct="1">
              <a:lnSpc>
                <a:spcPct val="70000"/>
              </a:lnSpc>
              <a:spcBef>
                <a:spcPct val="0"/>
              </a:spcBef>
              <a:buNone/>
              <a:defRPr sz="4000" b="1" kern="1200">
                <a:solidFill>
                  <a:srgbClr val="C5902A"/>
                </a:solidFill>
                <a:latin typeface="Barlow Condensed" panose="00000506000000000000" pitchFamily="2" charset="0"/>
                <a:ea typeface="+mj-ea"/>
                <a:cs typeface="+mj-cs"/>
              </a:defRPr>
            </a:lvl1pPr>
          </a:lstStyle>
          <a:p>
            <a:endParaRPr lang="en-US"/>
          </a:p>
        </p:txBody>
      </p:sp>
      <p:pic>
        <p:nvPicPr>
          <p:cNvPr id="9" name="Afbeelding 2" descr="Circular Economy image">
            <a:extLst>
              <a:ext uri="{FF2B5EF4-FFF2-40B4-BE49-F238E27FC236}">
                <a16:creationId xmlns:a16="http://schemas.microsoft.com/office/drawing/2014/main" id="{D4728B86-BE36-EAE1-2BB5-3585A4EB064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281" y="0"/>
            <a:ext cx="2809187" cy="280918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225381D-F5E9-18B9-A749-266B0BEDF01F}"/>
              </a:ext>
            </a:extLst>
          </p:cNvPr>
          <p:cNvSpPr txBox="1"/>
          <p:nvPr/>
        </p:nvSpPr>
        <p:spPr>
          <a:xfrm>
            <a:off x="1811508" y="4468523"/>
            <a:ext cx="9417980" cy="5975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57300">
              <a:spcBef>
                <a:spcPts val="115"/>
              </a:spcBef>
              <a:spcAft>
                <a:spcPts val="0"/>
              </a:spcAft>
              <a:tabLst>
                <a:tab pos="1257300" algn="l"/>
              </a:tabLst>
            </a:pPr>
            <a:r>
              <a:rPr lang="en-US" sz="1600" dirty="0">
                <a:solidFill>
                  <a:schemeClr val="bg1"/>
                </a:solidFill>
                <a:effectLst/>
                <a:latin typeface="Trebuchet MS" panose="020B0703020202090204" pitchFamily="34" charset="0"/>
                <a:ea typeface="Trebuchet MS" panose="020B0703020202090204" pitchFamily="34" charset="0"/>
                <a:cs typeface="Trebuchet MS" panose="020B0703020202090204" pitchFamily="34" charset="0"/>
              </a:rPr>
              <a:t>Virginia </a:t>
            </a:r>
            <a:r>
              <a:rPr lang="en-US" sz="1600" dirty="0" err="1">
                <a:solidFill>
                  <a:schemeClr val="bg1"/>
                </a:solidFill>
                <a:effectLst/>
                <a:latin typeface="Trebuchet MS" panose="020B0703020202090204" pitchFamily="34" charset="0"/>
                <a:ea typeface="Trebuchet MS" panose="020B0703020202090204" pitchFamily="34" charset="0"/>
                <a:cs typeface="Trebuchet MS" panose="020B0703020202090204" pitchFamily="34" charset="0"/>
              </a:rPr>
              <a:t>Martos</a:t>
            </a:r>
            <a:r>
              <a:rPr lang="en-US" sz="1600" dirty="0">
                <a:solidFill>
                  <a:schemeClr val="bg1"/>
                </a:solidFill>
                <a:effectLst/>
                <a:latin typeface="Trebuchet MS" panose="020B0703020202090204" pitchFamily="34" charset="0"/>
                <a:ea typeface="Trebuchet MS" panose="020B0703020202090204" pitchFamily="34" charset="0"/>
                <a:cs typeface="Trebuchet MS" panose="020B0703020202090204" pitchFamily="34" charset="0"/>
              </a:rPr>
              <a:t>-Cram, UN/CEFACT Project Lead</a:t>
            </a:r>
          </a:p>
          <a:p>
            <a:pPr marL="1257300">
              <a:spcBef>
                <a:spcPts val="115"/>
              </a:spcBef>
              <a:tabLst>
                <a:tab pos="1257300" algn="l"/>
              </a:tabLst>
            </a:pPr>
            <a:r>
              <a:rPr lang="en-AU" sz="1600" dirty="0">
                <a:solidFill>
                  <a:schemeClr val="bg1"/>
                </a:solidFill>
                <a:latin typeface="Trebuchet MS" panose="020B0703020202090204" pitchFamily="34" charset="0"/>
              </a:rPr>
              <a:t>Gerhard Heemskerk, UN/CEFACT Editor</a:t>
            </a:r>
          </a:p>
        </p:txBody>
      </p:sp>
      <p:pic>
        <p:nvPicPr>
          <p:cNvPr id="5" name="Picture 4" descr="A picture containing person, red, shirt&#10;&#10;Description automatically generated">
            <a:extLst>
              <a:ext uri="{FF2B5EF4-FFF2-40B4-BE49-F238E27FC236}">
                <a16:creationId xmlns:a16="http://schemas.microsoft.com/office/drawing/2014/main" id="{1DE52007-6AB0-E1C7-EE35-6EB95029DBA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20747"/>
          <a:stretch/>
        </p:blipFill>
        <p:spPr>
          <a:xfrm>
            <a:off x="8447353" y="4862257"/>
            <a:ext cx="1517650" cy="1603265"/>
          </a:xfrm>
          <a:prstGeom prst="ellipse">
            <a:avLst/>
          </a:prstGeom>
          <a:ln>
            <a:noFill/>
          </a:ln>
          <a:effectLst/>
        </p:spPr>
      </p:pic>
      <p:pic>
        <p:nvPicPr>
          <p:cNvPr id="6" name="Picture 2" descr="image">
            <a:extLst>
              <a:ext uri="{FF2B5EF4-FFF2-40B4-BE49-F238E27FC236}">
                <a16:creationId xmlns:a16="http://schemas.microsoft.com/office/drawing/2014/main" id="{D50D0241-8249-EB0D-D011-4D6F4A01C7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3380" y="4862258"/>
            <a:ext cx="1603265" cy="1603265"/>
          </a:xfrm>
          <a:prstGeom prst="ellipse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08327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20F336-4850-633B-2AFB-3AE77E0391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85822" y="389436"/>
            <a:ext cx="8243667" cy="1789830"/>
          </a:xfrm>
        </p:spPr>
        <p:txBody>
          <a:bodyPr>
            <a:normAutofit fontScale="90000"/>
          </a:bodyPr>
          <a:lstStyle/>
          <a:p>
            <a:r>
              <a:rPr lang="en-US" dirty="0"/>
              <a:t>Product Circularity Data Project</a:t>
            </a:r>
            <a:br>
              <a:rPr lang="en-US" dirty="0"/>
            </a:br>
            <a:br>
              <a:rPr lang="en-US" dirty="0"/>
            </a:br>
            <a:r>
              <a:rPr lang="en-US" sz="2700" dirty="0"/>
              <a:t>Working meeting</a:t>
            </a:r>
            <a:br>
              <a:rPr lang="en-US" sz="2700" dirty="0"/>
            </a:br>
            <a:r>
              <a:rPr lang="en-US" sz="2700" dirty="0"/>
              <a:t>31 March 2023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B0D7AA16-674D-B8BD-93E4-97A3E3DBF8CC}"/>
              </a:ext>
            </a:extLst>
          </p:cNvPr>
          <p:cNvSpPr txBox="1">
            <a:spLocks/>
          </p:cNvSpPr>
          <p:nvPr/>
        </p:nvSpPr>
        <p:spPr>
          <a:xfrm>
            <a:off x="2985822" y="3276292"/>
            <a:ext cx="8243667" cy="238760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914400" rtl="0" eaLnBrk="1" latinLnBrk="0" hangingPunct="1">
              <a:lnSpc>
                <a:spcPct val="70000"/>
              </a:lnSpc>
              <a:spcBef>
                <a:spcPct val="0"/>
              </a:spcBef>
              <a:buNone/>
              <a:defRPr sz="4000" b="1" kern="1200">
                <a:solidFill>
                  <a:srgbClr val="C5902A"/>
                </a:solidFill>
                <a:latin typeface="Barlow Condensed" panose="00000506000000000000" pitchFamily="2" charset="0"/>
                <a:ea typeface="+mj-ea"/>
                <a:cs typeface="+mj-cs"/>
              </a:defRPr>
            </a:lvl1pPr>
          </a:lstStyle>
          <a:p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EEDA9D8-F9F2-CB57-87C5-C6832EA76312}"/>
              </a:ext>
            </a:extLst>
          </p:cNvPr>
          <p:cNvSpPr txBox="1"/>
          <p:nvPr/>
        </p:nvSpPr>
        <p:spPr>
          <a:xfrm>
            <a:off x="3794362" y="2953125"/>
            <a:ext cx="7508375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tabLst>
                <a:tab pos="84138" algn="l"/>
              </a:tabLst>
            </a:pPr>
            <a:r>
              <a:rPr lang="es-ES" sz="3200" b="1" kern="0" dirty="0" err="1">
                <a:solidFill>
                  <a:schemeClr val="bg1"/>
                </a:solidFill>
                <a:effectLst/>
                <a:latin typeface="Trebuchet MS" panose="020B0703020202090204" pitchFamily="34" charset="0"/>
                <a:ea typeface="Trebuchet MS" panose="020B0703020202090204" pitchFamily="34" charset="0"/>
                <a:cs typeface="Trebuchet MS" panose="020B0703020202090204" pitchFamily="34" charset="0"/>
              </a:rPr>
              <a:t>Looking</a:t>
            </a:r>
            <a:r>
              <a:rPr lang="es-ES" sz="3200" b="1" kern="0" dirty="0">
                <a:solidFill>
                  <a:schemeClr val="bg1"/>
                </a:solidFill>
                <a:effectLst/>
                <a:latin typeface="Trebuchet MS" panose="020B0703020202090204" pitchFamily="34" charset="0"/>
                <a:ea typeface="Trebuchet MS" panose="020B0703020202090204" pitchFamily="34" charset="0"/>
                <a:cs typeface="Trebuchet MS" panose="020B0703020202090204" pitchFamily="34" charset="0"/>
              </a:rPr>
              <a:t> forward </a:t>
            </a:r>
            <a:r>
              <a:rPr lang="es-ES" sz="3200" b="1" kern="0" dirty="0" err="1">
                <a:solidFill>
                  <a:schemeClr val="bg1"/>
                </a:solidFill>
                <a:effectLst/>
                <a:latin typeface="Trebuchet MS" panose="020B0703020202090204" pitchFamily="34" charset="0"/>
                <a:ea typeface="Trebuchet MS" panose="020B0703020202090204" pitchFamily="34" charset="0"/>
                <a:cs typeface="Trebuchet MS" panose="020B0703020202090204" pitchFamily="34" charset="0"/>
              </a:rPr>
              <a:t>to</a:t>
            </a:r>
            <a:r>
              <a:rPr lang="es-ES" sz="3200" b="1" kern="0" dirty="0">
                <a:solidFill>
                  <a:schemeClr val="bg1"/>
                </a:solidFill>
                <a:effectLst/>
                <a:latin typeface="Trebuchet MS" panose="020B0703020202090204" pitchFamily="34" charset="0"/>
                <a:ea typeface="Trebuchet MS" panose="020B0703020202090204" pitchFamily="34" charset="0"/>
                <a:cs typeface="Trebuchet MS" panose="020B0703020202090204" pitchFamily="34" charset="0"/>
              </a:rPr>
              <a:t> </a:t>
            </a:r>
            <a:r>
              <a:rPr lang="es-ES" sz="3200" b="1" kern="0" dirty="0" err="1">
                <a:solidFill>
                  <a:schemeClr val="bg1"/>
                </a:solidFill>
                <a:effectLst/>
                <a:latin typeface="Trebuchet MS" panose="020B0703020202090204" pitchFamily="34" charset="0"/>
                <a:ea typeface="Trebuchet MS" panose="020B0703020202090204" pitchFamily="34" charset="0"/>
                <a:cs typeface="Trebuchet MS" panose="020B0703020202090204" pitchFamily="34" charset="0"/>
              </a:rPr>
              <a:t>your</a:t>
            </a:r>
            <a:r>
              <a:rPr lang="es-ES" sz="3200" b="1" kern="0" dirty="0">
                <a:solidFill>
                  <a:schemeClr val="bg1"/>
                </a:solidFill>
                <a:effectLst/>
                <a:latin typeface="Trebuchet MS" panose="020B0703020202090204" pitchFamily="34" charset="0"/>
                <a:ea typeface="Trebuchet MS" panose="020B0703020202090204" pitchFamily="34" charset="0"/>
                <a:cs typeface="Trebuchet MS" panose="020B0703020202090204" pitchFamily="34" charset="0"/>
              </a:rPr>
              <a:t> </a:t>
            </a:r>
            <a:r>
              <a:rPr lang="es-ES" sz="3200" b="1" kern="0" dirty="0" err="1">
                <a:solidFill>
                  <a:schemeClr val="bg1"/>
                </a:solidFill>
                <a:effectLst/>
                <a:latin typeface="Trebuchet MS" panose="020B0703020202090204" pitchFamily="34" charset="0"/>
                <a:ea typeface="Trebuchet MS" panose="020B0703020202090204" pitchFamily="34" charset="0"/>
                <a:cs typeface="Trebuchet MS" panose="020B0703020202090204" pitchFamily="34" charset="0"/>
              </a:rPr>
              <a:t>contributions</a:t>
            </a:r>
            <a:r>
              <a:rPr lang="es-ES" sz="3200" b="1" kern="0" dirty="0">
                <a:solidFill>
                  <a:schemeClr val="bg1"/>
                </a:solidFill>
                <a:effectLst/>
                <a:latin typeface="Trebuchet MS" panose="020B0703020202090204" pitchFamily="34" charset="0"/>
                <a:ea typeface="Trebuchet MS" panose="020B0703020202090204" pitchFamily="34" charset="0"/>
                <a:cs typeface="Trebuchet MS" panose="020B0703020202090204" pitchFamily="34" charset="0"/>
              </a:rPr>
              <a:t> and </a:t>
            </a:r>
            <a:r>
              <a:rPr lang="es-ES" sz="3200" b="1" kern="0" dirty="0" err="1">
                <a:solidFill>
                  <a:schemeClr val="bg1"/>
                </a:solidFill>
                <a:effectLst/>
                <a:latin typeface="Trebuchet MS" panose="020B0703020202090204" pitchFamily="34" charset="0"/>
                <a:ea typeface="Trebuchet MS" panose="020B0703020202090204" pitchFamily="34" charset="0"/>
                <a:cs typeface="Trebuchet MS" panose="020B0703020202090204" pitchFamily="34" charset="0"/>
              </a:rPr>
              <a:t>presentations</a:t>
            </a:r>
            <a:r>
              <a:rPr lang="es-ES" sz="3200" b="1" kern="0" dirty="0">
                <a:solidFill>
                  <a:schemeClr val="bg1"/>
                </a:solidFill>
                <a:effectLst/>
                <a:latin typeface="Trebuchet MS" panose="020B0703020202090204" pitchFamily="34" charset="0"/>
                <a:ea typeface="Trebuchet MS" panose="020B0703020202090204" pitchFamily="34" charset="0"/>
                <a:cs typeface="Trebuchet MS" panose="020B0703020202090204" pitchFamily="34" charset="0"/>
              </a:rPr>
              <a:t> at </a:t>
            </a:r>
            <a:r>
              <a:rPr lang="es-ES" sz="3200" b="1" kern="0" dirty="0" err="1">
                <a:solidFill>
                  <a:schemeClr val="bg1"/>
                </a:solidFill>
                <a:effectLst/>
                <a:latin typeface="Trebuchet MS" panose="020B0703020202090204" pitchFamily="34" charset="0"/>
                <a:ea typeface="Trebuchet MS" panose="020B0703020202090204" pitchFamily="34" charset="0"/>
                <a:cs typeface="Trebuchet MS" panose="020B0703020202090204" pitchFamily="34" charset="0"/>
              </a:rPr>
              <a:t>our</a:t>
            </a:r>
            <a:r>
              <a:rPr lang="es-ES" sz="3200" b="1" kern="0" dirty="0">
                <a:solidFill>
                  <a:schemeClr val="bg1"/>
                </a:solidFill>
                <a:effectLst/>
                <a:latin typeface="Trebuchet MS" panose="020B0703020202090204" pitchFamily="34" charset="0"/>
                <a:ea typeface="Trebuchet MS" panose="020B0703020202090204" pitchFamily="34" charset="0"/>
                <a:cs typeface="Trebuchet MS" panose="020B0703020202090204" pitchFamily="34" charset="0"/>
              </a:rPr>
              <a:t> </a:t>
            </a:r>
            <a:r>
              <a:rPr lang="es-ES" sz="3200" b="1" kern="0" dirty="0" err="1">
                <a:solidFill>
                  <a:schemeClr val="bg1"/>
                </a:solidFill>
                <a:effectLst/>
                <a:latin typeface="Trebuchet MS" panose="020B0703020202090204" pitchFamily="34" charset="0"/>
                <a:ea typeface="Trebuchet MS" panose="020B0703020202090204" pitchFamily="34" charset="0"/>
                <a:cs typeface="Trebuchet MS" panose="020B0703020202090204" pitchFamily="34" charset="0"/>
              </a:rPr>
              <a:t>next</a:t>
            </a:r>
            <a:r>
              <a:rPr lang="es-ES" sz="3200" b="1" kern="0" dirty="0">
                <a:solidFill>
                  <a:schemeClr val="bg1"/>
                </a:solidFill>
                <a:effectLst/>
                <a:latin typeface="Trebuchet MS" panose="020B0703020202090204" pitchFamily="34" charset="0"/>
                <a:ea typeface="Trebuchet MS" panose="020B0703020202090204" pitchFamily="34" charset="0"/>
                <a:cs typeface="Trebuchet MS" panose="020B0703020202090204" pitchFamily="34" charset="0"/>
              </a:rPr>
              <a:t> meeting!</a:t>
            </a:r>
            <a:endParaRPr lang="en-GB" sz="3200" b="1" kern="0" dirty="0">
              <a:solidFill>
                <a:schemeClr val="bg1"/>
              </a:solidFill>
              <a:effectLst/>
              <a:latin typeface="Trebuchet MS" panose="020B0703020202090204" pitchFamily="34" charset="0"/>
              <a:ea typeface="Trebuchet MS" panose="020B0703020202090204" pitchFamily="34" charset="0"/>
              <a:cs typeface="Trebuchet MS" panose="020B070302020209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87454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 3">
            <a:extLst>
              <a:ext uri="{FF2B5EF4-FFF2-40B4-BE49-F238E27FC236}">
                <a16:creationId xmlns:a16="http://schemas.microsoft.com/office/drawing/2014/main" id="{6BE6DCA6-2F4A-35FE-483D-59B8759078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3755412"/>
              </p:ext>
            </p:extLst>
          </p:nvPr>
        </p:nvGraphicFramePr>
        <p:xfrm>
          <a:off x="0" y="0"/>
          <a:ext cx="12192000" cy="61435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9538">
                  <a:extLst>
                    <a:ext uri="{9D8B030D-6E8A-4147-A177-3AD203B41FA5}">
                      <a16:colId xmlns:a16="http://schemas.microsoft.com/office/drawing/2014/main" val="2756336868"/>
                    </a:ext>
                  </a:extLst>
                </a:gridCol>
                <a:gridCol w="10902462">
                  <a:extLst>
                    <a:ext uri="{9D8B030D-6E8A-4147-A177-3AD203B41FA5}">
                      <a16:colId xmlns:a16="http://schemas.microsoft.com/office/drawing/2014/main" val="3541020551"/>
                    </a:ext>
                  </a:extLst>
                </a:gridCol>
              </a:tblGrid>
              <a:tr h="633491">
                <a:tc>
                  <a:txBody>
                    <a:bodyPr/>
                    <a:lstStyle/>
                    <a:p>
                      <a:r>
                        <a:rPr lang="nl-NL" sz="1600" dirty="0"/>
                        <a:t>Item</a:t>
                      </a:r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600" dirty="0"/>
                        <a:t>AGENDA</a:t>
                      </a:r>
                    </a:p>
                    <a:p>
                      <a:r>
                        <a:rPr lang="nl-NL" sz="1600" dirty="0"/>
                        <a:t>31 March 2023 Working Meeting </a:t>
                      </a:r>
                    </a:p>
                  </a:txBody>
                  <a:tcP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9302414"/>
                  </a:ext>
                </a:extLst>
              </a:tr>
              <a:tr h="550940">
                <a:tc>
                  <a:txBody>
                    <a:bodyPr/>
                    <a:lstStyle/>
                    <a:p>
                      <a:pPr algn="ctr"/>
                      <a:r>
                        <a:rPr lang="nl-NL" sz="16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600" dirty="0"/>
                        <a:t>Opening remarks and meeting overview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400" i="1" dirty="0"/>
                        <a:t>Virginia Martos-Cram, UN/CEFACT Project Lead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9276605"/>
                  </a:ext>
                </a:extLst>
              </a:tr>
              <a:tr h="1074333">
                <a:tc>
                  <a:txBody>
                    <a:bodyPr/>
                    <a:lstStyle/>
                    <a:p>
                      <a:pPr algn="ctr"/>
                      <a:r>
                        <a:rPr lang="nl-NL" sz="16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dirty="0">
                          <a:solidFill>
                            <a:srgbClr val="222222"/>
                          </a:solidFill>
                          <a:effectLst/>
                          <a:latin typeface="Calibri" panose="020F0502020204030204" pitchFamily="34" charset="0"/>
                        </a:rPr>
                        <a:t>Discussion on terms/definitions in general</a:t>
                      </a:r>
                      <a:endParaRPr lang="en-US" sz="1600" b="0" i="0" dirty="0">
                        <a:solidFill>
                          <a:srgbClr val="222222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1" dirty="0">
                          <a:solidFill>
                            <a:srgbClr val="222222"/>
                          </a:solidFill>
                          <a:effectLst/>
                          <a:latin typeface="Calibri" panose="020F0502020204030204" pitchFamily="34" charset="0"/>
                        </a:rPr>
                        <a:t>Virginia and Jan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1" dirty="0">
                          <a:solidFill>
                            <a:srgbClr val="222222"/>
                          </a:solidFill>
                          <a:effectLst/>
                          <a:latin typeface="Calibri" panose="020F0502020204030204" pitchFamily="34" charset="0"/>
                        </a:rPr>
                        <a:t>Looking for feedback on providing input to ISO and other related other work as well as how to reflect their work in ours - keeping in mind that users only have access to ISO terminology and definitions if they pay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3041330"/>
                  </a:ext>
                </a:extLst>
              </a:tr>
              <a:tr h="826410">
                <a:tc>
                  <a:txBody>
                    <a:bodyPr/>
                    <a:lstStyle/>
                    <a:p>
                      <a:pPr algn="ctr"/>
                      <a:r>
                        <a:rPr lang="nl-NL" sz="16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lang="en-US" sz="1600" b="1" i="0" kern="1200" baseline="30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</a:t>
                      </a:r>
                      <a:r>
                        <a:rPr lang="en-US" sz="160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Draft output : Updated processes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Julie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Looking for feedback on the diagram/definitions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4632716"/>
                  </a:ext>
                </a:extLst>
              </a:tr>
              <a:tr h="826410">
                <a:tc>
                  <a:txBody>
                    <a:bodyPr/>
                    <a:lstStyle/>
                    <a:p>
                      <a:pPr algn="ctr"/>
                      <a:r>
                        <a:rPr lang="nl-NL" sz="16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buFont typeface="Arial" panose="020B0604020202020204" pitchFamily="34" charset="0"/>
                        <a:buNone/>
                      </a:pPr>
                      <a:r>
                        <a:rPr lang="en-US" sz="1600" b="1" i="0" dirty="0">
                          <a:solidFill>
                            <a:srgbClr val="222222"/>
                          </a:solidFill>
                          <a:effectLst/>
                          <a:latin typeface="Calibri" panose="020F0502020204030204" pitchFamily="34" charset="0"/>
                        </a:rPr>
                        <a:t>2nd Draft output: Updated actors/definitions </a:t>
                      </a:r>
                    </a:p>
                    <a:p>
                      <a:pPr algn="l">
                        <a:buFont typeface="Arial" panose="020B0604020202020204" pitchFamily="34" charset="0"/>
                        <a:buNone/>
                      </a:pPr>
                      <a:r>
                        <a:rPr lang="en-US" sz="1600" b="0" i="1" dirty="0">
                          <a:solidFill>
                            <a:srgbClr val="222222"/>
                          </a:solidFill>
                          <a:effectLst/>
                          <a:latin typeface="Calibri" panose="020F0502020204030204" pitchFamily="34" charset="0"/>
                        </a:rPr>
                        <a:t>Gerhard and Gokul</a:t>
                      </a:r>
                    </a:p>
                    <a:p>
                      <a:pPr algn="l">
                        <a:buFont typeface="Arial" panose="020B0604020202020204" pitchFamily="34" charset="0"/>
                        <a:buNone/>
                      </a:pPr>
                      <a:r>
                        <a:rPr lang="en-US" sz="1600" b="0" i="0" dirty="0">
                          <a:solidFill>
                            <a:srgbClr val="222222"/>
                          </a:solidFill>
                          <a:effectLst/>
                          <a:latin typeface="Calibri" panose="020F0502020204030204" pitchFamily="34" charset="0"/>
                        </a:rPr>
                        <a:t>Looking for feedback on diagram/definitions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6571115"/>
                  </a:ext>
                </a:extLst>
              </a:tr>
              <a:tr h="826410">
                <a:tc>
                  <a:txBody>
                    <a:bodyPr/>
                    <a:lstStyle/>
                    <a:p>
                      <a:pPr algn="ctr"/>
                      <a:r>
                        <a:rPr lang="nl-NL" sz="16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buFont typeface="Arial" panose="020B0604020202020204" pitchFamily="34" charset="0"/>
                        <a:buNone/>
                      </a:pPr>
                      <a:r>
                        <a:rPr lang="en-US" sz="1600" b="1" i="0" dirty="0"/>
                        <a:t>3</a:t>
                      </a:r>
                      <a:r>
                        <a:rPr lang="en-US" sz="1600" b="1" i="0" baseline="30000" dirty="0"/>
                        <a:t>rd</a:t>
                      </a:r>
                      <a:r>
                        <a:rPr lang="en-US" sz="1600" b="1" i="0" dirty="0"/>
                        <a:t> Draft output: Updated input for data exchange </a:t>
                      </a:r>
                      <a:endParaRPr lang="en-US" sz="1600" b="0" i="0" dirty="0"/>
                    </a:p>
                    <a:p>
                      <a:pPr algn="l">
                        <a:buFont typeface="Arial" panose="020B0604020202020204" pitchFamily="34" charset="0"/>
                        <a:buNone/>
                      </a:pPr>
                      <a:r>
                        <a:rPr lang="en-US" sz="1600" b="0" i="1" dirty="0"/>
                        <a:t>Jan</a:t>
                      </a:r>
                    </a:p>
                    <a:p>
                      <a:pPr algn="l">
                        <a:buFont typeface="Arial" panose="020B0604020202020204" pitchFamily="34" charset="0"/>
                        <a:buNone/>
                      </a:pPr>
                      <a:r>
                        <a:rPr lang="en-US" sz="1600" b="0" i="0" dirty="0"/>
                        <a:t>Especially interesting in comments on the sheet of DPP data. </a:t>
                      </a:r>
                      <a:endParaRPr lang="nl-NL" sz="1600" b="0" i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5837771"/>
                  </a:ext>
                </a:extLst>
              </a:tr>
              <a:tr h="826410">
                <a:tc>
                  <a:txBody>
                    <a:bodyPr/>
                    <a:lstStyle/>
                    <a:p>
                      <a:pPr algn="ctr"/>
                      <a:r>
                        <a:rPr lang="nl-NL" sz="16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buFont typeface="Arial" panose="020B0604020202020204" pitchFamily="34" charset="0"/>
                        <a:buNone/>
                      </a:pPr>
                      <a:r>
                        <a:rPr lang="en-US" sz="1600" b="1" i="0" dirty="0">
                          <a:solidFill>
                            <a:srgbClr val="222222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  <a:r>
                        <a:rPr lang="en-US" sz="1600" b="1" i="0" baseline="30000" dirty="0">
                          <a:solidFill>
                            <a:srgbClr val="222222"/>
                          </a:solidFill>
                          <a:effectLst/>
                          <a:latin typeface="Calibri" panose="020F0502020204030204" pitchFamily="34" charset="0"/>
                        </a:rPr>
                        <a:t>th</a:t>
                      </a:r>
                      <a:r>
                        <a:rPr lang="en-US" sz="1600" b="1" i="0" dirty="0">
                          <a:solidFill>
                            <a:srgbClr val="222222"/>
                          </a:solidFill>
                          <a:effectLst/>
                          <a:latin typeface="Calibri" panose="020F0502020204030204" pitchFamily="34" charset="0"/>
                        </a:rPr>
                        <a:t> Draft output: Updated alignment initiatives with data exchange input draft 3  </a:t>
                      </a:r>
                    </a:p>
                    <a:p>
                      <a:pPr algn="l">
                        <a:buFont typeface="Arial" panose="020B0604020202020204" pitchFamily="34" charset="0"/>
                        <a:buNone/>
                      </a:pPr>
                      <a:r>
                        <a:rPr lang="en-US" sz="1600" b="0" i="1" dirty="0">
                          <a:solidFill>
                            <a:srgbClr val="222222"/>
                          </a:solidFill>
                          <a:effectLst/>
                          <a:latin typeface="Calibri" panose="020F0502020204030204" pitchFamily="34" charset="0"/>
                        </a:rPr>
                        <a:t>Gerhard</a:t>
                      </a:r>
                    </a:p>
                    <a:p>
                      <a:pPr algn="l">
                        <a:buFont typeface="Arial" panose="020B0604020202020204" pitchFamily="34" charset="0"/>
                        <a:buNone/>
                      </a:pPr>
                      <a:r>
                        <a:rPr lang="en-US" sz="1600" b="0" i="0" dirty="0">
                          <a:solidFill>
                            <a:srgbClr val="222222"/>
                          </a:solidFill>
                          <a:effectLst/>
                          <a:latin typeface="Calibri" panose="020F0502020204030204" pitchFamily="34" charset="0"/>
                        </a:rPr>
                        <a:t>Looking to align practice with regulations and acts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3181912"/>
                  </a:ext>
                </a:extLst>
              </a:tr>
              <a:tr h="578487">
                <a:tc>
                  <a:txBody>
                    <a:bodyPr/>
                    <a:lstStyle/>
                    <a:p>
                      <a:pPr algn="ctr"/>
                      <a:r>
                        <a:rPr lang="nl-NL" sz="1600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nl-NL" sz="1600" dirty="0"/>
                        <a:t>Any other business and next meeting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nl-NL" sz="1600" i="1" dirty="0"/>
                        <a:t>Virginia</a:t>
                      </a:r>
                      <a:endParaRPr lang="nl-NL" sz="700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52008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801975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>
            <a:extLst>
              <a:ext uri="{FF2B5EF4-FFF2-40B4-BE49-F238E27FC236}">
                <a16:creationId xmlns:a16="http://schemas.microsoft.com/office/drawing/2014/main" id="{435F1644-2542-36C0-77EB-AF5C88953A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17089" y="1657416"/>
            <a:ext cx="4614554" cy="3682506"/>
          </a:xfrm>
          <a:prstGeom prst="rect">
            <a:avLst/>
          </a:prstGeom>
          <a:effectLst>
            <a:outerShdw blurRad="50800" dist="2413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Tekstvak 6">
            <a:extLst>
              <a:ext uri="{FF2B5EF4-FFF2-40B4-BE49-F238E27FC236}">
                <a16:creationId xmlns:a16="http://schemas.microsoft.com/office/drawing/2014/main" id="{A4D43BBB-807A-C478-0F4B-EFF000A79F15}"/>
              </a:ext>
            </a:extLst>
          </p:cNvPr>
          <p:cNvSpPr txBox="1"/>
          <p:nvPr/>
        </p:nvSpPr>
        <p:spPr>
          <a:xfrm>
            <a:off x="127091" y="111347"/>
            <a:ext cx="577998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/>
              <a:t>DRAFT 2: Harmonization</a:t>
            </a:r>
          </a:p>
          <a:p>
            <a:r>
              <a:rPr lang="nl-NL" sz="2400" b="1"/>
              <a:t>Actors with existing ones in UN/CEFACT BRS</a:t>
            </a:r>
          </a:p>
        </p:txBody>
      </p:sp>
      <p:pic>
        <p:nvPicPr>
          <p:cNvPr id="9" name="Afbeelding 8">
            <a:extLst>
              <a:ext uri="{FF2B5EF4-FFF2-40B4-BE49-F238E27FC236}">
                <a16:creationId xmlns:a16="http://schemas.microsoft.com/office/drawing/2014/main" id="{FA692169-6181-C7D2-CF84-69527C6F6C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595" y="1380309"/>
            <a:ext cx="6682740" cy="4236720"/>
          </a:xfrm>
          <a:prstGeom prst="rect">
            <a:avLst/>
          </a:prstGeom>
        </p:spPr>
      </p:pic>
      <p:sp>
        <p:nvSpPr>
          <p:cNvPr id="10" name="Tekstvak 9">
            <a:extLst>
              <a:ext uri="{FF2B5EF4-FFF2-40B4-BE49-F238E27FC236}">
                <a16:creationId xmlns:a16="http://schemas.microsoft.com/office/drawing/2014/main" id="{F5E31F24-04E8-BCA4-E6C0-C46AAD96ABBC}"/>
              </a:ext>
            </a:extLst>
          </p:cNvPr>
          <p:cNvSpPr txBox="1"/>
          <p:nvPr/>
        </p:nvSpPr>
        <p:spPr>
          <a:xfrm>
            <a:off x="4264090" y="4767943"/>
            <a:ext cx="17459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/>
              <a:t>Blue added ones</a:t>
            </a: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80EAC9E2-B47D-E127-1CB1-0A725EE38191}"/>
              </a:ext>
            </a:extLst>
          </p:cNvPr>
          <p:cNvSpPr txBox="1"/>
          <p:nvPr/>
        </p:nvSpPr>
        <p:spPr>
          <a:xfrm>
            <a:off x="7131697" y="1288084"/>
            <a:ext cx="1865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/>
              <a:t>Actors definitions</a:t>
            </a:r>
          </a:p>
        </p:txBody>
      </p:sp>
    </p:spTree>
    <p:extLst>
      <p:ext uri="{BB962C8B-B14F-4D97-AF65-F5344CB8AC3E}">
        <p14:creationId xmlns:p14="http://schemas.microsoft.com/office/powerpoint/2010/main" val="10468528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CDE467E-2DC2-8E08-960A-099C6C9D60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Adding per actor</a:t>
            </a:r>
          </a:p>
          <a:p>
            <a:pPr lvl="1"/>
            <a:r>
              <a:rPr lang="en-US" dirty="0"/>
              <a:t>R-strategy and Product Design</a:t>
            </a:r>
          </a:p>
          <a:p>
            <a:endParaRPr lang="en-US" dirty="0"/>
          </a:p>
          <a:p>
            <a:r>
              <a:rPr lang="en-US" dirty="0"/>
              <a:t>Adding actor</a:t>
            </a:r>
          </a:p>
          <a:p>
            <a:pPr lvl="1"/>
            <a:r>
              <a:rPr lang="en-US" dirty="0"/>
              <a:t>Repair Provider</a:t>
            </a:r>
          </a:p>
          <a:p>
            <a:pPr lvl="1"/>
            <a:r>
              <a:rPr lang="en-US" dirty="0"/>
              <a:t>Retailer Service Point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Rename  actor</a:t>
            </a:r>
          </a:p>
          <a:p>
            <a:pPr lvl="1"/>
            <a:r>
              <a:rPr lang="en-US" dirty="0"/>
              <a:t>First Manufacturer </a:t>
            </a:r>
            <a:r>
              <a:rPr lang="en-US" dirty="0">
                <a:sym typeface="Wingdings" panose="05000000000000000000" pitchFamily="2" charset="2"/>
              </a:rPr>
              <a:t> Tier-1 Supplier/Manufacturer</a:t>
            </a:r>
            <a:endParaRPr lang="en-US" dirty="0"/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65434C82-46FB-E132-5B3D-11964911A0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2156" y="3232478"/>
            <a:ext cx="1174770" cy="1711225"/>
          </a:xfrm>
          <a:prstGeom prst="rect">
            <a:avLst/>
          </a:prstGeom>
        </p:spPr>
      </p:pic>
      <p:pic>
        <p:nvPicPr>
          <p:cNvPr id="9" name="Afbeelding 8">
            <a:extLst>
              <a:ext uri="{FF2B5EF4-FFF2-40B4-BE49-F238E27FC236}">
                <a16:creationId xmlns:a16="http://schemas.microsoft.com/office/drawing/2014/main" id="{89BBF4CD-9D85-775A-BA1C-101DC7CF37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74839" y="3156636"/>
            <a:ext cx="1548880" cy="1622957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7363F367-95A2-0BB3-0ED2-91FDB651E79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08726" y="4324739"/>
            <a:ext cx="1362269" cy="1711225"/>
          </a:xfrm>
          <a:prstGeom prst="rect">
            <a:avLst/>
          </a:prstGeom>
        </p:spPr>
      </p:pic>
      <p:sp>
        <p:nvSpPr>
          <p:cNvPr id="13" name="Tekstvak 12">
            <a:extLst>
              <a:ext uri="{FF2B5EF4-FFF2-40B4-BE49-F238E27FC236}">
                <a16:creationId xmlns:a16="http://schemas.microsoft.com/office/drawing/2014/main" id="{EAB4A0DE-2FC5-D40A-C55B-D78A5E1AFAF8}"/>
              </a:ext>
            </a:extLst>
          </p:cNvPr>
          <p:cNvSpPr txBox="1"/>
          <p:nvPr/>
        </p:nvSpPr>
        <p:spPr>
          <a:xfrm>
            <a:off x="6588190" y="1953386"/>
            <a:ext cx="4765610" cy="954107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US" sz="1400"/>
              <a:t>Actors offering repair services - A person or company that offers repair services for various products or equipment. A repair provider can diagnose the issue and repair the product to restore it to working condition. </a:t>
            </a:r>
            <a:endParaRPr lang="nl-NL" sz="1400"/>
          </a:p>
        </p:txBody>
      </p:sp>
      <p:cxnSp>
        <p:nvCxnSpPr>
          <p:cNvPr id="15" name="Rechte verbindingslijn 14">
            <a:extLst>
              <a:ext uri="{FF2B5EF4-FFF2-40B4-BE49-F238E27FC236}">
                <a16:creationId xmlns:a16="http://schemas.microsoft.com/office/drawing/2014/main" id="{50C7E855-A9CD-C9CD-3491-BBACBAA032BF}"/>
              </a:ext>
            </a:extLst>
          </p:cNvPr>
          <p:cNvCxnSpPr>
            <a:stCxn id="9" idx="0"/>
            <a:endCxn id="13" idx="1"/>
          </p:cNvCxnSpPr>
          <p:nvPr/>
        </p:nvCxnSpPr>
        <p:spPr>
          <a:xfrm flipV="1">
            <a:off x="4749279" y="2430440"/>
            <a:ext cx="1838911" cy="7261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kstvak 16">
            <a:extLst>
              <a:ext uri="{FF2B5EF4-FFF2-40B4-BE49-F238E27FC236}">
                <a16:creationId xmlns:a16="http://schemas.microsoft.com/office/drawing/2014/main" id="{E01391B4-6254-9EEF-5F25-86710831DBB8}"/>
              </a:ext>
            </a:extLst>
          </p:cNvPr>
          <p:cNvSpPr txBox="1"/>
          <p:nvPr/>
        </p:nvSpPr>
        <p:spPr>
          <a:xfrm>
            <a:off x="7688424" y="3014008"/>
            <a:ext cx="4191582" cy="954107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US" sz="1400" b="0" i="0">
                <a:solidFill>
                  <a:srgbClr val="374151"/>
                </a:solidFill>
                <a:effectLst/>
                <a:latin typeface="Söhne"/>
              </a:rPr>
              <a:t>A location within a retail store where customers can go to receive customer service, support, maintenance, upgrading or repairs for products that they have purchased from the store.</a:t>
            </a:r>
            <a:endParaRPr lang="nl-NL" sz="1400"/>
          </a:p>
        </p:txBody>
      </p:sp>
      <p:cxnSp>
        <p:nvCxnSpPr>
          <p:cNvPr id="19" name="Rechte verbindingslijn 18">
            <a:extLst>
              <a:ext uri="{FF2B5EF4-FFF2-40B4-BE49-F238E27FC236}">
                <a16:creationId xmlns:a16="http://schemas.microsoft.com/office/drawing/2014/main" id="{70CD2CCB-85DE-3297-F726-625603821526}"/>
              </a:ext>
            </a:extLst>
          </p:cNvPr>
          <p:cNvCxnSpPr>
            <a:cxnSpLocks/>
            <a:stCxn id="7" idx="3"/>
            <a:endCxn id="17" idx="1"/>
          </p:cNvCxnSpPr>
          <p:nvPr/>
        </p:nvCxnSpPr>
        <p:spPr>
          <a:xfrm flipV="1">
            <a:off x="6716926" y="3491062"/>
            <a:ext cx="971498" cy="59702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kstvak 19">
            <a:extLst>
              <a:ext uri="{FF2B5EF4-FFF2-40B4-BE49-F238E27FC236}">
                <a16:creationId xmlns:a16="http://schemas.microsoft.com/office/drawing/2014/main" id="{436CFE63-619F-65EE-9DDD-CDAAAB963C5A}"/>
              </a:ext>
            </a:extLst>
          </p:cNvPr>
          <p:cNvSpPr txBox="1"/>
          <p:nvPr/>
        </p:nvSpPr>
        <p:spPr>
          <a:xfrm>
            <a:off x="9171990" y="4033978"/>
            <a:ext cx="2939145" cy="1169551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US" sz="1400" b="0" i="0">
                <a:solidFill>
                  <a:srgbClr val="374151"/>
                </a:solidFill>
                <a:effectLst/>
                <a:latin typeface="Söhne"/>
              </a:rPr>
              <a:t>A tier 1 supplier is a company that directly provides products or services to an original equipment manufacturer (OEM) or a final product manufacturer.</a:t>
            </a:r>
            <a:endParaRPr lang="nl-NL" sz="1400"/>
          </a:p>
        </p:txBody>
      </p:sp>
      <p:sp>
        <p:nvSpPr>
          <p:cNvPr id="21" name="Tekstvak 20">
            <a:extLst>
              <a:ext uri="{FF2B5EF4-FFF2-40B4-BE49-F238E27FC236}">
                <a16:creationId xmlns:a16="http://schemas.microsoft.com/office/drawing/2014/main" id="{C5C8CFEA-7FE5-BC65-60AD-A48636C365C2}"/>
              </a:ext>
            </a:extLst>
          </p:cNvPr>
          <p:cNvSpPr txBox="1"/>
          <p:nvPr/>
        </p:nvSpPr>
        <p:spPr>
          <a:xfrm>
            <a:off x="838200" y="222363"/>
            <a:ext cx="416953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/>
              <a:t>DRAFT 2: Harmonization</a:t>
            </a:r>
          </a:p>
          <a:p>
            <a:r>
              <a:rPr lang="nl-NL" sz="2400" b="1"/>
              <a:t>Identify possible missing actors</a:t>
            </a:r>
          </a:p>
        </p:txBody>
      </p:sp>
      <p:sp>
        <p:nvSpPr>
          <p:cNvPr id="23" name="Tekstvak 22">
            <a:extLst>
              <a:ext uri="{FF2B5EF4-FFF2-40B4-BE49-F238E27FC236}">
                <a16:creationId xmlns:a16="http://schemas.microsoft.com/office/drawing/2014/main" id="{3456AF9C-E088-0AB6-C1DA-F1D35BADD039}"/>
              </a:ext>
            </a:extLst>
          </p:cNvPr>
          <p:cNvSpPr txBox="1"/>
          <p:nvPr/>
        </p:nvSpPr>
        <p:spPr>
          <a:xfrm>
            <a:off x="838200" y="1138295"/>
            <a:ext cx="869768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/>
              <a:t>Input Gregory Mungal</a:t>
            </a:r>
          </a:p>
          <a:p>
            <a:r>
              <a:rPr lang="en-US" sz="1200"/>
              <a:t>Source: Institute for Integrated Quality Design (IQD), Johannes Kepler University Linz, Austria, </a:t>
            </a:r>
            <a:r>
              <a:rPr lang="nl-NL" sz="1200"/>
              <a:t>Circular Business Model Typology</a:t>
            </a:r>
            <a:endParaRPr lang="en-US" sz="1200"/>
          </a:p>
        </p:txBody>
      </p:sp>
      <p:cxnSp>
        <p:nvCxnSpPr>
          <p:cNvPr id="25" name="Rechte verbindingslijn 24">
            <a:extLst>
              <a:ext uri="{FF2B5EF4-FFF2-40B4-BE49-F238E27FC236}">
                <a16:creationId xmlns:a16="http://schemas.microsoft.com/office/drawing/2014/main" id="{403E6045-1D0D-16EC-FB0A-57BE6495C4A7}"/>
              </a:ext>
            </a:extLst>
          </p:cNvPr>
          <p:cNvCxnSpPr/>
          <p:nvPr/>
        </p:nvCxnSpPr>
        <p:spPr>
          <a:xfrm flipH="1">
            <a:off x="8733453" y="4124131"/>
            <a:ext cx="438537" cy="4012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17656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2EAD66DF-E498-5E23-F2D7-EE6FFB4842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1054" y="1028832"/>
            <a:ext cx="10049069" cy="5043388"/>
          </a:xfrm>
          <a:prstGeom prst="rect">
            <a:avLst/>
          </a:prstGeom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E407D682-2D3B-E5D1-35C9-AEFF32070C6D}"/>
              </a:ext>
            </a:extLst>
          </p:cNvPr>
          <p:cNvSpPr txBox="1"/>
          <p:nvPr/>
        </p:nvSpPr>
        <p:spPr>
          <a:xfrm>
            <a:off x="127091" y="111347"/>
            <a:ext cx="773532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dirty="0"/>
              <a:t>DRAFT 4: </a:t>
            </a:r>
            <a:r>
              <a:rPr lang="nl-NL" sz="2400" b="1" dirty="0" err="1"/>
              <a:t>Harmonization</a:t>
            </a:r>
            <a:endParaRPr lang="nl-NL" sz="2400" b="1" dirty="0"/>
          </a:p>
          <a:p>
            <a:r>
              <a:rPr lang="nl-NL" sz="2400" b="1" dirty="0" err="1"/>
              <a:t>Identify</a:t>
            </a:r>
            <a:r>
              <a:rPr lang="nl-NL" sz="2400" b="1" dirty="0"/>
              <a:t> </a:t>
            </a:r>
            <a:r>
              <a:rPr lang="nl-NL" sz="2400" b="1" dirty="0" err="1"/>
              <a:t>related</a:t>
            </a:r>
            <a:r>
              <a:rPr lang="nl-NL" sz="2400" b="1" dirty="0"/>
              <a:t> information </a:t>
            </a:r>
            <a:r>
              <a:rPr lang="nl-NL" sz="2400" b="1" dirty="0" err="1"/>
              <a:t>groups</a:t>
            </a:r>
            <a:r>
              <a:rPr lang="nl-NL" sz="2400" b="1" dirty="0"/>
              <a:t> </a:t>
            </a:r>
            <a:r>
              <a:rPr lang="nl-NL" sz="2400" b="1" dirty="0" err="1"/>
              <a:t>and</a:t>
            </a:r>
            <a:r>
              <a:rPr lang="nl-NL" sz="2400" b="1" dirty="0"/>
              <a:t> </a:t>
            </a:r>
            <a:r>
              <a:rPr lang="nl-NL" sz="2400" b="1" dirty="0" err="1"/>
              <a:t>their</a:t>
            </a:r>
            <a:r>
              <a:rPr lang="nl-NL" sz="2400" b="1" dirty="0"/>
              <a:t> </a:t>
            </a:r>
            <a:r>
              <a:rPr lang="nl-NL" sz="2400" b="1" dirty="0" err="1"/>
              <a:t>characteristics</a:t>
            </a:r>
            <a:endParaRPr lang="nl-NL" sz="2400" b="1" dirty="0"/>
          </a:p>
        </p:txBody>
      </p:sp>
    </p:spTree>
    <p:extLst>
      <p:ext uri="{BB962C8B-B14F-4D97-AF65-F5344CB8AC3E}">
        <p14:creationId xmlns:p14="http://schemas.microsoft.com/office/powerpoint/2010/main" val="23667039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vak 5">
            <a:extLst>
              <a:ext uri="{FF2B5EF4-FFF2-40B4-BE49-F238E27FC236}">
                <a16:creationId xmlns:a16="http://schemas.microsoft.com/office/drawing/2014/main" id="{BAC972C4-42B6-54D4-1DD5-460BDE1CDE0E}"/>
              </a:ext>
            </a:extLst>
          </p:cNvPr>
          <p:cNvSpPr txBox="1"/>
          <p:nvPr/>
        </p:nvSpPr>
        <p:spPr>
          <a:xfrm>
            <a:off x="127091" y="111347"/>
            <a:ext cx="33005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dirty="0"/>
              <a:t>DRAFT 4: </a:t>
            </a:r>
            <a:r>
              <a:rPr lang="nl-NL" sz="2400" b="1" dirty="0" err="1"/>
              <a:t>Harmonization</a:t>
            </a:r>
            <a:br>
              <a:rPr lang="nl-NL" sz="2400" b="1" dirty="0"/>
            </a:br>
            <a:r>
              <a:rPr lang="nl-NL" sz="2400" b="1" dirty="0"/>
              <a:t>Product </a:t>
            </a:r>
            <a:r>
              <a:rPr lang="nl-NL" sz="2400" b="1" dirty="0" err="1"/>
              <a:t>hierarchy</a:t>
            </a:r>
            <a:endParaRPr lang="nl-NL" sz="2400" b="1" dirty="0"/>
          </a:p>
        </p:txBody>
      </p:sp>
      <p:pic>
        <p:nvPicPr>
          <p:cNvPr id="13" name="Afbeelding 12">
            <a:extLst>
              <a:ext uri="{FF2B5EF4-FFF2-40B4-BE49-F238E27FC236}">
                <a16:creationId xmlns:a16="http://schemas.microsoft.com/office/drawing/2014/main" id="{9580FC51-F97B-F1A3-48BE-AFB05C24EB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1150" y="605281"/>
            <a:ext cx="8708537" cy="5375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62543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>
            <a:extLst>
              <a:ext uri="{FF2B5EF4-FFF2-40B4-BE49-F238E27FC236}">
                <a16:creationId xmlns:a16="http://schemas.microsoft.com/office/drawing/2014/main" id="{A92093A8-8017-3166-F439-9B6CA14754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62" y="938212"/>
            <a:ext cx="8601075" cy="4676775"/>
          </a:xfrm>
          <a:prstGeom prst="rect">
            <a:avLst/>
          </a:prstGeom>
        </p:spPr>
      </p:pic>
      <p:grpSp>
        <p:nvGrpSpPr>
          <p:cNvPr id="12" name="Groep 11">
            <a:extLst>
              <a:ext uri="{FF2B5EF4-FFF2-40B4-BE49-F238E27FC236}">
                <a16:creationId xmlns:a16="http://schemas.microsoft.com/office/drawing/2014/main" id="{8EB758A1-BECD-FC3C-9C4A-AD16AA7AE37C}"/>
              </a:ext>
            </a:extLst>
          </p:cNvPr>
          <p:cNvGrpSpPr/>
          <p:nvPr/>
        </p:nvGrpSpPr>
        <p:grpSpPr>
          <a:xfrm>
            <a:off x="6675120" y="3733801"/>
            <a:ext cx="5227320" cy="1737358"/>
            <a:chOff x="-6949440" y="1276349"/>
            <a:chExt cx="5867400" cy="2000250"/>
          </a:xfrm>
        </p:grpSpPr>
        <p:pic>
          <p:nvPicPr>
            <p:cNvPr id="9" name="Afbeelding 8">
              <a:extLst>
                <a:ext uri="{FF2B5EF4-FFF2-40B4-BE49-F238E27FC236}">
                  <a16:creationId xmlns:a16="http://schemas.microsoft.com/office/drawing/2014/main" id="{8E780627-32FD-71BB-F61B-63B38B1A4DF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-6949440" y="1276349"/>
              <a:ext cx="3505200" cy="2000250"/>
            </a:xfrm>
            <a:prstGeom prst="rect">
              <a:avLst/>
            </a:prstGeom>
          </p:spPr>
        </p:pic>
        <p:pic>
          <p:nvPicPr>
            <p:cNvPr id="11" name="Afbeelding 10">
              <a:extLst>
                <a:ext uri="{FF2B5EF4-FFF2-40B4-BE49-F238E27FC236}">
                  <a16:creationId xmlns:a16="http://schemas.microsoft.com/office/drawing/2014/main" id="{26C871E3-1B7B-E175-B8E4-08441D6E798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-3444240" y="1276349"/>
              <a:ext cx="2362200" cy="1971675"/>
            </a:xfrm>
            <a:prstGeom prst="rect">
              <a:avLst/>
            </a:prstGeom>
          </p:spPr>
        </p:pic>
      </p:grpSp>
      <p:cxnSp>
        <p:nvCxnSpPr>
          <p:cNvPr id="14" name="Rechte verbindingslijn met pijl 13">
            <a:extLst>
              <a:ext uri="{FF2B5EF4-FFF2-40B4-BE49-F238E27FC236}">
                <a16:creationId xmlns:a16="http://schemas.microsoft.com/office/drawing/2014/main" id="{DD051B52-A2B1-19AC-B029-C9F86F0A49F3}"/>
              </a:ext>
            </a:extLst>
          </p:cNvPr>
          <p:cNvCxnSpPr/>
          <p:nvPr/>
        </p:nvCxnSpPr>
        <p:spPr>
          <a:xfrm flipH="1" flipV="1">
            <a:off x="7467600" y="1524000"/>
            <a:ext cx="2026920" cy="23774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met pijl 15">
            <a:extLst>
              <a:ext uri="{FF2B5EF4-FFF2-40B4-BE49-F238E27FC236}">
                <a16:creationId xmlns:a16="http://schemas.microsoft.com/office/drawing/2014/main" id="{716D1119-DDAF-6783-E7FF-3CF07470536B}"/>
              </a:ext>
            </a:extLst>
          </p:cNvPr>
          <p:cNvCxnSpPr>
            <a:cxnSpLocks/>
          </p:cNvCxnSpPr>
          <p:nvPr/>
        </p:nvCxnSpPr>
        <p:spPr>
          <a:xfrm flipH="1" flipV="1">
            <a:off x="6964680" y="1905000"/>
            <a:ext cx="1874520" cy="23164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kstvak 17">
            <a:extLst>
              <a:ext uri="{FF2B5EF4-FFF2-40B4-BE49-F238E27FC236}">
                <a16:creationId xmlns:a16="http://schemas.microsoft.com/office/drawing/2014/main" id="{5C0C4C57-13E5-462A-B5E4-E49182E8EEA5}"/>
              </a:ext>
            </a:extLst>
          </p:cNvPr>
          <p:cNvSpPr txBox="1"/>
          <p:nvPr/>
        </p:nvSpPr>
        <p:spPr>
          <a:xfrm>
            <a:off x="9625107" y="563195"/>
            <a:ext cx="22773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/>
              <a:t>Related to list of information groups provided By Jan</a:t>
            </a:r>
          </a:p>
        </p:txBody>
      </p:sp>
      <p:cxnSp>
        <p:nvCxnSpPr>
          <p:cNvPr id="20" name="Verbindingslijn: gebogen 19">
            <a:extLst>
              <a:ext uri="{FF2B5EF4-FFF2-40B4-BE49-F238E27FC236}">
                <a16:creationId xmlns:a16="http://schemas.microsoft.com/office/drawing/2014/main" id="{A4434A84-5EBD-40AD-66D4-2283F1A78E33}"/>
              </a:ext>
            </a:extLst>
          </p:cNvPr>
          <p:cNvCxnSpPr>
            <a:cxnSpLocks/>
          </p:cNvCxnSpPr>
          <p:nvPr/>
        </p:nvCxnSpPr>
        <p:spPr>
          <a:xfrm rot="16200000" flipH="1">
            <a:off x="8934305" y="1239745"/>
            <a:ext cx="2617238" cy="2377093"/>
          </a:xfrm>
          <a:prstGeom prst="bentConnector3">
            <a:avLst>
              <a:gd name="adj1" fmla="val -624"/>
            </a:avLst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kstvak 21">
            <a:extLst>
              <a:ext uri="{FF2B5EF4-FFF2-40B4-BE49-F238E27FC236}">
                <a16:creationId xmlns:a16="http://schemas.microsoft.com/office/drawing/2014/main" id="{EA4D75FA-69DA-CBBD-0D1C-CFD827B93CBB}"/>
              </a:ext>
            </a:extLst>
          </p:cNvPr>
          <p:cNvSpPr txBox="1"/>
          <p:nvPr/>
        </p:nvSpPr>
        <p:spPr>
          <a:xfrm>
            <a:off x="500062" y="91707"/>
            <a:ext cx="669087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dirty="0"/>
              <a:t>DRAFT 4: </a:t>
            </a:r>
            <a:r>
              <a:rPr lang="nl-NL" sz="2400" b="1" dirty="0" err="1"/>
              <a:t>Harmonization</a:t>
            </a:r>
            <a:endParaRPr lang="nl-NL" sz="2400" b="1" dirty="0"/>
          </a:p>
          <a:p>
            <a:r>
              <a:rPr lang="nl-NL" sz="2400" b="1" dirty="0" err="1"/>
              <a:t>Combined</a:t>
            </a:r>
            <a:r>
              <a:rPr lang="nl-NL" sz="2400" b="1" dirty="0"/>
              <a:t> Product Data – </a:t>
            </a:r>
            <a:r>
              <a:rPr lang="nl-NL" sz="2400" b="1" dirty="0" err="1"/>
              <a:t>initiatives</a:t>
            </a:r>
            <a:r>
              <a:rPr lang="nl-NL" sz="2400" b="1" dirty="0"/>
              <a:t> &amp; </a:t>
            </a:r>
            <a:r>
              <a:rPr lang="nl-NL" sz="2400" b="1" dirty="0" err="1"/>
              <a:t>Regulations</a:t>
            </a:r>
            <a:r>
              <a:rPr lang="nl-NL" sz="2400" b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465409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>
            <a:extLst>
              <a:ext uri="{FF2B5EF4-FFF2-40B4-BE49-F238E27FC236}">
                <a16:creationId xmlns:a16="http://schemas.microsoft.com/office/drawing/2014/main" id="{0415046C-2899-AAEA-3D6C-6BD4FEF7FBE3}"/>
              </a:ext>
            </a:extLst>
          </p:cNvPr>
          <p:cNvSpPr txBox="1">
            <a:spLocks/>
          </p:cNvSpPr>
          <p:nvPr/>
        </p:nvSpPr>
        <p:spPr>
          <a:xfrm>
            <a:off x="164456" y="294147"/>
            <a:ext cx="8300814" cy="6041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Public Sans" pitchFamily="2" charset="0"/>
                <a:ea typeface="+mj-ea"/>
                <a:cs typeface="+mj-cs"/>
              </a:defRPr>
            </a:lvl1pPr>
          </a:lstStyle>
          <a:p>
            <a:r>
              <a:rPr lang="nl-NL" sz="3200" b="1" dirty="0">
                <a:solidFill>
                  <a:srgbClr val="17476B"/>
                </a:solidFill>
              </a:rPr>
              <a:t>6. Any other Business &amp; Next Meeting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0C59748-F143-9F47-4C31-A15ED3143D3F}"/>
              </a:ext>
            </a:extLst>
          </p:cNvPr>
          <p:cNvSpPr txBox="1"/>
          <p:nvPr/>
        </p:nvSpPr>
        <p:spPr>
          <a:xfrm>
            <a:off x="1489748" y="2456782"/>
            <a:ext cx="90639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err="1"/>
              <a:t>Proposed</a:t>
            </a:r>
            <a:r>
              <a:rPr lang="es-ES" sz="2800" dirty="0"/>
              <a:t> Meeting Date:  Friday, 14 April 2023 at 15:00 CET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2722245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EC2A70-3A31-D695-BC59-3E78A6063E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9342" y="263988"/>
            <a:ext cx="7574317" cy="831214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z="3200" dirty="0">
                <a:solidFill>
                  <a:srgbClr val="17476B"/>
                </a:solidFill>
              </a:rPr>
              <a:t>Reminder - Project milestones?</a:t>
            </a:r>
          </a:p>
        </p:txBody>
      </p:sp>
      <p:graphicFrame>
        <p:nvGraphicFramePr>
          <p:cNvPr id="4" name="Tabel 3">
            <a:extLst>
              <a:ext uri="{FF2B5EF4-FFF2-40B4-BE49-F238E27FC236}">
                <a16:creationId xmlns:a16="http://schemas.microsoft.com/office/drawing/2014/main" id="{9EB2ACC2-5EBE-ED37-E827-32314044A4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2964962"/>
              </p:ext>
            </p:extLst>
          </p:nvPr>
        </p:nvGraphicFramePr>
        <p:xfrm>
          <a:off x="2027568" y="2362082"/>
          <a:ext cx="7778503" cy="244652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49052">
                  <a:extLst>
                    <a:ext uri="{9D8B030D-6E8A-4147-A177-3AD203B41FA5}">
                      <a16:colId xmlns:a16="http://schemas.microsoft.com/office/drawing/2014/main" val="1353401044"/>
                    </a:ext>
                  </a:extLst>
                </a:gridCol>
                <a:gridCol w="2291230">
                  <a:extLst>
                    <a:ext uri="{9D8B030D-6E8A-4147-A177-3AD203B41FA5}">
                      <a16:colId xmlns:a16="http://schemas.microsoft.com/office/drawing/2014/main" val="1042376446"/>
                    </a:ext>
                  </a:extLst>
                </a:gridCol>
                <a:gridCol w="2538221">
                  <a:extLst>
                    <a:ext uri="{9D8B030D-6E8A-4147-A177-3AD203B41FA5}">
                      <a16:colId xmlns:a16="http://schemas.microsoft.com/office/drawing/2014/main" val="3002369311"/>
                    </a:ext>
                  </a:extLst>
                </a:gridCol>
              </a:tblGrid>
              <a:tr h="557448">
                <a:tc>
                  <a:txBody>
                    <a:bodyPr/>
                    <a:lstStyle/>
                    <a:p>
                      <a:r>
                        <a:rPr lang="nl-NL" sz="1600">
                          <a:effectLst/>
                        </a:rPr>
                        <a:t>ODP Stage</a:t>
                      </a:r>
                    </a:p>
                    <a:p>
                      <a:r>
                        <a:rPr lang="nl-NL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(open Development Process)</a:t>
                      </a:r>
                      <a:endParaRPr lang="nl-NL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600">
                          <a:effectLst/>
                        </a:rPr>
                        <a:t>Working Period</a:t>
                      </a:r>
                      <a:endParaRPr lang="nl-NL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600">
                          <a:effectLst/>
                        </a:rPr>
                        <a:t>Maximum Duration</a:t>
                      </a:r>
                      <a:endParaRPr lang="nl-NL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3135160"/>
                  </a:ext>
                </a:extLst>
              </a:tr>
              <a:tr h="377815">
                <a:tc>
                  <a:txBody>
                    <a:bodyPr/>
                    <a:lstStyle/>
                    <a:p>
                      <a:r>
                        <a:rPr lang="nl-NL" sz="1600">
                          <a:effectLst/>
                        </a:rPr>
                        <a:t>Requirements gathering</a:t>
                      </a:r>
                      <a:endParaRPr lang="nl-NL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6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01.2023 to 05.2023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nl-NL" sz="1600">
                          <a:effectLst/>
                        </a:rPr>
                        <a:t>4 months</a:t>
                      </a:r>
                      <a:endParaRPr lang="nl-NL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95587692"/>
                  </a:ext>
                </a:extLst>
              </a:tr>
              <a:tr h="377815">
                <a:tc>
                  <a:txBody>
                    <a:bodyPr/>
                    <a:lstStyle/>
                    <a:p>
                      <a:r>
                        <a:rPr lang="nl-NL" sz="1600">
                          <a:effectLst/>
                        </a:rPr>
                        <a:t>Draft development</a:t>
                      </a:r>
                      <a:endParaRPr lang="nl-NL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600">
                          <a:effectLst/>
                        </a:rPr>
                        <a:t>05.2023 to 09.2023</a:t>
                      </a:r>
                      <a:endParaRPr lang="nl-NL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nl-NL" sz="1600">
                          <a:effectLst/>
                        </a:rPr>
                        <a:t>4 months</a:t>
                      </a:r>
                      <a:endParaRPr lang="nl-NL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097962"/>
                  </a:ext>
                </a:extLst>
              </a:tr>
              <a:tr h="377815">
                <a:tc>
                  <a:txBody>
                    <a:bodyPr/>
                    <a:lstStyle/>
                    <a:p>
                      <a:r>
                        <a:rPr lang="nl-NL" sz="1600">
                          <a:effectLst/>
                        </a:rPr>
                        <a:t>Public Draft Review</a:t>
                      </a:r>
                      <a:endParaRPr lang="nl-NL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600">
                          <a:effectLst/>
                        </a:rPr>
                        <a:t>09.2023 to 11.2023</a:t>
                      </a:r>
                      <a:endParaRPr lang="nl-NL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nl-NL" sz="1600">
                          <a:effectLst/>
                        </a:rPr>
                        <a:t>2 months</a:t>
                      </a:r>
                      <a:endParaRPr lang="nl-NL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26807187"/>
                  </a:ext>
                </a:extLst>
              </a:tr>
              <a:tr h="377815">
                <a:tc>
                  <a:txBody>
                    <a:bodyPr/>
                    <a:lstStyle/>
                    <a:p>
                      <a:r>
                        <a:rPr lang="nl-NL" sz="1600">
                          <a:effectLst/>
                        </a:rPr>
                        <a:t>Publication</a:t>
                      </a:r>
                      <a:endParaRPr lang="nl-NL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600">
                          <a:effectLst/>
                        </a:rPr>
                        <a:t>11.2023 to 02.2024</a:t>
                      </a:r>
                      <a:endParaRPr lang="nl-NL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nl-NL" sz="1600">
                          <a:effectLst/>
                        </a:rPr>
                        <a:t>3 months</a:t>
                      </a:r>
                      <a:endParaRPr lang="nl-NL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04930144"/>
                  </a:ext>
                </a:extLst>
              </a:tr>
              <a:tr h="377815">
                <a:tc>
                  <a:txBody>
                    <a:bodyPr/>
                    <a:lstStyle/>
                    <a:p>
                      <a:r>
                        <a:rPr lang="nl-NL" sz="1600">
                          <a:effectLst/>
                        </a:rPr>
                        <a:t>Project exit</a:t>
                      </a:r>
                      <a:endParaRPr lang="nl-NL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600" dirty="0">
                          <a:effectLst/>
                        </a:rPr>
                        <a:t>02.2024 to 05.2024</a:t>
                      </a:r>
                      <a:endParaRPr lang="nl-NL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nl-NL" sz="1600" dirty="0">
                          <a:effectLst/>
                        </a:rPr>
                        <a:t>3 </a:t>
                      </a:r>
                      <a:r>
                        <a:rPr lang="nl-NL" sz="1600" dirty="0" err="1">
                          <a:effectLst/>
                        </a:rPr>
                        <a:t>months</a:t>
                      </a:r>
                      <a:endParaRPr lang="nl-NL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28136499"/>
                  </a:ext>
                </a:extLst>
              </a:tr>
            </a:tbl>
          </a:graphicData>
        </a:graphic>
      </p:graphicFrame>
      <p:sp>
        <p:nvSpPr>
          <p:cNvPr id="5" name="Rectangle 1">
            <a:extLst>
              <a:ext uri="{FF2B5EF4-FFF2-40B4-BE49-F238E27FC236}">
                <a16:creationId xmlns:a16="http://schemas.microsoft.com/office/drawing/2014/main" id="{48EBF552-11A7-9B0D-F949-E0024AB1C4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94943" y="21269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l-NL"/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CD80B939-758B-24F5-C3FE-6ED4AB93842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931" y="659536"/>
            <a:ext cx="2442099" cy="2027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767313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edge_template2.pptx" id="{D3B4AAA6-F3D9-4822-AC8E-C5BBB7CBC1F5}" vid="{F1427616-10A6-4B94-ABF8-3FEE82C7D91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C168C30B6B6D64891B8AA6035CFB24E" ma:contentTypeVersion="17" ma:contentTypeDescription="Create a new document." ma:contentTypeScope="" ma:versionID="a7450c31903cad5e15a64f23c0a503b9">
  <xsd:schema xmlns:xsd="http://www.w3.org/2001/XMLSchema" xmlns:xs="http://www.w3.org/2001/XMLSchema" xmlns:p="http://schemas.microsoft.com/office/2006/metadata/properties" xmlns:ns2="091e5ae7-c31f-43e0-b380-74509edc0e9e" xmlns:ns3="009fae64-a0e6-4869-b94e-2533145ac23d" xmlns:ns4="985ec44e-1bab-4c0b-9df0-6ba128686fc9" targetNamespace="http://schemas.microsoft.com/office/2006/metadata/properties" ma:root="true" ma:fieldsID="5584cae2a9988942cb229f8cc46b21c5" ns2:_="" ns3:_="" ns4:_="">
    <xsd:import namespace="091e5ae7-c31f-43e0-b380-74509edc0e9e"/>
    <xsd:import namespace="009fae64-a0e6-4869-b94e-2533145ac23d"/>
    <xsd:import namespace="985ec44e-1bab-4c0b-9df0-6ba128686fc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  <xsd:element ref="ns2:MediaLengthInSeconds" minOccurs="0"/>
                <xsd:element ref="ns2:_Flow_SignoffStatus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91e5ae7-c31f-43e0-b380-74509edc0e9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_Flow_SignoffStatus" ma:index="21" nillable="true" ma:displayName="Sign-off status" ma:internalName="Sign_x002d_off_x0020_status">
      <xsd:simpleType>
        <xsd:restriction base="dms:Text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78175662-8596-484a-92c7-351d01561e2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09fae64-a0e6-4869-b94e-2533145ac23d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5ec44e-1bab-4c0b-9df0-6ba128686fc9" elementFormDefault="qualified">
    <xsd:import namespace="http://schemas.microsoft.com/office/2006/documentManagement/types"/>
    <xsd:import namespace="http://schemas.microsoft.com/office/infopath/2007/PartnerControls"/>
    <xsd:element name="TaxCatchAll" ma:index="24" nillable="true" ma:displayName="Taxonomy Catch All Column" ma:hidden="true" ma:list="{43e9b0b9-99f3-4c1a-a363-23506d8d5dc7}" ma:internalName="TaxCatchAll" ma:showField="CatchAllData" ma:web="009fae64-a0e6-4869-b94e-2533145ac23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Flow_SignoffStatus xmlns="091e5ae7-c31f-43e0-b380-74509edc0e9e" xsi:nil="true"/>
    <lcf76f155ced4ddcb4097134ff3c332f xmlns="091e5ae7-c31f-43e0-b380-74509edc0e9e">
      <Terms xmlns="http://schemas.microsoft.com/office/infopath/2007/PartnerControls"/>
    </lcf76f155ced4ddcb4097134ff3c332f>
    <TaxCatchAll xmlns="985ec44e-1bab-4c0b-9df0-6ba128686fc9" xsi:nil="true"/>
    <SharedWithUsers xmlns="009fae64-a0e6-4869-b94e-2533145ac23d">
      <UserInfo>
        <DisplayName>Oliwia Kacprzak</DisplayName>
        <AccountId>379</AccountId>
        <AccountType/>
      </UserInfo>
      <UserInfo>
        <DisplayName>Camila Struempfler</DisplayName>
        <AccountId>361</AccountId>
        <AccountType/>
      </UserInfo>
      <UserInfo>
        <DisplayName>Maria Teresa Pisani</DisplayName>
        <AccountId>96</AccountId>
        <AccountType/>
      </UserInfo>
      <UserInfo>
        <DisplayName>Alla Shlykova</DisplayName>
        <AccountId>82</AccountId>
        <AccountType/>
      </UserInfo>
      <UserInfo>
        <DisplayName>Kamola Khusnutdinova</DisplayName>
        <AccountId>91</AccountId>
        <AccountType/>
      </UserInfo>
      <UserInfo>
        <DisplayName>Jie Wei</DisplayName>
        <AccountId>1091</AccountId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E7E4A83F-E3A9-402A-8BC7-888F0D7F7114}">
  <ds:schemaRefs>
    <ds:schemaRef ds:uri="009fae64-a0e6-4869-b94e-2533145ac23d"/>
    <ds:schemaRef ds:uri="091e5ae7-c31f-43e0-b380-74509edc0e9e"/>
    <ds:schemaRef ds:uri="985ec44e-1bab-4c0b-9df0-6ba128686fc9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2966DD20-2D69-4E09-B58A-90FECA7ACF3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4EA43DB-0ED9-438E-B323-71466C5F759B}">
  <ds:schemaRefs>
    <ds:schemaRef ds:uri="http://purl.org/dc/elements/1.1/"/>
    <ds:schemaRef ds:uri="http://schemas.microsoft.com/office/2006/metadata/properties"/>
    <ds:schemaRef ds:uri="985ec44e-1bab-4c0b-9df0-6ba128686fc9"/>
    <ds:schemaRef ds:uri="http://schemas.openxmlformats.org/package/2006/metadata/core-properties"/>
    <ds:schemaRef ds:uri="http://purl.org/dc/terms/"/>
    <ds:schemaRef ds:uri="http://schemas.microsoft.com/office/infopath/2007/PartnerControls"/>
    <ds:schemaRef ds:uri="http://purl.org/dc/dcmitype/"/>
    <ds:schemaRef ds:uri="009fae64-a0e6-4869-b94e-2533145ac23d"/>
    <ds:schemaRef ds:uri="http://schemas.microsoft.com/office/2006/documentManagement/types"/>
    <ds:schemaRef ds:uri="091e5ae7-c31f-43e0-b380-74509edc0e9e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4449</TotalTime>
  <Words>505</Words>
  <Application>Microsoft Office PowerPoint</Application>
  <PresentationFormat>Widescreen</PresentationFormat>
  <Paragraphs>90</Paragraphs>
  <Slides>10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Public Sans</vt:lpstr>
      <vt:lpstr>Söhne</vt:lpstr>
      <vt:lpstr>Arial</vt:lpstr>
      <vt:lpstr>Barlow Condensed</vt:lpstr>
      <vt:lpstr>Calibri</vt:lpstr>
      <vt:lpstr>Times New Roman</vt:lpstr>
      <vt:lpstr>Trebuchet MS</vt:lpstr>
      <vt:lpstr>Tema di Office</vt:lpstr>
      <vt:lpstr>Product Circularity Data Project   Working meeting 31 March 2023  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Reminder - Project milestones?</vt:lpstr>
      <vt:lpstr>Product Circularity Data Project  Working meeting 31 March 2023 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Luca Brunello</dc:creator>
  <cp:lastModifiedBy>Jie Wei</cp:lastModifiedBy>
  <cp:revision>27</cp:revision>
  <cp:lastPrinted>2022-09-06T09:30:44Z</cp:lastPrinted>
  <dcterms:created xsi:type="dcterms:W3CDTF">2022-03-10T12:41:57Z</dcterms:created>
  <dcterms:modified xsi:type="dcterms:W3CDTF">2023-03-31T14:11:44Z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0x0101006C168C30B6B6D64891B8AA6035CFB24E</vt:lpwstr>
  </property>
  <property fmtid="{D5CDD505-2E9C-101B-9397-08002B2CF9AE}" pid="3" name="MediaServiceImageTags">
    <vt:lpwstr/>
  </property>
</Properties>
</file>