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</p:sldMasterIdLst>
  <p:notesMasterIdLst>
    <p:notesMasterId r:id="rId6"/>
  </p:notesMasterIdLst>
  <p:handoutMasterIdLst>
    <p:handoutMasterId r:id="rId7"/>
  </p:handoutMasterIdLst>
  <p:sldIdLst>
    <p:sldId id="1484" r:id="rId2"/>
    <p:sldId id="326" r:id="rId3"/>
    <p:sldId id="1485" r:id="rId4"/>
    <p:sldId id="1483" r:id="rId5"/>
  </p:sldIdLst>
  <p:sldSz cx="12192000" cy="6858000"/>
  <p:notesSz cx="6797675" cy="9926638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3984" userDrawn="1">
          <p15:clr>
            <a:srgbClr val="A4A3A4"/>
          </p15:clr>
        </p15:guide>
        <p15:guide id="3" orient="horz" pos="1094" userDrawn="1">
          <p15:clr>
            <a:srgbClr val="A4A3A4"/>
          </p15:clr>
        </p15:guide>
        <p15:guide id="4" pos="3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6B445"/>
    <a:srgbClr val="F79646"/>
    <a:srgbClr val="EAF0E9"/>
    <a:srgbClr val="EAE9EA"/>
    <a:srgbClr val="527050"/>
    <a:srgbClr val="E4E9A9"/>
    <a:srgbClr val="57565A"/>
    <a:srgbClr val="B6D441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6306" autoAdjust="0"/>
  </p:normalViewPr>
  <p:slideViewPr>
    <p:cSldViewPr snapToObjects="1">
      <p:cViewPr varScale="1">
        <p:scale>
          <a:sx n="123" d="100"/>
          <a:sy n="123" d="100"/>
        </p:scale>
        <p:origin x="768" y="192"/>
      </p:cViewPr>
      <p:guideLst>
        <p:guide orient="horz" pos="1570"/>
        <p:guide pos="3984"/>
        <p:guide orient="horz" pos="1094"/>
        <p:guide pos="3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Objects="1">
      <p:cViewPr>
        <p:scale>
          <a:sx n="96" d="100"/>
          <a:sy n="96" d="100"/>
        </p:scale>
        <p:origin x="2940" y="-34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8039B-D36E-40A4-AF05-C9000A2C634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DFE59-F691-427A-AD31-7B8A5EE8C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50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7/19/19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Sue</a:t>
            </a:r>
            <a:endParaRPr lang="en-GB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7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Sue</a:t>
            </a:r>
            <a:endParaRPr lang="en-GB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53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Sue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98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Sue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 rotWithShape="1">
          <a:blip r:embed="rId2"/>
          <a:srcRect l="400" t="-322" b="60934"/>
          <a:stretch/>
        </p:blipFill>
        <p:spPr>
          <a:xfrm>
            <a:off x="-1" y="4851465"/>
            <a:ext cx="12192001" cy="2006535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330573" y="359969"/>
            <a:ext cx="11530855" cy="1124815"/>
            <a:chOff x="299357" y="359969"/>
            <a:chExt cx="11530855" cy="1124815"/>
          </a:xfrm>
        </p:grpSpPr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99357" y="359969"/>
              <a:ext cx="1944216" cy="112481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 userDrawn="1"/>
          </p:nvSpPr>
          <p:spPr>
            <a:xfrm>
              <a:off x="2423592" y="922376"/>
              <a:ext cx="940662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700" dirty="0"/>
                <a:t>Towards a Shared European Logistics Intelligent Information Space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3280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96B44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46" indent="-171446">
              <a:spcBef>
                <a:spcPts val="900"/>
              </a:spcBef>
              <a:buSzPct val="100000"/>
              <a:buFont typeface="Calibri" panose="020F0502020204030204" pitchFamily="34" charset="0"/>
              <a:buChar char="●"/>
              <a:defRPr sz="2000"/>
            </a:lvl1pPr>
            <a:lvl2pPr marL="344480" indent="-173034">
              <a:spcBef>
                <a:spcPts val="900"/>
              </a:spcBef>
              <a:buSzPct val="120000"/>
              <a:buFont typeface="Arial" panose="020B0604020202020204" pitchFamily="34" charset="0"/>
              <a:buChar char="›"/>
              <a:defRPr sz="1800"/>
            </a:lvl2pPr>
            <a:lvl3pPr>
              <a:spcBef>
                <a:spcPts val="900"/>
              </a:spcBef>
              <a:defRPr sz="1600"/>
            </a:lvl3pPr>
            <a:lvl4pPr>
              <a:spcBef>
                <a:spcPts val="900"/>
              </a:spcBef>
              <a:defRPr sz="1400"/>
            </a:lvl4pPr>
            <a:lvl5pPr>
              <a:spcBef>
                <a:spcPts val="9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759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056" y="279964"/>
            <a:ext cx="11376576" cy="684774"/>
          </a:xfrm>
        </p:spPr>
        <p:txBody>
          <a:bodyPr/>
          <a:lstStyle>
            <a:lvl1pPr>
              <a:defRPr lang="en-US" sz="2800" b="0" kern="800" spc="-40" dirty="0">
                <a:solidFill>
                  <a:srgbClr val="96B44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056" y="1520788"/>
            <a:ext cx="11376576" cy="4559197"/>
          </a:xfrm>
        </p:spPr>
        <p:txBody>
          <a:bodyPr vert="horz" lIns="0" tIns="0" rIns="0" bIns="0" rtlCol="0"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dirty="0"/>
            </a:lvl5pPr>
          </a:lstStyle>
          <a:p>
            <a:pPr lvl="0">
              <a:spcBef>
                <a:spcPts val="900"/>
              </a:spcBef>
              <a:buSzPct val="100000"/>
              <a:buFont typeface="Calibri" panose="020F0502020204030204" pitchFamily="34" charset="0"/>
              <a:buChar char="●"/>
            </a:pPr>
            <a:r>
              <a:rPr lang="en-US" dirty="0"/>
              <a:t>Click to edit Master text styles</a:t>
            </a:r>
          </a:p>
          <a:p>
            <a:pPr lvl="1">
              <a:spcBef>
                <a:spcPts val="900"/>
              </a:spcBef>
              <a:buSzPct val="120000"/>
              <a:buChar char="›"/>
            </a:pPr>
            <a:r>
              <a:rPr lang="en-US" dirty="0"/>
              <a:t>Second level</a:t>
            </a:r>
          </a:p>
          <a:p>
            <a:pPr lvl="2">
              <a:spcBef>
                <a:spcPts val="900"/>
              </a:spcBef>
            </a:pPr>
            <a:r>
              <a:rPr lang="en-US" dirty="0"/>
              <a:t>Third level</a:t>
            </a:r>
          </a:p>
          <a:p>
            <a:pPr lvl="3">
              <a:spcBef>
                <a:spcPts val="900"/>
              </a:spcBef>
            </a:pPr>
            <a:r>
              <a:rPr lang="en-US" dirty="0"/>
              <a:t>Fourth level</a:t>
            </a:r>
          </a:p>
          <a:p>
            <a:pPr lvl="4">
              <a:spcBef>
                <a:spcPts val="900"/>
              </a:spcBef>
            </a:pPr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08056" y="980728"/>
            <a:ext cx="11376576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6956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08056" y="279964"/>
            <a:ext cx="11376576" cy="684774"/>
          </a:xfrm>
        </p:spPr>
        <p:txBody>
          <a:bodyPr/>
          <a:lstStyle>
            <a:lvl1pPr>
              <a:defRPr lang="en-US" sz="2800" b="0" kern="800" spc="-40" dirty="0">
                <a:solidFill>
                  <a:srgbClr val="96B44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08056" y="980728"/>
            <a:ext cx="11376576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880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 flipV="1">
            <a:off x="-24000" y="-63388"/>
            <a:ext cx="12240000" cy="993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" name="Rectangle 4"/>
          <p:cNvSpPr/>
          <p:nvPr userDrawn="1"/>
        </p:nvSpPr>
        <p:spPr>
          <a:xfrm flipV="1">
            <a:off x="-24000" y="6796136"/>
            <a:ext cx="12240000" cy="892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9463" y="692696"/>
            <a:ext cx="7773074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08056" y="1397001"/>
            <a:ext cx="5591933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2" y="1397001"/>
            <a:ext cx="5592620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05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8056" y="4980567"/>
            <a:ext cx="5591933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14297" indent="-114297">
              <a:buFont typeface="Arial" panose="020B0604020202020204" pitchFamily="34" charset="0"/>
              <a:buChar char="•"/>
              <a:defRPr sz="1200"/>
            </a:lvl2pPr>
            <a:lvl3pPr marL="114297" indent="0">
              <a:buNone/>
              <a:defRPr sz="1200"/>
            </a:lvl3pPr>
            <a:lvl4pPr marL="400040" indent="-171446">
              <a:defRPr sz="1200"/>
            </a:lvl4pPr>
            <a:lvl5pPr marL="571486" indent="-171446"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192012" y="4980567"/>
            <a:ext cx="559262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14297" indent="-114297">
              <a:buFont typeface="Arial" panose="020B0604020202020204" pitchFamily="34" charset="0"/>
              <a:buChar char="•"/>
              <a:defRPr sz="1200"/>
            </a:lvl2pPr>
            <a:lvl3pPr marL="114297" indent="0">
              <a:buNone/>
              <a:defRPr sz="1200"/>
            </a:lvl3pPr>
            <a:lvl4pPr marL="400040" indent="-171446">
              <a:defRPr sz="1200"/>
            </a:lvl4pPr>
            <a:lvl5pPr marL="571486" indent="-171446"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08056" y="279964"/>
            <a:ext cx="11376576" cy="684774"/>
          </a:xfrm>
        </p:spPr>
        <p:txBody>
          <a:bodyPr/>
          <a:lstStyle>
            <a:lvl1pPr>
              <a:defRPr lang="en-US" sz="2800" b="0" kern="800" spc="-40" dirty="0">
                <a:solidFill>
                  <a:srgbClr val="96B44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08056" y="980728"/>
            <a:ext cx="11376576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4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067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056" y="279963"/>
            <a:ext cx="11376576" cy="81756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056" y="1219202"/>
            <a:ext cx="11376576" cy="4627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4" name="Picture 13"/>
          <p:cNvPicPr/>
          <p:nvPr userDrawn="1"/>
        </p:nvPicPr>
        <p:blipFill>
          <a:blip r:embed="rId9"/>
          <a:stretch>
            <a:fillRect/>
          </a:stretch>
        </p:blipFill>
        <p:spPr>
          <a:xfrm>
            <a:off x="10966847" y="6129301"/>
            <a:ext cx="621506" cy="359569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14963" y="6174458"/>
            <a:ext cx="139424" cy="32829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457200" defTabSz="914400">
              <a:defRPr sz="1800"/>
            </a:lvl2pPr>
            <a:lvl3pPr marL="914400" defTabSz="914400">
              <a:defRPr sz="1800"/>
            </a:lvl3pPr>
            <a:lvl4pPr marL="1371600" defTabSz="914400">
              <a:defRPr sz="1800"/>
            </a:lvl4pPr>
            <a:lvl5pPr marL="1828800" defTabSz="914400">
              <a:defRPr sz="1800"/>
            </a:lvl5pPr>
            <a:lvl6pPr marL="2286000" defTabSz="914400">
              <a:defRPr sz="1800"/>
            </a:lvl6pPr>
            <a:lvl7pPr marL="2743200" defTabSz="914400">
              <a:defRPr sz="1800"/>
            </a:lvl7pPr>
            <a:lvl8pPr marL="3200400" defTabSz="914400">
              <a:defRPr sz="1800"/>
            </a:lvl8pPr>
            <a:lvl9pPr marL="3657600" defTabSz="914400">
              <a:defRPr sz="1800"/>
            </a:lvl9pPr>
          </a:lstStyle>
          <a:p>
            <a:pPr lvl="0"/>
            <a:fld id="{1A290D8D-6BA0-418D-AFED-C65293F70DA0}" type="slidenum">
              <a:rPr lang="en-US" smtClean="0">
                <a:solidFill>
                  <a:schemeClr val="tx1"/>
                </a:solidFill>
              </a:rPr>
              <a:pPr lvl="0"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718075" y="6172005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00">
              <a:solidFill>
                <a:srgbClr val="135175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81861" y="6172005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800"/>
          </a:p>
        </p:txBody>
      </p:sp>
      <p:sp>
        <p:nvSpPr>
          <p:cNvPr id="18" name="Rectangle 9"/>
          <p:cNvSpPr/>
          <p:nvPr userDrawn="1"/>
        </p:nvSpPr>
        <p:spPr>
          <a:xfrm rot="2700000">
            <a:off x="426720" y="6293547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/>
          </a:p>
        </p:txBody>
      </p:sp>
      <p:sp>
        <p:nvSpPr>
          <p:cNvPr id="19" name="Oval 18"/>
          <p:cNvSpPr/>
          <p:nvPr userDrawn="1"/>
        </p:nvSpPr>
        <p:spPr>
          <a:xfrm rot="10800000">
            <a:off x="1154288" y="6172005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800"/>
          </a:p>
        </p:txBody>
      </p:sp>
      <p:sp>
        <p:nvSpPr>
          <p:cNvPr id="23" name="Rectangle 9"/>
          <p:cNvSpPr/>
          <p:nvPr userDrawn="1"/>
        </p:nvSpPr>
        <p:spPr>
          <a:xfrm rot="13500000">
            <a:off x="1252512" y="6293547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900"/>
          </a:p>
        </p:txBody>
      </p:sp>
      <p:sp>
        <p:nvSpPr>
          <p:cNvPr id="24" name="Action Button: Forward or Next 19">
            <a:hlinkClick r:id="" action="ppaction://hlinkshowjump?jump=nextslide" highlightClick="1"/>
          </p:cNvPr>
          <p:cNvSpPr/>
          <p:nvPr userDrawn="1"/>
        </p:nvSpPr>
        <p:spPr>
          <a:xfrm>
            <a:off x="1127078" y="6137437"/>
            <a:ext cx="402336" cy="402336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00" dirty="0">
              <a:solidFill>
                <a:srgbClr val="135175"/>
              </a:solidFill>
            </a:endParaRPr>
          </a:p>
        </p:txBody>
      </p:sp>
      <p:sp>
        <p:nvSpPr>
          <p:cNvPr id="25" name="Action Button: Back or Previous 20">
            <a:hlinkClick r:id="" action="ppaction://hlinkshowjump?jump=previousslide" highlightClick="1"/>
          </p:cNvPr>
          <p:cNvSpPr/>
          <p:nvPr userDrawn="1"/>
        </p:nvSpPr>
        <p:spPr>
          <a:xfrm>
            <a:off x="249959" y="6137437"/>
            <a:ext cx="402336" cy="402336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00" dirty="0">
              <a:solidFill>
                <a:srgbClr val="13517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1" r:id="rId4"/>
    <p:sldLayoutId id="2147483692" r:id="rId5"/>
    <p:sldLayoutId id="2147483777" r:id="rId6"/>
    <p:sldLayoutId id="2147483776" r:id="rId7"/>
  </p:sldLayoutIdLst>
  <p:txStyles>
    <p:titleStyle>
      <a:lvl1pPr algn="ctr" defTabSz="914378" rtl="0" eaLnBrk="1" latinLnBrk="0" hangingPunct="1">
        <a:lnSpc>
          <a:spcPct val="86000"/>
        </a:lnSpc>
        <a:spcBef>
          <a:spcPct val="0"/>
        </a:spcBef>
        <a:buNone/>
        <a:defRPr lang="en-US" sz="2800" b="0" kern="800" spc="-40" dirty="0">
          <a:solidFill>
            <a:srgbClr val="96B445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914378" rtl="0" eaLnBrk="1" latinLnBrk="0" hangingPunct="1">
        <a:spcBef>
          <a:spcPct val="20000"/>
        </a:spcBef>
        <a:buClr>
          <a:schemeClr val="accent1"/>
        </a:buClr>
        <a:buFont typeface="Calibri" panose="020F0502020204030204" pitchFamily="34" charset="0"/>
        <a:buChar char="●"/>
        <a:defRPr sz="2400" kern="800" spc="-10">
          <a:solidFill>
            <a:schemeClr val="tx1"/>
          </a:solidFill>
          <a:latin typeface="+mn-lt"/>
          <a:ea typeface="+mn-ea"/>
          <a:cs typeface="+mn-cs"/>
        </a:defRPr>
      </a:lvl1pPr>
      <a:lvl2pPr marL="344480" indent="-173034" algn="l" defTabSz="914378" rtl="0" eaLnBrk="1" latinLnBrk="0" hangingPunct="1">
        <a:spcBef>
          <a:spcPct val="20000"/>
        </a:spcBef>
        <a:buClr>
          <a:schemeClr val="accent1"/>
        </a:buClr>
        <a:buSzPct val="120000"/>
        <a:buFont typeface="Arial" panose="020B0604020202020204" pitchFamily="34" charset="0"/>
        <a:buChar char="›"/>
        <a:defRPr sz="2000" kern="800">
          <a:solidFill>
            <a:schemeClr val="tx1"/>
          </a:solidFill>
          <a:latin typeface="+mn-lt"/>
          <a:ea typeface="+mn-ea"/>
          <a:cs typeface="+mn-cs"/>
        </a:defRPr>
      </a:lvl2pPr>
      <a:lvl3pPr marL="515925" indent="-171446" algn="l" defTabSz="914378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§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687371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400" kern="800">
          <a:solidFill>
            <a:schemeClr val="tx1"/>
          </a:solidFill>
          <a:latin typeface="+mn-lt"/>
          <a:ea typeface="+mn-ea"/>
          <a:cs typeface="+mn-cs"/>
        </a:defRPr>
      </a:lvl4pPr>
      <a:lvl5pPr marL="858817" indent="-171446" algn="l" defTabSz="914378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200" kern="8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lisproject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71006-B029-4C04-986D-17BA339F1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 Pipelines Data model PDES</a:t>
            </a:r>
            <a:r>
              <a:rPr lang="en-GB" sz="2400" baseline="30000" dirty="0">
                <a:solidFill>
                  <a:schemeClr val="bg2"/>
                </a:solidFill>
              </a:rPr>
              <a:t>1</a:t>
            </a:r>
            <a:r>
              <a:rPr lang="en-GB" sz="3600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7B243B-6C35-4C7E-A76E-4B18FE944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463" y="1412776"/>
            <a:ext cx="9667074" cy="4325977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/>
              <a:t>Information transmitted progressively and potentially by multiple filers, so snippet data identifiers need to be defined</a:t>
            </a:r>
          </a:p>
          <a:p>
            <a:pPr marL="0" indent="0">
              <a:buNone/>
            </a:pPr>
            <a:endParaRPr lang="en-GB" sz="1200" dirty="0"/>
          </a:p>
          <a:p>
            <a:pPr marL="685792" lvl="4" indent="-342900">
              <a:spcAft>
                <a:spcPts val="900"/>
              </a:spcAft>
              <a:buClr>
                <a:srgbClr val="96B445"/>
              </a:buClr>
              <a:buSzPct val="100000"/>
              <a:buFont typeface="Wingdings 3" panose="05040102010807070707" pitchFamily="18" charset="2"/>
              <a:buChar char="â"/>
            </a:pPr>
            <a:r>
              <a:rPr lang="en-GB" sz="2400" spc="-10" dirty="0"/>
              <a:t>WCO standards establish a ‘Unique Consignment Reference’ (UCR) to allow associations to be created</a:t>
            </a:r>
          </a:p>
          <a:p>
            <a:pPr marL="685792" lvl="4" indent="-342900">
              <a:spcAft>
                <a:spcPts val="900"/>
              </a:spcAft>
              <a:buClr>
                <a:srgbClr val="96B445"/>
              </a:buClr>
              <a:buSzPct val="100000"/>
              <a:buFont typeface="Wingdings 3" panose="05040102010807070707" pitchFamily="18" charset="2"/>
              <a:buChar char="â"/>
            </a:pPr>
            <a:r>
              <a:rPr lang="en-GB" sz="2400" spc="-10" dirty="0"/>
              <a:t>PDES snippets use UCRs at three levels, linking master, house and trade data</a:t>
            </a:r>
          </a:p>
          <a:p>
            <a:pPr marL="685792" lvl="4" indent="-342900">
              <a:spcAft>
                <a:spcPts val="900"/>
              </a:spcAft>
              <a:buClr>
                <a:srgbClr val="96B445"/>
              </a:buClr>
              <a:buSzPct val="100000"/>
              <a:buFont typeface="Wingdings 3" panose="05040102010807070707" pitchFamily="18" charset="2"/>
              <a:buChar char="â"/>
            </a:pPr>
            <a:r>
              <a:rPr lang="en-GB" sz="2400" spc="-10" dirty="0"/>
              <a:t>Key identifiers: transport means and transport equipment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A88A0D-9C43-8348-B956-A43384BD69C8}"/>
              </a:ext>
            </a:extLst>
          </p:cNvPr>
          <p:cNvSpPr txBox="1"/>
          <p:nvPr/>
        </p:nvSpPr>
        <p:spPr>
          <a:xfrm>
            <a:off x="257690" y="5634495"/>
            <a:ext cx="1167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Developed within EU project SELIS </a:t>
            </a:r>
            <a:r>
              <a:rPr lang="en-US" sz="1200" dirty="0">
                <a:hlinkClick r:id="rId3"/>
              </a:rPr>
              <a:t>https://www.selisproject.eu</a:t>
            </a:r>
            <a:r>
              <a:rPr lang="en-US" sz="1200" dirty="0"/>
              <a:t> in a SELIS Task led by </a:t>
            </a:r>
            <a:r>
              <a:rPr lang="en-US" sz="1200" dirty="0" err="1"/>
              <a:t>conex</a:t>
            </a:r>
            <a:r>
              <a:rPr lang="en-US" sz="1200" dirty="0"/>
              <a:t>, and presented in UN/CEFACT 31</a:t>
            </a:r>
            <a:r>
              <a:rPr lang="en-US" sz="1200" baseline="30000" dirty="0"/>
              <a:t>st</a:t>
            </a:r>
            <a:r>
              <a:rPr lang="en-US" sz="1200" dirty="0"/>
              <a:t>,32</a:t>
            </a:r>
            <a:r>
              <a:rPr lang="en-US" sz="1200" baseline="30000" dirty="0"/>
              <a:t>nd</a:t>
            </a:r>
            <a:r>
              <a:rPr lang="en-US" sz="1200" dirty="0"/>
              <a:t> and 33</a:t>
            </a:r>
            <a:r>
              <a:rPr lang="en-US" sz="1200" baseline="30000" dirty="0"/>
              <a:t>rd</a:t>
            </a:r>
            <a:r>
              <a:rPr lang="en-US" sz="1200" dirty="0"/>
              <a:t>  Forums  and in WCO, reflecting to the UN/CEFACT Data Pipeline Project, D. </a:t>
            </a:r>
            <a:r>
              <a:rPr lang="en-US" sz="1200" dirty="0" err="1"/>
              <a:t>Roff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971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Pre-Entry Security Declarations – B2B Contract Levels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84168" y="6426212"/>
            <a:ext cx="504000" cy="2520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None/>
              <a:defRPr sz="1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36C41E8C-A23A-42C4-A834-13BB30802C69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091" b="3682"/>
          <a:stretch/>
        </p:blipFill>
        <p:spPr>
          <a:xfrm>
            <a:off x="1091444" y="909370"/>
            <a:ext cx="8391166" cy="5741324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E867A07E-EF7A-4F15-973E-F512B16C627E}"/>
              </a:ext>
            </a:extLst>
          </p:cNvPr>
          <p:cNvSpPr/>
          <p:nvPr/>
        </p:nvSpPr>
        <p:spPr>
          <a:xfrm>
            <a:off x="2930020" y="888429"/>
            <a:ext cx="2624274" cy="504056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66D6F8A5-F888-44A1-9669-41EDAE1766C7}"/>
              </a:ext>
            </a:extLst>
          </p:cNvPr>
          <p:cNvCxnSpPr>
            <a:cxnSpLocks/>
          </p:cNvCxnSpPr>
          <p:nvPr/>
        </p:nvCxnSpPr>
        <p:spPr>
          <a:xfrm flipH="1" flipV="1">
            <a:off x="5554294" y="1176806"/>
            <a:ext cx="3928316" cy="3799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12599001-108D-4FAE-B55A-B9FDED67786D}"/>
              </a:ext>
            </a:extLst>
          </p:cNvPr>
          <p:cNvSpPr txBox="1"/>
          <p:nvPr/>
        </p:nvSpPr>
        <p:spPr>
          <a:xfrm>
            <a:off x="9482610" y="1330774"/>
            <a:ext cx="244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MUCR</a:t>
            </a:r>
          </a:p>
          <a:p>
            <a:r>
              <a:rPr lang="en-GB" dirty="0">
                <a:solidFill>
                  <a:srgbClr val="0070C0"/>
                </a:solidFill>
              </a:rPr>
              <a:t>Master level 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5941BB3-199C-4065-B385-984DD19C6A21}"/>
              </a:ext>
            </a:extLst>
          </p:cNvPr>
          <p:cNvSpPr/>
          <p:nvPr/>
        </p:nvSpPr>
        <p:spPr>
          <a:xfrm>
            <a:off x="4561108" y="2787522"/>
            <a:ext cx="1894932" cy="504056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4423E9D-413E-42D2-9BA0-A1E405B2A7FE}"/>
              </a:ext>
            </a:extLst>
          </p:cNvPr>
          <p:cNvSpPr txBox="1"/>
          <p:nvPr/>
        </p:nvSpPr>
        <p:spPr>
          <a:xfrm>
            <a:off x="9482610" y="3412583"/>
            <a:ext cx="2425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HUCR</a:t>
            </a:r>
          </a:p>
          <a:p>
            <a:r>
              <a:rPr lang="en-GB" dirty="0">
                <a:solidFill>
                  <a:srgbClr val="0070C0"/>
                </a:solidFill>
              </a:rPr>
              <a:t>House level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6E684CC-10CA-45F0-AD46-E1291064D8CF}"/>
              </a:ext>
            </a:extLst>
          </p:cNvPr>
          <p:cNvCxnSpPr>
            <a:cxnSpLocks/>
          </p:cNvCxnSpPr>
          <p:nvPr/>
        </p:nvCxnSpPr>
        <p:spPr>
          <a:xfrm flipH="1" flipV="1">
            <a:off x="6456040" y="3096918"/>
            <a:ext cx="3026571" cy="46950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>
            <a:extLst>
              <a:ext uri="{FF2B5EF4-FFF2-40B4-BE49-F238E27FC236}">
                <a16:creationId xmlns:a16="http://schemas.microsoft.com/office/drawing/2014/main" id="{7911B867-FF22-41E1-A5A4-37E47AA13F4C}"/>
              </a:ext>
            </a:extLst>
          </p:cNvPr>
          <p:cNvSpPr/>
          <p:nvPr/>
        </p:nvSpPr>
        <p:spPr>
          <a:xfrm>
            <a:off x="4439815" y="5159215"/>
            <a:ext cx="1916453" cy="554831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AE6F23F-812D-483B-B29B-A511ADE74E2D}"/>
              </a:ext>
            </a:extLst>
          </p:cNvPr>
          <p:cNvSpPr txBox="1"/>
          <p:nvPr/>
        </p:nvSpPr>
        <p:spPr>
          <a:xfrm>
            <a:off x="9486652" y="5598166"/>
            <a:ext cx="181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TUCR</a:t>
            </a:r>
          </a:p>
          <a:p>
            <a:r>
              <a:rPr lang="en-GB" dirty="0">
                <a:solidFill>
                  <a:srgbClr val="0070C0"/>
                </a:solidFill>
              </a:rPr>
              <a:t>Trade level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8C3CFE31-E948-47B6-B27F-277721D5AC9E}"/>
              </a:ext>
            </a:extLst>
          </p:cNvPr>
          <p:cNvCxnSpPr>
            <a:cxnSpLocks/>
          </p:cNvCxnSpPr>
          <p:nvPr/>
        </p:nvCxnSpPr>
        <p:spPr>
          <a:xfrm flipH="1" flipV="1">
            <a:off x="6356270" y="5437845"/>
            <a:ext cx="3127620" cy="28403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77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 animBg="1"/>
      <p:bldP spid="11" grpId="0"/>
      <p:bldP spid="16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0EC4C41C-15BE-402A-BE26-BCCCF69A0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06" y="171103"/>
            <a:ext cx="8748972" cy="6660052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64A14ADB-66FA-4283-8166-3DA35C6724EF}"/>
              </a:ext>
            </a:extLst>
          </p:cNvPr>
          <p:cNvSpPr/>
          <p:nvPr/>
        </p:nvSpPr>
        <p:spPr>
          <a:xfrm>
            <a:off x="3827747" y="5991858"/>
            <a:ext cx="991525" cy="415499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8CD884D-54A4-45BA-BDF5-6D6061FBE337}"/>
              </a:ext>
            </a:extLst>
          </p:cNvPr>
          <p:cNvSpPr/>
          <p:nvPr/>
        </p:nvSpPr>
        <p:spPr>
          <a:xfrm>
            <a:off x="5068509" y="5706417"/>
            <a:ext cx="919480" cy="478062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A436148-95B9-40A2-AC79-E582DDEB5D29}"/>
              </a:ext>
            </a:extLst>
          </p:cNvPr>
          <p:cNvSpPr/>
          <p:nvPr/>
        </p:nvSpPr>
        <p:spPr>
          <a:xfrm>
            <a:off x="5191813" y="4800705"/>
            <a:ext cx="1100832" cy="259037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4E973B07-4840-47D0-AC09-00035B277398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611724" y="5504467"/>
            <a:ext cx="711786" cy="48739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F6A63EA1-32D3-43BC-8891-8C090A386DB9}"/>
              </a:ext>
            </a:extLst>
          </p:cNvPr>
          <p:cNvSpPr txBox="1"/>
          <p:nvPr/>
        </p:nvSpPr>
        <p:spPr>
          <a:xfrm>
            <a:off x="2004018" y="4875420"/>
            <a:ext cx="1901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MUCR</a:t>
            </a:r>
          </a:p>
          <a:p>
            <a:r>
              <a:rPr lang="en-GB" dirty="0">
                <a:solidFill>
                  <a:srgbClr val="0070C0"/>
                </a:solidFill>
              </a:rPr>
              <a:t>Master level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47CF20-7D09-4C57-BBFD-14FA049230B7}"/>
              </a:ext>
            </a:extLst>
          </p:cNvPr>
          <p:cNvSpPr txBox="1"/>
          <p:nvPr/>
        </p:nvSpPr>
        <p:spPr>
          <a:xfrm>
            <a:off x="6708068" y="5945448"/>
            <a:ext cx="181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HUCR</a:t>
            </a:r>
          </a:p>
          <a:p>
            <a:r>
              <a:rPr lang="en-GB" dirty="0">
                <a:solidFill>
                  <a:srgbClr val="0070C0"/>
                </a:solidFill>
              </a:rPr>
              <a:t>House level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0C7F2C36-FE04-487A-B714-4497AAE50359}"/>
              </a:ext>
            </a:extLst>
          </p:cNvPr>
          <p:cNvCxnSpPr>
            <a:cxnSpLocks/>
            <a:stCxn id="11" idx="1"/>
            <a:endCxn id="7" idx="6"/>
          </p:cNvCxnSpPr>
          <p:nvPr/>
        </p:nvCxnSpPr>
        <p:spPr>
          <a:xfrm flipH="1" flipV="1">
            <a:off x="5987989" y="5945448"/>
            <a:ext cx="720079" cy="41549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672D081-0D59-4ACC-8C79-C5781CAF8CDB}"/>
              </a:ext>
            </a:extLst>
          </p:cNvPr>
          <p:cNvSpPr txBox="1"/>
          <p:nvPr/>
        </p:nvSpPr>
        <p:spPr>
          <a:xfrm>
            <a:off x="7368529" y="5064731"/>
            <a:ext cx="181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TUCR</a:t>
            </a:r>
          </a:p>
          <a:p>
            <a:r>
              <a:rPr lang="en-GB" dirty="0">
                <a:solidFill>
                  <a:srgbClr val="0070C0"/>
                </a:solidFill>
              </a:rPr>
              <a:t>Trade level?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60D6D80-6B70-4F08-ACD7-EF9100B9B6A3}"/>
              </a:ext>
            </a:extLst>
          </p:cNvPr>
          <p:cNvCxnSpPr>
            <a:cxnSpLocks/>
          </p:cNvCxnSpPr>
          <p:nvPr/>
        </p:nvCxnSpPr>
        <p:spPr>
          <a:xfrm flipH="1" flipV="1">
            <a:off x="6267698" y="4977173"/>
            <a:ext cx="1100831" cy="34147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5F0F1FC0-DFDF-4CDE-8701-F48244F5D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2599" y="264740"/>
            <a:ext cx="6192000" cy="817561"/>
          </a:xfrm>
        </p:spPr>
        <p:txBody>
          <a:bodyPr>
            <a:normAutofit fontScale="90000"/>
          </a:bodyPr>
          <a:lstStyle/>
          <a:p>
            <a:pPr algn="r"/>
            <a:r>
              <a:rPr lang="en-GB" sz="3600" dirty="0"/>
              <a:t>Pre-Entry Security Declarations – EUCDM (ICS2)</a:t>
            </a:r>
          </a:p>
        </p:txBody>
      </p:sp>
    </p:spTree>
    <p:extLst>
      <p:ext uri="{BB962C8B-B14F-4D97-AF65-F5344CB8AC3E}">
        <p14:creationId xmlns:p14="http://schemas.microsoft.com/office/powerpoint/2010/main" val="236787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F17FFB12-6E02-4BD9-A5E1-2C12D7D7B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458" y="47415"/>
            <a:ext cx="9037003" cy="6282328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00743F47-366D-4DA3-9759-6AA0D5F38C01}"/>
              </a:ext>
            </a:extLst>
          </p:cNvPr>
          <p:cNvSpPr/>
          <p:nvPr/>
        </p:nvSpPr>
        <p:spPr>
          <a:xfrm>
            <a:off x="2171564" y="1844824"/>
            <a:ext cx="1188132" cy="478062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71CA8A0-4025-4499-BF5B-94D7DEEB4FA3}"/>
              </a:ext>
            </a:extLst>
          </p:cNvPr>
          <p:cNvSpPr/>
          <p:nvPr/>
        </p:nvSpPr>
        <p:spPr>
          <a:xfrm>
            <a:off x="3527252" y="3288845"/>
            <a:ext cx="1416620" cy="478062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B7F1A66-5966-48C0-BBC8-5DA2816EB299}"/>
              </a:ext>
            </a:extLst>
          </p:cNvPr>
          <p:cNvSpPr/>
          <p:nvPr/>
        </p:nvSpPr>
        <p:spPr>
          <a:xfrm>
            <a:off x="5123892" y="4293096"/>
            <a:ext cx="1224136" cy="341473"/>
          </a:xfrm>
          <a:prstGeom prst="ellipse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40EC5F0-4C25-433E-BFB6-C701C056C902}"/>
              </a:ext>
            </a:extLst>
          </p:cNvPr>
          <p:cNvCxnSpPr>
            <a:cxnSpLocks/>
          </p:cNvCxnSpPr>
          <p:nvPr/>
        </p:nvCxnSpPr>
        <p:spPr>
          <a:xfrm flipV="1">
            <a:off x="1523601" y="2261892"/>
            <a:ext cx="792088" cy="19611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F44149F-5CE7-4DD0-B7FB-B5F60F16DDEC}"/>
              </a:ext>
            </a:extLst>
          </p:cNvPr>
          <p:cNvSpPr txBox="1"/>
          <p:nvPr/>
        </p:nvSpPr>
        <p:spPr>
          <a:xfrm>
            <a:off x="413709" y="2458004"/>
            <a:ext cx="1901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MUCR</a:t>
            </a:r>
          </a:p>
          <a:p>
            <a:r>
              <a:rPr lang="en-GB" dirty="0">
                <a:solidFill>
                  <a:srgbClr val="0070C0"/>
                </a:solidFill>
              </a:rPr>
              <a:t>Master level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B19E968-4F63-4BFE-A5B6-BBF0DB82C688}"/>
              </a:ext>
            </a:extLst>
          </p:cNvPr>
          <p:cNvSpPr txBox="1"/>
          <p:nvPr/>
        </p:nvSpPr>
        <p:spPr>
          <a:xfrm>
            <a:off x="1409064" y="3827826"/>
            <a:ext cx="181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HUCR</a:t>
            </a:r>
          </a:p>
          <a:p>
            <a:r>
              <a:rPr lang="en-GB" dirty="0">
                <a:solidFill>
                  <a:srgbClr val="0070C0"/>
                </a:solidFill>
              </a:rPr>
              <a:t>House level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8AB57A03-1DB0-4905-A2CC-7FA5EC24CB6D}"/>
              </a:ext>
            </a:extLst>
          </p:cNvPr>
          <p:cNvCxnSpPr>
            <a:cxnSpLocks/>
          </p:cNvCxnSpPr>
          <p:nvPr/>
        </p:nvCxnSpPr>
        <p:spPr>
          <a:xfrm flipV="1">
            <a:off x="2826269" y="3644234"/>
            <a:ext cx="792088" cy="20429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85AF031B-1D69-4EE1-B419-E22FD9F9DE65}"/>
              </a:ext>
            </a:extLst>
          </p:cNvPr>
          <p:cNvSpPr txBox="1"/>
          <p:nvPr/>
        </p:nvSpPr>
        <p:spPr>
          <a:xfrm>
            <a:off x="7054163" y="5703709"/>
            <a:ext cx="1620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TUCR</a:t>
            </a:r>
          </a:p>
          <a:p>
            <a:r>
              <a:rPr lang="en-GB" dirty="0">
                <a:solidFill>
                  <a:srgbClr val="0070C0"/>
                </a:solidFill>
              </a:rPr>
              <a:t>Trade level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A0308A9-4574-4CBD-8454-085694ADFE36}"/>
              </a:ext>
            </a:extLst>
          </p:cNvPr>
          <p:cNvCxnSpPr>
            <a:cxnSpLocks/>
          </p:cNvCxnSpPr>
          <p:nvPr/>
        </p:nvCxnSpPr>
        <p:spPr>
          <a:xfrm flipH="1" flipV="1">
            <a:off x="6276021" y="4634570"/>
            <a:ext cx="972107" cy="106913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3A032F44-8BA2-4BA3-BFB8-1877A53A2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218" y="235230"/>
            <a:ext cx="5870054" cy="817561"/>
          </a:xfrm>
        </p:spPr>
        <p:txBody>
          <a:bodyPr>
            <a:normAutofit fontScale="90000"/>
          </a:bodyPr>
          <a:lstStyle/>
          <a:p>
            <a:pPr algn="r"/>
            <a:r>
              <a:rPr lang="en-GB" sz="3600" dirty="0"/>
              <a:t>Pre-Entry Security Declarations – expressed in SELIS PDES</a:t>
            </a:r>
          </a:p>
        </p:txBody>
      </p:sp>
    </p:spTree>
    <p:extLst>
      <p:ext uri="{BB962C8B-B14F-4D97-AF65-F5344CB8AC3E}">
        <p14:creationId xmlns:p14="http://schemas.microsoft.com/office/powerpoint/2010/main" val="78371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/>
      <p:bldP spid="14" grpId="0"/>
      <p:bldP spid="17" grpId="0"/>
    </p:bldLst>
  </p:timing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SELIS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6550</TotalTime>
  <Words>173</Words>
  <Application>Microsoft Macintosh PowerPoint</Application>
  <PresentationFormat>Widescreen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Verdana</vt:lpstr>
      <vt:lpstr>Wingdings</vt:lpstr>
      <vt:lpstr>Wingdings 3</vt:lpstr>
      <vt:lpstr>1_Office Theme</vt:lpstr>
      <vt:lpstr> Pipelines Data model PDES1 </vt:lpstr>
      <vt:lpstr>Pre-Entry Security Declarations – B2B Contract Levels</vt:lpstr>
      <vt:lpstr>Pre-Entry Security Declarations – EUCDM (ICS2)</vt:lpstr>
      <vt:lpstr>Pre-Entry Security Declarations – expressed in SELIS PDES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Kaye CHERI</dc:creator>
  <cp:lastModifiedBy>Zisis Palaskas</cp:lastModifiedBy>
  <cp:revision>172</cp:revision>
  <cp:lastPrinted>2019-05-22T17:07:03Z</cp:lastPrinted>
  <dcterms:created xsi:type="dcterms:W3CDTF">2018-10-01T13:26:41Z</dcterms:created>
  <dcterms:modified xsi:type="dcterms:W3CDTF">2019-07-19T09:01:28Z</dcterms:modified>
</cp:coreProperties>
</file>