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34"/>
  </p:notesMasterIdLst>
  <p:sldIdLst>
    <p:sldId id="2147474564" r:id="rId5"/>
    <p:sldId id="1795" r:id="rId6"/>
    <p:sldId id="2147474566" r:id="rId7"/>
    <p:sldId id="2147474608" r:id="rId8"/>
    <p:sldId id="2147474618" r:id="rId9"/>
    <p:sldId id="2147474619" r:id="rId10"/>
    <p:sldId id="2147474610" r:id="rId11"/>
    <p:sldId id="2147474604" r:id="rId12"/>
    <p:sldId id="2147474593" r:id="rId13"/>
    <p:sldId id="2147474614" r:id="rId14"/>
    <p:sldId id="2147474620" r:id="rId15"/>
    <p:sldId id="2147474615" r:id="rId16"/>
    <p:sldId id="2147474621" r:id="rId17"/>
    <p:sldId id="2147474609" r:id="rId18"/>
    <p:sldId id="2147474612" r:id="rId19"/>
    <p:sldId id="2147474601" r:id="rId20"/>
    <p:sldId id="2147474603" r:id="rId21"/>
    <p:sldId id="2147474598" r:id="rId22"/>
    <p:sldId id="2147474599" r:id="rId23"/>
    <p:sldId id="2147474622" r:id="rId24"/>
    <p:sldId id="2147474594" r:id="rId25"/>
    <p:sldId id="2147474595" r:id="rId26"/>
    <p:sldId id="2147474596" r:id="rId27"/>
    <p:sldId id="2147474597" r:id="rId28"/>
    <p:sldId id="2147474600" r:id="rId29"/>
    <p:sldId id="267" r:id="rId30"/>
    <p:sldId id="2147474623" r:id="rId31"/>
    <p:sldId id="2147474617" r:id="rId32"/>
    <p:sldId id="2147474570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A75B40C-1F52-A26F-6FFC-9B8ECA2CE6CD}" name="Jakob Fexer" initials="Jakob" userId="Jakob Fexer" providerId="None"/>
  <p188:author id="{7DE23012-3FB1-F4E5-56C7-CFA5AD15B7B3}" name="Darya PODGORETSKAYA" initials="DP" userId="S::darya.podgoretskaya@un.org::c2c9c77d-4b97-47d0-84e1-184879216cdf" providerId="AD"/>
  <p188:author id="{6A5AD616-ADE8-99FF-BBD7-20564C03D7D9}" name="Giulia Verucchi" initials="GV" userId="S::giulia.verucchi@un.org::87dac9c8-28f1-4c36-9073-301ce23285a5" providerId="AD"/>
  <p188:author id="{36F70529-FEF6-3147-DF8E-0798484CC249}" name="Luca Brunello" initials="LB" userId="S::luca.brunello@un.org::9f82f413-bcf2-4e6f-bcf8-be8dc85f570a" providerId="AD"/>
  <p188:author id="{6AB292B6-50F5-0AC1-EBE3-A7A4D3393CED}" name="Nadezhda SPORYSHEVA" initials="NS" userId="S::nadezhda.sporysheva@un.org::54fdaeef-473d-49f0-90f5-17fd45024e94" providerId="AD"/>
  <p188:author id="{6A7602DE-07C2-81DC-3AFD-14D2BE0BFB92}" name="Francesca Romana Rinaldi" initials="FRR" userId="S::francesca.rinaldi@unibocconi.it::5e18d1b2-e864-49c1-b278-483aac6263b4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erhard Heemskerk" initials="GH" lastIdx="4" clrIdx="0">
    <p:extLst>
      <p:ext uri="{19B8F6BF-5375-455C-9EA6-DF929625EA0E}">
        <p15:presenceInfo xmlns:p15="http://schemas.microsoft.com/office/powerpoint/2012/main" userId="84e0d01c1d46cb81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EBF5"/>
    <a:srgbClr val="E6E6E6"/>
    <a:srgbClr val="C1E5F6"/>
    <a:srgbClr val="6CA62C"/>
    <a:srgbClr val="FFFFC0"/>
    <a:srgbClr val="7ABC32"/>
    <a:srgbClr val="BFCBD6"/>
    <a:srgbClr val="4472C4"/>
    <a:srgbClr val="FFC000"/>
    <a:srgbClr val="1947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5256" autoAdjust="0"/>
  </p:normalViewPr>
  <p:slideViewPr>
    <p:cSldViewPr snapToGrid="0">
      <p:cViewPr varScale="1">
        <p:scale>
          <a:sx n="86" d="100"/>
          <a:sy n="86" d="100"/>
        </p:scale>
        <p:origin x="1867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ableStyles" Target="tableStyles.xml"/><Relationship Id="rId21" Type="http://schemas.openxmlformats.org/officeDocument/2006/relationships/slide" Target="slides/slide17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viewProps" Target="viewProps.xml"/><Relationship Id="rId40" Type="http://schemas.microsoft.com/office/2018/10/relationships/authors" Target="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commentAuthors" Target="commentAuthor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DF9EE9-9692-384F-8389-53FAF2FE9153}" type="datetimeFigureOut">
              <a:rPr lang="en-US" smtClean="0"/>
              <a:t>3/3/2023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C80000-EB00-1741-81A9-DEC756FB867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1837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C80000-EB00-1741-81A9-DEC756FB867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1340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C80000-EB00-1741-81A9-DEC756FB867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8397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tangolo 10">
            <a:extLst>
              <a:ext uri="{FF2B5EF4-FFF2-40B4-BE49-F238E27FC236}">
                <a16:creationId xmlns:a16="http://schemas.microsoft.com/office/drawing/2014/main" id="{6888DAB2-77DE-47B5-A4FE-18ADEBD9648D}"/>
              </a:ext>
            </a:extLst>
          </p:cNvPr>
          <p:cNvSpPr/>
          <p:nvPr userDrawn="1"/>
        </p:nvSpPr>
        <p:spPr>
          <a:xfrm>
            <a:off x="0" y="1012874"/>
            <a:ext cx="12192000" cy="5845126"/>
          </a:xfrm>
          <a:prstGeom prst="rect">
            <a:avLst/>
          </a:prstGeom>
          <a:solidFill>
            <a:srgbClr val="17476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C280A035-C4D6-4682-878D-4AFEEAF202D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080824" y="2783923"/>
            <a:ext cx="8243667" cy="2387600"/>
          </a:xfrm>
        </p:spPr>
        <p:txBody>
          <a:bodyPr anchor="t">
            <a:normAutofit/>
          </a:bodyPr>
          <a:lstStyle>
            <a:lvl1pPr algn="l">
              <a:lnSpc>
                <a:spcPct val="70000"/>
              </a:lnSpc>
              <a:defRPr sz="4000" b="1">
                <a:solidFill>
                  <a:srgbClr val="C5902A"/>
                </a:solidFill>
                <a:latin typeface="Barlow Condensed" panose="00000506000000000000" pitchFamily="2" charset="0"/>
              </a:defRPr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485C2F47-6883-45F3-9825-D0FC597EA5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80825" y="5663892"/>
            <a:ext cx="7488702" cy="804672"/>
          </a:xfrm>
        </p:spPr>
        <p:txBody>
          <a:bodyPr>
            <a:no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Public Sans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 hidden="1">
            <a:extLst>
              <a:ext uri="{FF2B5EF4-FFF2-40B4-BE49-F238E27FC236}">
                <a16:creationId xmlns:a16="http://schemas.microsoft.com/office/drawing/2014/main" id="{D30B385E-8038-4004-A7AE-D4B55B314D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ACC75-D59B-4F1E-BB83-3601AD3696A3}" type="datetimeFigureOut">
              <a:rPr lang="it-IT" smtClean="0"/>
              <a:t>03/03/2023</a:t>
            </a:fld>
            <a:endParaRPr lang="it-IT"/>
          </a:p>
        </p:txBody>
      </p:sp>
      <p:sp>
        <p:nvSpPr>
          <p:cNvPr id="5" name="Segnaposto piè di pagina 4" hidden="1">
            <a:extLst>
              <a:ext uri="{FF2B5EF4-FFF2-40B4-BE49-F238E27FC236}">
                <a16:creationId xmlns:a16="http://schemas.microsoft.com/office/drawing/2014/main" id="{978596C6-105C-4FA1-8CD1-10DCBB043A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 hidden="1">
            <a:extLst>
              <a:ext uri="{FF2B5EF4-FFF2-40B4-BE49-F238E27FC236}">
                <a16:creationId xmlns:a16="http://schemas.microsoft.com/office/drawing/2014/main" id="{7159B189-463F-41E2-B3BA-96199332C7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B4A33-7633-452B-A124-041DC90EC8B6}" type="slidenum">
              <a:rPr lang="it-IT" smtClean="0"/>
              <a:t>‹nr.›</a:t>
            </a:fld>
            <a:endParaRPr lang="it-IT"/>
          </a:p>
        </p:txBody>
      </p:sp>
      <p:pic>
        <p:nvPicPr>
          <p:cNvPr id="15" name="Immagine 14">
            <a:extLst>
              <a:ext uri="{FF2B5EF4-FFF2-40B4-BE49-F238E27FC236}">
                <a16:creationId xmlns:a16="http://schemas.microsoft.com/office/drawing/2014/main" id="{37B908ED-D64B-425E-96FD-F40BADE33D3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921"/>
          <a:stretch/>
        </p:blipFill>
        <p:spPr>
          <a:xfrm>
            <a:off x="1" y="1027162"/>
            <a:ext cx="2800349" cy="3773439"/>
          </a:xfrm>
          <a:prstGeom prst="rect">
            <a:avLst/>
          </a:prstGeom>
        </p:spPr>
      </p:pic>
      <p:pic>
        <p:nvPicPr>
          <p:cNvPr id="16" name="Immagine 15">
            <a:extLst>
              <a:ext uri="{FF2B5EF4-FFF2-40B4-BE49-F238E27FC236}">
                <a16:creationId xmlns:a16="http://schemas.microsoft.com/office/drawing/2014/main" id="{24B8025E-3046-4EB0-A027-2B03A2D041A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921" b="45098"/>
          <a:stretch/>
        </p:blipFill>
        <p:spPr>
          <a:xfrm>
            <a:off x="-1" y="4800601"/>
            <a:ext cx="2800349" cy="2071687"/>
          </a:xfrm>
          <a:prstGeom prst="rect">
            <a:avLst/>
          </a:prstGeom>
        </p:spPr>
      </p:pic>
      <p:pic>
        <p:nvPicPr>
          <p:cNvPr id="18" name="Immagine 17">
            <a:extLst>
              <a:ext uri="{FF2B5EF4-FFF2-40B4-BE49-F238E27FC236}">
                <a16:creationId xmlns:a16="http://schemas.microsoft.com/office/drawing/2014/main" id="{7E1E9FE0-843C-4F8E-A946-D1EB05EFEA6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032" y="170473"/>
            <a:ext cx="4004521" cy="646328"/>
          </a:xfrm>
          <a:prstGeom prst="rect">
            <a:avLst/>
          </a:prstGeom>
        </p:spPr>
      </p:pic>
      <p:pic>
        <p:nvPicPr>
          <p:cNvPr id="20" name="Immagine 19">
            <a:extLst>
              <a:ext uri="{FF2B5EF4-FFF2-40B4-BE49-F238E27FC236}">
                <a16:creationId xmlns:a16="http://schemas.microsoft.com/office/drawing/2014/main" id="{B194F96B-3150-4259-B5EE-A95C78D1E42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6233" y="233470"/>
            <a:ext cx="1249248" cy="632150"/>
          </a:xfrm>
          <a:prstGeom prst="rect">
            <a:avLst/>
          </a:prstGeom>
        </p:spPr>
      </p:pic>
      <p:pic>
        <p:nvPicPr>
          <p:cNvPr id="22" name="Immagine 21">
            <a:extLst>
              <a:ext uri="{FF2B5EF4-FFF2-40B4-BE49-F238E27FC236}">
                <a16:creationId xmlns:a16="http://schemas.microsoft.com/office/drawing/2014/main" id="{E4A29250-3A1C-4332-8F5D-6B3FEE50E70E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3131" y="322644"/>
            <a:ext cx="1971015" cy="482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46422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3A0A8A1-36F5-46A5-9C30-F48754D44E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D84935C-739E-4B25-9408-4887E41551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80BFAF4D-36A5-48AA-BE01-E68CDE4E15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95E46A42-BFE1-4106-8EB1-A4716894C4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ACC75-D59B-4F1E-BB83-3601AD3696A3}" type="datetimeFigureOut">
              <a:rPr lang="it-IT" smtClean="0"/>
              <a:t>03/03/2023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32B73293-3BD4-430A-8169-7952050B6A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041DDFE5-167D-4988-A873-9252296E6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B4A33-7633-452B-A124-041DC90EC8B6}" type="slidenum">
              <a:rPr lang="it-IT" smtClean="0"/>
              <a:t>‹nr.›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849119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1206D4E-0BC0-45BB-93A5-470EEBF9B7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DDA50609-A47A-4A71-80E6-42BAA7CC6F3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1EDB9F55-DF7D-4E3D-A3E4-38317F3C05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E59F10EA-0899-477C-90D2-959CF9FA4E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ACC75-D59B-4F1E-BB83-3601AD3696A3}" type="datetimeFigureOut">
              <a:rPr lang="it-IT" smtClean="0"/>
              <a:t>03/03/2023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EE5094A2-E087-4ECD-AB29-814FAFBFDD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58867063-2B17-47B9-B1F9-F956D1A295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B4A33-7633-452B-A124-041DC90EC8B6}" type="slidenum">
              <a:rPr lang="it-IT" smtClean="0"/>
              <a:t>‹nr.›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451141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7B524AF-E4D6-46D1-9852-F4F581A28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704FEB3C-7CD4-441E-9192-8CBE9D8B3D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1193E72-A03F-4649-AC32-D520C244ED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ACC75-D59B-4F1E-BB83-3601AD3696A3}" type="datetimeFigureOut">
              <a:rPr lang="it-IT" smtClean="0"/>
              <a:t>03/03/2023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C9CDC18-A0B8-405B-AFAE-0CC5C2FC6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1142217-E41A-4CB8-9716-AA805558F7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B4A33-7633-452B-A124-041DC90EC8B6}" type="slidenum">
              <a:rPr lang="it-IT" smtClean="0"/>
              <a:t>‹nr.›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466466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A187E9D9-DB34-4F71-9EF2-EFB847B65A2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4D6C13A4-37C8-4F8C-AAE3-663A653959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F56AA2C-96C3-4A41-9735-A416D2C797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EB19B48-F6E3-4E3A-9E88-C7DF1F6A41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B4A33-7633-452B-A124-041DC90EC8B6}" type="slidenum">
              <a:rPr lang="it-IT" smtClean="0"/>
              <a:t>‹nr.›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62203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f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tangolo 10">
            <a:extLst>
              <a:ext uri="{FF2B5EF4-FFF2-40B4-BE49-F238E27FC236}">
                <a16:creationId xmlns:a16="http://schemas.microsoft.com/office/drawing/2014/main" id="{6888DAB2-77DE-47B5-A4FE-18ADEBD9648D}"/>
              </a:ext>
            </a:extLst>
          </p:cNvPr>
          <p:cNvSpPr/>
          <p:nvPr userDrawn="1"/>
        </p:nvSpPr>
        <p:spPr>
          <a:xfrm>
            <a:off x="2800348" y="0"/>
            <a:ext cx="9391652" cy="6858000"/>
          </a:xfrm>
          <a:prstGeom prst="rect">
            <a:avLst/>
          </a:prstGeom>
          <a:solidFill>
            <a:srgbClr val="17476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C280A035-C4D6-4682-878D-4AFEEAF202D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080824" y="2783923"/>
            <a:ext cx="8243667" cy="2387600"/>
          </a:xfrm>
        </p:spPr>
        <p:txBody>
          <a:bodyPr anchor="t">
            <a:normAutofit/>
          </a:bodyPr>
          <a:lstStyle>
            <a:lvl1pPr algn="l">
              <a:lnSpc>
                <a:spcPct val="70000"/>
              </a:lnSpc>
              <a:defRPr sz="4000" b="1">
                <a:solidFill>
                  <a:srgbClr val="C5902A"/>
                </a:solidFill>
                <a:latin typeface="Barlow Condensed" panose="00000506000000000000" pitchFamily="2" charset="0"/>
              </a:defRPr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485C2F47-6883-45F3-9825-D0FC597EA5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80825" y="5663892"/>
            <a:ext cx="7488702" cy="804672"/>
          </a:xfrm>
        </p:spPr>
        <p:txBody>
          <a:bodyPr>
            <a:no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Public Sans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 hidden="1">
            <a:extLst>
              <a:ext uri="{FF2B5EF4-FFF2-40B4-BE49-F238E27FC236}">
                <a16:creationId xmlns:a16="http://schemas.microsoft.com/office/drawing/2014/main" id="{D30B385E-8038-4004-A7AE-D4B55B314D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ACC75-D59B-4F1E-BB83-3601AD3696A3}" type="datetimeFigureOut">
              <a:rPr lang="it-IT" smtClean="0"/>
              <a:t>03/03/2023</a:t>
            </a:fld>
            <a:endParaRPr lang="it-IT"/>
          </a:p>
        </p:txBody>
      </p:sp>
      <p:sp>
        <p:nvSpPr>
          <p:cNvPr id="5" name="Segnaposto piè di pagina 4" hidden="1">
            <a:extLst>
              <a:ext uri="{FF2B5EF4-FFF2-40B4-BE49-F238E27FC236}">
                <a16:creationId xmlns:a16="http://schemas.microsoft.com/office/drawing/2014/main" id="{978596C6-105C-4FA1-8CD1-10DCBB043A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 hidden="1">
            <a:extLst>
              <a:ext uri="{FF2B5EF4-FFF2-40B4-BE49-F238E27FC236}">
                <a16:creationId xmlns:a16="http://schemas.microsoft.com/office/drawing/2014/main" id="{7159B189-463F-41E2-B3BA-96199332C7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B4A33-7633-452B-A124-041DC90EC8B6}" type="slidenum">
              <a:rPr lang="it-IT" smtClean="0"/>
              <a:t>‹nr.›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838939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92E864C-1A7A-4D4D-A07F-80E1CE5C57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6AE5E18-D743-4244-9BF8-581FB305D7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F43448A-8BBB-42BE-A434-A1DE1A4F1F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ACC75-D59B-4F1E-BB83-3601AD3696A3}" type="datetimeFigureOut">
              <a:rPr lang="it-IT" smtClean="0"/>
              <a:t>03/03/2023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1A801EA-F02E-49E5-AA74-542F46835C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72A0258-91CB-4C49-A6F7-024F28F157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B4A33-7633-452B-A124-041DC90EC8B6}" type="slidenum">
              <a:rPr lang="it-IT" smtClean="0"/>
              <a:t>‹nr.›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05164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9836FB8-C549-4343-BD00-FCC7CF680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DB863192-C0C1-4E1B-BF04-778C79E90B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 hidden="1">
            <a:extLst>
              <a:ext uri="{FF2B5EF4-FFF2-40B4-BE49-F238E27FC236}">
                <a16:creationId xmlns:a16="http://schemas.microsoft.com/office/drawing/2014/main" id="{FF426240-FA73-4DEC-80A5-900A862F7C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ACC75-D59B-4F1E-BB83-3601AD3696A3}" type="datetimeFigureOut">
              <a:rPr lang="it-IT" smtClean="0"/>
              <a:t>03/03/2023</a:t>
            </a:fld>
            <a:endParaRPr lang="it-IT"/>
          </a:p>
        </p:txBody>
      </p:sp>
      <p:sp>
        <p:nvSpPr>
          <p:cNvPr id="5" name="Segnaposto piè di pagina 4" hidden="1">
            <a:extLst>
              <a:ext uri="{FF2B5EF4-FFF2-40B4-BE49-F238E27FC236}">
                <a16:creationId xmlns:a16="http://schemas.microsoft.com/office/drawing/2014/main" id="{8991196B-10C6-4A87-8E78-FCC767440D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 hidden="1">
            <a:extLst>
              <a:ext uri="{FF2B5EF4-FFF2-40B4-BE49-F238E27FC236}">
                <a16:creationId xmlns:a16="http://schemas.microsoft.com/office/drawing/2014/main" id="{6BB8D2BF-E38A-4457-B77A-195950F85D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B4A33-7633-452B-A124-041DC90EC8B6}" type="slidenum">
              <a:rPr lang="it-IT" smtClean="0"/>
              <a:t>‹nr.›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247494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84A1E38-5E42-4AD9-8137-B69AD90D63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6DCB3D4-05C3-48DB-B638-1054A2C982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745B12F0-2ABC-479F-8670-53A23F208A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C24C0EEB-264E-40E6-AAF9-24E870A6C4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ACC75-D59B-4F1E-BB83-3601AD3696A3}" type="datetimeFigureOut">
              <a:rPr lang="it-IT" smtClean="0"/>
              <a:t>03/03/2023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0A7F0E97-C388-4787-813C-7D20B632AB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DF60514C-14FE-4B7E-B352-FEE36895DA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24BB4A33-7633-452B-A124-041DC90EC8B6}" type="slidenum">
              <a:rPr lang="it-IT" smtClean="0"/>
              <a:t>‹nr.›</a:t>
            </a:fld>
            <a:endParaRPr lang="it-IT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D2E2C78B-FEC8-334C-900B-19903300312D}"/>
              </a:ext>
            </a:extLst>
          </p:cNvPr>
          <p:cNvSpPr txBox="1"/>
          <p:nvPr userDrawn="1"/>
        </p:nvSpPr>
        <p:spPr>
          <a:xfrm>
            <a:off x="10083114" y="656143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356302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E11E15-FDFB-44BD-BF46-8F96597607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2867A253-9D97-4E37-85B7-241A2FC90C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881EB9FC-2DB2-4411-8B0A-EDA52A19C5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B9A3C52F-47C3-4EC6-9FCE-01FE4358C75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08EA1AAB-C893-42A0-AED2-AF7A0856902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150BB0C5-50DD-4215-89E0-4E39B52A6F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ACC75-D59B-4F1E-BB83-3601AD3696A3}" type="datetimeFigureOut">
              <a:rPr lang="it-IT" smtClean="0"/>
              <a:t>03/03/2023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DE720FBA-A615-4E1C-8E4D-0D1DF88BFD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FE2F1023-5E32-4312-9DC9-0375E855B0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B4A33-7633-452B-A124-041DC90EC8B6}" type="slidenum">
              <a:rPr lang="it-IT" smtClean="0"/>
              <a:t>‹nr.›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517444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9CCCDDD-86AE-48BE-B28D-5B55E3D046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4E5A7A16-D34D-44F8-A885-8027492B61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ACC75-D59B-4F1E-BB83-3601AD3696A3}" type="datetimeFigureOut">
              <a:rPr lang="it-IT" smtClean="0"/>
              <a:t>03/03/2023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30283E03-190D-4A2A-80CF-DE5438808E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0402380B-C33B-4BD8-B9B6-B97C913B1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B4A33-7633-452B-A124-041DC90EC8B6}" type="slidenum">
              <a:rPr lang="it-IT" smtClean="0"/>
              <a:t>‹nr.›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676891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95AA468C-AA41-4EC4-B65E-E194201102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ACC75-D59B-4F1E-BB83-3601AD3696A3}" type="datetimeFigureOut">
              <a:rPr lang="it-IT" smtClean="0"/>
              <a:t>03/03/2023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83DA1DFF-11F2-4083-AF05-2509368DB3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B5C7A46-8C5D-4099-BE12-C4F8AD607F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B4A33-7633-452B-A124-041DC90EC8B6}" type="slidenum">
              <a:rPr lang="it-IT" smtClean="0"/>
              <a:t>‹nr.›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802591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95AA468C-AA41-4EC4-B65E-E194201102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ACC75-D59B-4F1E-BB83-3601AD3696A3}" type="datetimeFigureOut">
              <a:rPr lang="it-IT" smtClean="0"/>
              <a:t>03/03/2023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83DA1DFF-11F2-4083-AF05-2509368DB3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B5C7A46-8C5D-4099-BE12-C4F8AD607F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B4A33-7633-452B-A124-041DC90EC8B6}" type="slidenum">
              <a:rPr lang="it-IT" smtClean="0"/>
              <a:t>‹nr.›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644384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>
            <a:extLst>
              <a:ext uri="{FF2B5EF4-FFF2-40B4-BE49-F238E27FC236}">
                <a16:creationId xmlns:a16="http://schemas.microsoft.com/office/drawing/2014/main" id="{054E3846-590E-4CE5-8032-C274588A0B23}"/>
              </a:ext>
            </a:extLst>
          </p:cNvPr>
          <p:cNvSpPr/>
          <p:nvPr userDrawn="1"/>
        </p:nvSpPr>
        <p:spPr>
          <a:xfrm>
            <a:off x="0" y="6091311"/>
            <a:ext cx="12192000" cy="780757"/>
          </a:xfrm>
          <a:prstGeom prst="rect">
            <a:avLst/>
          </a:prstGeom>
          <a:solidFill>
            <a:srgbClr val="BFCB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E0FF74DD-818B-4266-9517-724E0B0C28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241CF92F-B68A-4158-A634-357747B8E0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0869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22BD0D4-94BA-4FBF-9E0E-BBC3D417ACD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6ACC75-D59B-4F1E-BB83-3601AD3696A3}" type="datetimeFigureOut">
              <a:rPr lang="it-IT" smtClean="0"/>
              <a:t>03/03/2023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FBC0F94-EC94-4A6B-9AFB-BB6598EC3B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247F8A7-0326-4393-B32B-81F789748B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BB4A33-7633-452B-A124-041DC90EC8B6}" type="slidenum">
              <a:rPr lang="it-IT" smtClean="0"/>
              <a:t>‹nr.›</a:t>
            </a:fld>
            <a:endParaRPr lang="it-IT"/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25965A94-B5A6-4442-906D-FFBD429509FD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434" y="6236519"/>
            <a:ext cx="2743200" cy="442751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C399A18C-AB02-456D-813E-D43F20186CA6}"/>
              </a:ext>
            </a:extLst>
          </p:cNvPr>
          <p:cNvSpPr txBox="1"/>
          <p:nvPr userDrawn="1"/>
        </p:nvSpPr>
        <p:spPr>
          <a:xfrm>
            <a:off x="8504363" y="6251975"/>
            <a:ext cx="339031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it-IT" sz="1100">
                <a:solidFill>
                  <a:srgbClr val="17476B"/>
                </a:solidFill>
                <a:latin typeface="Public Sans" pitchFamily="2" charset="0"/>
              </a:rPr>
              <a:t>United for </a:t>
            </a:r>
            <a:r>
              <a:rPr lang="it-IT" sz="1100" err="1">
                <a:solidFill>
                  <a:srgbClr val="17476B"/>
                </a:solidFill>
                <a:latin typeface="Public Sans" pitchFamily="2" charset="0"/>
              </a:rPr>
              <a:t>greater</a:t>
            </a:r>
            <a:r>
              <a:rPr lang="it-IT" sz="1100">
                <a:solidFill>
                  <a:srgbClr val="17476B"/>
                </a:solidFill>
                <a:latin typeface="Public Sans" pitchFamily="2" charset="0"/>
              </a:rPr>
              <a:t> </a:t>
            </a:r>
            <a:r>
              <a:rPr lang="it-IT" sz="1100" err="1">
                <a:solidFill>
                  <a:srgbClr val="17476B"/>
                </a:solidFill>
                <a:latin typeface="Public Sans" pitchFamily="2" charset="0"/>
              </a:rPr>
              <a:t>traceability</a:t>
            </a:r>
            <a:r>
              <a:rPr lang="it-IT" sz="1100">
                <a:solidFill>
                  <a:srgbClr val="17476B"/>
                </a:solidFill>
                <a:latin typeface="Public Sans" pitchFamily="2" charset="0"/>
              </a:rPr>
              <a:t>, </a:t>
            </a:r>
            <a:r>
              <a:rPr lang="it-IT" sz="1100" err="1">
                <a:solidFill>
                  <a:srgbClr val="17476B"/>
                </a:solidFill>
                <a:latin typeface="Public Sans" pitchFamily="2" charset="0"/>
              </a:rPr>
              <a:t>transparency</a:t>
            </a:r>
            <a:r>
              <a:rPr lang="it-IT" sz="1100">
                <a:solidFill>
                  <a:srgbClr val="17476B"/>
                </a:solidFill>
                <a:latin typeface="Public Sans" pitchFamily="2" charset="0"/>
              </a:rPr>
              <a:t> and </a:t>
            </a:r>
            <a:r>
              <a:rPr lang="it-IT" sz="1100" err="1">
                <a:solidFill>
                  <a:srgbClr val="17476B"/>
                </a:solidFill>
                <a:latin typeface="Public Sans" pitchFamily="2" charset="0"/>
              </a:rPr>
              <a:t>circularity</a:t>
            </a:r>
            <a:r>
              <a:rPr lang="it-IT" sz="1100">
                <a:solidFill>
                  <a:srgbClr val="17476B"/>
                </a:solidFill>
                <a:latin typeface="Public Sans" pitchFamily="2" charset="0"/>
              </a:rPr>
              <a:t> in the </a:t>
            </a:r>
            <a:r>
              <a:rPr lang="it-IT" sz="1100" err="1">
                <a:solidFill>
                  <a:srgbClr val="17476B"/>
                </a:solidFill>
                <a:latin typeface="Public Sans" pitchFamily="2" charset="0"/>
              </a:rPr>
              <a:t>garment</a:t>
            </a:r>
            <a:r>
              <a:rPr lang="it-IT" sz="1100">
                <a:solidFill>
                  <a:srgbClr val="17476B"/>
                </a:solidFill>
                <a:latin typeface="Public Sans" pitchFamily="2" charset="0"/>
              </a:rPr>
              <a:t> and footwear </a:t>
            </a:r>
            <a:r>
              <a:rPr lang="it-IT" sz="1100" err="1">
                <a:solidFill>
                  <a:srgbClr val="17476B"/>
                </a:solidFill>
                <a:latin typeface="Public Sans" pitchFamily="2" charset="0"/>
              </a:rPr>
              <a:t>sector</a:t>
            </a:r>
            <a:endParaRPr lang="it-IT" sz="1100">
              <a:solidFill>
                <a:srgbClr val="17476B"/>
              </a:solidFill>
              <a:latin typeface="Public San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535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Public Sans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Public Sans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ublic Sans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ublic Sans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Public Sans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Public Sans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unece.org/sites/default/files/2022-05/E320_BPA-SVC-textile.pdf" TargetMode="External"/><Relationship Id="rId2" Type="http://schemas.openxmlformats.org/officeDocument/2006/relationships/hyperlink" Target="https://erp-recycling.org/ie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hyperlink" Target="https://unece.org/sites/default/files/2022-06/E320_BPA-SVC-leather.pdf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file:///C:\Users\Gerhard\Downloads\Preliminary%20ESPR%20WP%20Report_MERGED_CLEAN_.pdf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ec.europa.eu/info/law/better-regulation/have-your-say/initiatives/12567-Sustainable-products-initiative_en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europarl.europa.eu/news/en/headlines/economy/20151201STO05603/circular-economy-definition-importance-and-benefits" TargetMode="External"/><Relationship Id="rId3" Type="http://schemas.openxmlformats.org/officeDocument/2006/relationships/hyperlink" Target="https://unece.org/trade/uncefact/unedifact/download" TargetMode="External"/><Relationship Id="rId7" Type="http://schemas.openxmlformats.org/officeDocument/2006/relationships/hyperlink" Target="https://www.cencenelec.eu/media/CEN-CENELEC/Events/Webinars/2022/ce-tg-webinar-hlight-ce-md-in-supp-of-ce-and-dpp-20221026.pdf" TargetMode="External"/><Relationship Id="rId2" Type="http://schemas.openxmlformats.org/officeDocument/2006/relationships/hyperlink" Target="https://unece.org/trade/uncefact/uncc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pcds.lu/wp-content/uploads/2020/11/20200214_Light_PCDS_v3.2s_FORM.pdf" TargetMode="External"/><Relationship Id="rId5" Type="http://schemas.openxmlformats.org/officeDocument/2006/relationships/hyperlink" Target="https://www.circulardataprotocol.org/" TargetMode="External"/><Relationship Id="rId4" Type="http://schemas.openxmlformats.org/officeDocument/2006/relationships/hyperlink" Target="https://circularity.id/open-data-standard.html" TargetMode="External"/><Relationship Id="rId9" Type="http://schemas.openxmlformats.org/officeDocument/2006/relationships/image" Target="../media/image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unece.org/sites/default/files/2022-06/E320_BPA-SVC-leather.pdf" TargetMode="External"/><Relationship Id="rId3" Type="http://schemas.openxmlformats.org/officeDocument/2006/relationships/hyperlink" Target="https://static1.squarespace.com/static/5e434df1c42dd46de2822ab1/t/6238a8b71085b809d261567d/1647880377092/Accelerating+Workforce+Development+in+the+U.S.+Circular+Textile+Economy.pdf" TargetMode="External"/><Relationship Id="rId7" Type="http://schemas.openxmlformats.org/officeDocument/2006/relationships/hyperlink" Target="https://unece.org/sites/default/files/2022-05/E320_BPA-SVC-textile.pdf" TargetMode="External"/><Relationship Id="rId2" Type="http://schemas.openxmlformats.org/officeDocument/2006/relationships/hyperlink" Target="https://static1.squarespace.com/static/5e434df1c42dd46de2822ab1/t/60884fa77c501f4f7ef8982c/1619546024941/ModelingAndLinkingReport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mf.thirdlight.com/file/24/Om5sTEKOmm-fEeVOm7xNOmq6S2k/Circular%20business%20models.pdf" TargetMode="External"/><Relationship Id="rId5" Type="http://schemas.openxmlformats.org/officeDocument/2006/relationships/hyperlink" Target="https://www.weforum.org/agenda/2022/01/5-circular-economy-business-models-competitive-advantage/" TargetMode="External"/><Relationship Id="rId4" Type="http://schemas.openxmlformats.org/officeDocument/2006/relationships/hyperlink" Target="https://www.sesei.eu/wp-content/uploads/2022/12/Olivia-Chassais-Workshop-Role-of-Standards-Policy-in-India-and-the-EU-Olivia-Chassais-2-December-2022-final.pdf" TargetMode="External"/><Relationship Id="rId9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20F336-4850-633B-2AFB-3AE77E0391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85821" y="1639170"/>
            <a:ext cx="8243667" cy="1789830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en-US" dirty="0"/>
              <a:t>Product Circularity Data Project</a:t>
            </a:r>
            <a:br>
              <a:rPr lang="en-US" dirty="0"/>
            </a:br>
            <a:r>
              <a:rPr lang="en-US" dirty="0"/>
              <a:t> </a:t>
            </a:r>
            <a:br>
              <a:rPr lang="en-US" dirty="0"/>
            </a:br>
            <a:r>
              <a:rPr lang="en-US" sz="2700" dirty="0"/>
              <a:t>Working meeting</a:t>
            </a:r>
            <a:br>
              <a:rPr lang="en-US" sz="2700" dirty="0"/>
            </a:br>
            <a:r>
              <a:rPr lang="en-US" sz="2700"/>
              <a:t>3 March </a:t>
            </a:r>
            <a:r>
              <a:rPr lang="en-US" sz="2700" dirty="0"/>
              <a:t>2023</a:t>
            </a:r>
            <a:br>
              <a:rPr lang="en-US" sz="2700" dirty="0"/>
            </a:br>
            <a:br>
              <a:rPr lang="en-US" sz="2700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B0D7AA16-674D-B8BD-93E4-97A3E3DBF8CC}"/>
              </a:ext>
            </a:extLst>
          </p:cNvPr>
          <p:cNvSpPr txBox="1">
            <a:spLocks/>
          </p:cNvSpPr>
          <p:nvPr/>
        </p:nvSpPr>
        <p:spPr>
          <a:xfrm>
            <a:off x="2985822" y="3276292"/>
            <a:ext cx="8243667" cy="238760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914400" rtl="0" eaLnBrk="1" latinLnBrk="0" hangingPunct="1">
              <a:lnSpc>
                <a:spcPct val="70000"/>
              </a:lnSpc>
              <a:spcBef>
                <a:spcPct val="0"/>
              </a:spcBef>
              <a:buNone/>
              <a:defRPr sz="4000" b="1" kern="1200">
                <a:solidFill>
                  <a:srgbClr val="C5902A"/>
                </a:solidFill>
                <a:latin typeface="Barlow Condensed" panose="00000506000000000000" pitchFamily="2" charset="0"/>
                <a:ea typeface="+mj-ea"/>
                <a:cs typeface="+mj-cs"/>
              </a:defRPr>
            </a:lvl1pPr>
          </a:lstStyle>
          <a:p>
            <a:endParaRPr lang="en-US"/>
          </a:p>
        </p:txBody>
      </p:sp>
      <p:pic>
        <p:nvPicPr>
          <p:cNvPr id="9" name="Afbeelding 2" descr="Circular Economy image">
            <a:extLst>
              <a:ext uri="{FF2B5EF4-FFF2-40B4-BE49-F238E27FC236}">
                <a16:creationId xmlns:a16="http://schemas.microsoft.com/office/drawing/2014/main" id="{D4728B86-BE36-EAE1-2BB5-3585A4EB064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281" y="0"/>
            <a:ext cx="2809187" cy="280918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225381D-F5E9-18B9-A749-266B0BEDF01F}"/>
              </a:ext>
            </a:extLst>
          </p:cNvPr>
          <p:cNvSpPr txBox="1"/>
          <p:nvPr/>
        </p:nvSpPr>
        <p:spPr>
          <a:xfrm>
            <a:off x="1811508" y="4468523"/>
            <a:ext cx="9417980" cy="5975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57300">
              <a:spcBef>
                <a:spcPts val="115"/>
              </a:spcBef>
              <a:spcAft>
                <a:spcPts val="0"/>
              </a:spcAft>
              <a:tabLst>
                <a:tab pos="1257300" algn="l"/>
              </a:tabLst>
            </a:pPr>
            <a:r>
              <a:rPr lang="en-US" sz="1600" dirty="0">
                <a:solidFill>
                  <a:schemeClr val="bg1"/>
                </a:solidFill>
                <a:effectLst/>
                <a:latin typeface="Trebuchet MS" panose="020B0703020202090204" pitchFamily="34" charset="0"/>
                <a:ea typeface="Trebuchet MS" panose="020B0703020202090204" pitchFamily="34" charset="0"/>
                <a:cs typeface="Trebuchet MS" panose="020B0703020202090204" pitchFamily="34" charset="0"/>
              </a:rPr>
              <a:t>Virginia </a:t>
            </a:r>
            <a:r>
              <a:rPr lang="en-US" sz="1600" dirty="0" err="1">
                <a:solidFill>
                  <a:schemeClr val="bg1"/>
                </a:solidFill>
                <a:effectLst/>
                <a:latin typeface="Trebuchet MS" panose="020B0703020202090204" pitchFamily="34" charset="0"/>
                <a:ea typeface="Trebuchet MS" panose="020B0703020202090204" pitchFamily="34" charset="0"/>
                <a:cs typeface="Trebuchet MS" panose="020B0703020202090204" pitchFamily="34" charset="0"/>
              </a:rPr>
              <a:t>Martos</a:t>
            </a:r>
            <a:r>
              <a:rPr lang="en-US" sz="1600" dirty="0">
                <a:solidFill>
                  <a:schemeClr val="bg1"/>
                </a:solidFill>
                <a:effectLst/>
                <a:latin typeface="Trebuchet MS" panose="020B0703020202090204" pitchFamily="34" charset="0"/>
                <a:ea typeface="Trebuchet MS" panose="020B0703020202090204" pitchFamily="34" charset="0"/>
                <a:cs typeface="Trebuchet MS" panose="020B0703020202090204" pitchFamily="34" charset="0"/>
              </a:rPr>
              <a:t>-Cram, UN/CEFACT Project Lead</a:t>
            </a:r>
          </a:p>
          <a:p>
            <a:pPr marL="1257300">
              <a:spcBef>
                <a:spcPts val="115"/>
              </a:spcBef>
              <a:tabLst>
                <a:tab pos="1257300" algn="l"/>
              </a:tabLst>
            </a:pPr>
            <a:r>
              <a:rPr lang="en-AU" sz="1600" dirty="0">
                <a:solidFill>
                  <a:schemeClr val="bg1"/>
                </a:solidFill>
                <a:latin typeface="Trebuchet MS" panose="020B0703020202090204" pitchFamily="34" charset="0"/>
              </a:rPr>
              <a:t>Gerhard Heemskerk, UN/CEFACT Editor</a:t>
            </a:r>
          </a:p>
        </p:txBody>
      </p:sp>
      <p:pic>
        <p:nvPicPr>
          <p:cNvPr id="5" name="Picture 4" descr="A picture containing person, red, shirt&#10;&#10;Description automatically generated">
            <a:extLst>
              <a:ext uri="{FF2B5EF4-FFF2-40B4-BE49-F238E27FC236}">
                <a16:creationId xmlns:a16="http://schemas.microsoft.com/office/drawing/2014/main" id="{1DE52007-6AB0-E1C7-EE35-6EB95029DBA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20747"/>
          <a:stretch/>
        </p:blipFill>
        <p:spPr>
          <a:xfrm>
            <a:off x="8447353" y="4862257"/>
            <a:ext cx="1517650" cy="1603265"/>
          </a:xfrm>
          <a:prstGeom prst="ellipse">
            <a:avLst/>
          </a:prstGeom>
          <a:ln>
            <a:noFill/>
          </a:ln>
          <a:effectLst/>
        </p:spPr>
      </p:pic>
      <p:pic>
        <p:nvPicPr>
          <p:cNvPr id="6" name="Picture 2" descr="image">
            <a:extLst>
              <a:ext uri="{FF2B5EF4-FFF2-40B4-BE49-F238E27FC236}">
                <a16:creationId xmlns:a16="http://schemas.microsoft.com/office/drawing/2014/main" id="{D50D0241-8249-EB0D-D011-4D6F4A01C7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3380" y="4862258"/>
            <a:ext cx="1603265" cy="1603265"/>
          </a:xfrm>
          <a:prstGeom prst="ellipse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08327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20F336-4850-633B-2AFB-3AE77E0391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85822" y="389436"/>
            <a:ext cx="8243667" cy="1789830"/>
          </a:xfrm>
        </p:spPr>
        <p:txBody>
          <a:bodyPr>
            <a:normAutofit fontScale="90000"/>
          </a:bodyPr>
          <a:lstStyle/>
          <a:p>
            <a:r>
              <a:rPr lang="en-US" dirty="0"/>
              <a:t>Product Circularity Data Project</a:t>
            </a:r>
            <a:br>
              <a:rPr lang="en-US" dirty="0"/>
            </a:br>
            <a:r>
              <a:rPr lang="en-US" dirty="0"/>
              <a:t> </a:t>
            </a:r>
            <a:br>
              <a:rPr lang="en-US"/>
            </a:br>
            <a:r>
              <a:rPr lang="en-US" sz="2700"/>
              <a:t>3</a:t>
            </a:r>
            <a:r>
              <a:rPr lang="en-US" sz="2700" baseline="30000"/>
              <a:t>rd</a:t>
            </a:r>
            <a:r>
              <a:rPr lang="en-US" sz="2700"/>
              <a:t>  </a:t>
            </a:r>
            <a:r>
              <a:rPr lang="en-US" sz="2700" dirty="0"/>
              <a:t>meeting</a:t>
            </a:r>
            <a:br>
              <a:rPr lang="en-US" sz="2700"/>
            </a:br>
            <a:r>
              <a:rPr lang="en-US" sz="2700"/>
              <a:t>3 March </a:t>
            </a:r>
            <a:r>
              <a:rPr lang="en-US" sz="2700" dirty="0"/>
              <a:t>2023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B0D7AA16-674D-B8BD-93E4-97A3E3DBF8CC}"/>
              </a:ext>
            </a:extLst>
          </p:cNvPr>
          <p:cNvSpPr txBox="1">
            <a:spLocks/>
          </p:cNvSpPr>
          <p:nvPr/>
        </p:nvSpPr>
        <p:spPr>
          <a:xfrm>
            <a:off x="2985822" y="3276292"/>
            <a:ext cx="8243667" cy="238760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914400" rtl="0" eaLnBrk="1" latinLnBrk="0" hangingPunct="1">
              <a:lnSpc>
                <a:spcPct val="70000"/>
              </a:lnSpc>
              <a:spcBef>
                <a:spcPct val="0"/>
              </a:spcBef>
              <a:buNone/>
              <a:defRPr sz="4000" b="1" kern="1200">
                <a:solidFill>
                  <a:srgbClr val="C5902A"/>
                </a:solidFill>
                <a:latin typeface="Barlow Condensed" panose="00000506000000000000" pitchFamily="2" charset="0"/>
                <a:ea typeface="+mj-ea"/>
                <a:cs typeface="+mj-cs"/>
              </a:defRPr>
            </a:lvl1pPr>
          </a:lstStyle>
          <a:p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B80D444-0A03-330D-2005-7E8CAA0503FD}"/>
              </a:ext>
            </a:extLst>
          </p:cNvPr>
          <p:cNvSpPr txBox="1"/>
          <p:nvPr/>
        </p:nvSpPr>
        <p:spPr>
          <a:xfrm>
            <a:off x="1604891" y="3963703"/>
            <a:ext cx="10870138" cy="21262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57300">
              <a:spcBef>
                <a:spcPts val="115"/>
              </a:spcBef>
              <a:tabLst>
                <a:tab pos="1257300" algn="l"/>
              </a:tabLst>
            </a:pPr>
            <a:r>
              <a:rPr lang="en-AU" sz="1600">
                <a:solidFill>
                  <a:schemeClr val="bg1"/>
                </a:solidFill>
                <a:latin typeface="Trebuchet MS" panose="020B0703020202090204" pitchFamily="34" charset="0"/>
              </a:rPr>
              <a:t>Gokul Alex, Leader Draft 2: All actors in cicular economy for textile and leather </a:t>
            </a:r>
          </a:p>
          <a:p>
            <a:pPr marL="1257300">
              <a:spcBef>
                <a:spcPts val="115"/>
              </a:spcBef>
              <a:tabLst>
                <a:tab pos="1257300" algn="l"/>
              </a:tabLst>
            </a:pPr>
            <a:endParaRPr lang="en-AU" sz="1600">
              <a:solidFill>
                <a:schemeClr val="bg1"/>
              </a:solidFill>
              <a:latin typeface="Trebuchet MS" panose="020B0703020202090204" pitchFamily="34" charset="0"/>
            </a:endParaRPr>
          </a:p>
          <a:p>
            <a:pPr marL="1257300">
              <a:spcBef>
                <a:spcPts val="115"/>
              </a:spcBef>
              <a:tabLst>
                <a:tab pos="1257300" algn="l"/>
              </a:tabLst>
            </a:pPr>
            <a:r>
              <a:rPr lang="en-AU" sz="1600">
                <a:solidFill>
                  <a:schemeClr val="bg1"/>
                </a:solidFill>
                <a:latin typeface="Trebuchet MS" panose="020B0703020202090204" pitchFamily="34" charset="0"/>
              </a:rPr>
              <a:t>Used sources: </a:t>
            </a:r>
            <a:r>
              <a:rPr lang="en-AU" sz="1600">
                <a:solidFill>
                  <a:schemeClr val="accent5">
                    <a:lumMod val="60000"/>
                    <a:lumOff val="40000"/>
                  </a:schemeClr>
                </a:solidFill>
                <a:latin typeface="Trebuchet MS" panose="020B070302020209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European Recycling Platform</a:t>
            </a:r>
            <a:br>
              <a:rPr lang="en-AU" sz="1600">
                <a:solidFill>
                  <a:schemeClr val="accent5">
                    <a:lumMod val="60000"/>
                    <a:lumOff val="40000"/>
                  </a:schemeClr>
                </a:solidFill>
                <a:latin typeface="Trebuchet MS" panose="020B0703020202090204" pitchFamily="34" charset="0"/>
              </a:rPr>
            </a:br>
            <a:r>
              <a:rPr lang="en-AU" sz="1600">
                <a:solidFill>
                  <a:schemeClr val="accent5">
                    <a:lumMod val="60000"/>
                    <a:lumOff val="40000"/>
                  </a:schemeClr>
                </a:solidFill>
                <a:latin typeface="Trebuchet MS" panose="020B0703020202090204" pitchFamily="34" charset="0"/>
              </a:rPr>
              <a:t>                     </a:t>
            </a:r>
            <a:r>
              <a:rPr lang="en-US" sz="1600">
                <a:solidFill>
                  <a:schemeClr val="accent5">
                    <a:lumMod val="40000"/>
                    <a:lumOff val="60000"/>
                  </a:schemeClr>
                </a:solidFill>
                <a:latin typeface="Trebuchet MS" panose="020B070302020209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Business Process Analysis for Sustainability and Circularity in Textile Value Chains</a:t>
            </a:r>
            <a:endParaRPr lang="en-US" sz="1600">
              <a:solidFill>
                <a:schemeClr val="accent5">
                  <a:lumMod val="40000"/>
                  <a:lumOff val="60000"/>
                </a:schemeClr>
              </a:solidFill>
              <a:latin typeface="Trebuchet MS" panose="020B0703020202090204" pitchFamily="34" charset="0"/>
            </a:endParaRPr>
          </a:p>
          <a:p>
            <a:pPr marL="1257300">
              <a:spcBef>
                <a:spcPts val="115"/>
              </a:spcBef>
              <a:tabLst>
                <a:tab pos="1257300" algn="l"/>
              </a:tabLst>
            </a:pPr>
            <a:r>
              <a:rPr lang="en-US" sz="1600" b="0" i="0" u="none" strike="noStrike">
                <a:solidFill>
                  <a:schemeClr val="accent5">
                    <a:lumMod val="40000"/>
                    <a:lumOff val="60000"/>
                  </a:schemeClr>
                </a:solidFill>
                <a:effectLst/>
                <a:latin typeface="Trebuchet MS" panose="020B0703020202090204" pitchFamily="34" charset="0"/>
              </a:rPr>
              <a:t>                     </a:t>
            </a:r>
            <a:r>
              <a:rPr lang="en-US" sz="1600" b="0" i="0" u="none" strike="noStrike">
                <a:solidFill>
                  <a:schemeClr val="accent5">
                    <a:lumMod val="40000"/>
                    <a:lumOff val="60000"/>
                  </a:schemeClr>
                </a:solidFill>
                <a:effectLst/>
                <a:latin typeface="Open Sans" panose="020B0606030504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Business Process Analysis for Sustainability and Circularity in Leather Value Chains</a:t>
            </a:r>
            <a:endParaRPr lang="en-AU" sz="1600">
              <a:solidFill>
                <a:schemeClr val="accent5">
                  <a:lumMod val="40000"/>
                  <a:lumOff val="60000"/>
                </a:schemeClr>
              </a:solidFill>
              <a:latin typeface="Trebuchet MS" panose="020B0703020202090204" pitchFamily="34" charset="0"/>
            </a:endParaRPr>
          </a:p>
          <a:p>
            <a:pPr marL="1257300">
              <a:spcBef>
                <a:spcPts val="115"/>
              </a:spcBef>
              <a:tabLst>
                <a:tab pos="1257300" algn="l"/>
              </a:tabLst>
            </a:pPr>
            <a:br>
              <a:rPr lang="en-AU" sz="1600">
                <a:solidFill>
                  <a:schemeClr val="accent5">
                    <a:lumMod val="60000"/>
                    <a:lumOff val="40000"/>
                  </a:schemeClr>
                </a:solidFill>
                <a:latin typeface="Trebuchet MS" panose="020B0703020202090204" pitchFamily="34" charset="0"/>
              </a:rPr>
            </a:br>
            <a:r>
              <a:rPr lang="en-AU" sz="1600">
                <a:solidFill>
                  <a:schemeClr val="accent5">
                    <a:lumMod val="60000"/>
                    <a:lumOff val="40000"/>
                  </a:schemeClr>
                </a:solidFill>
                <a:latin typeface="Trebuchet MS" panose="020B0703020202090204" pitchFamily="34" charset="0"/>
              </a:rPr>
              <a:t>                     </a:t>
            </a:r>
          </a:p>
          <a:p>
            <a:pPr marL="1257300">
              <a:spcBef>
                <a:spcPts val="115"/>
              </a:spcBef>
              <a:tabLst>
                <a:tab pos="1257300" algn="l"/>
              </a:tabLst>
            </a:pPr>
            <a:endParaRPr lang="en-AU" sz="1600" dirty="0">
              <a:solidFill>
                <a:schemeClr val="bg1"/>
              </a:solidFill>
              <a:latin typeface="Trebuchet MS" panose="020B0703020202090204" pitchFamily="34" charset="0"/>
            </a:endParaRPr>
          </a:p>
        </p:txBody>
      </p:sp>
      <p:sp>
        <p:nvSpPr>
          <p:cNvPr id="3" name="TextBox 5">
            <a:extLst>
              <a:ext uri="{FF2B5EF4-FFF2-40B4-BE49-F238E27FC236}">
                <a16:creationId xmlns:a16="http://schemas.microsoft.com/office/drawing/2014/main" id="{7D924ABF-ECDB-91E2-4F3E-B739B0DE2864}"/>
              </a:ext>
            </a:extLst>
          </p:cNvPr>
          <p:cNvSpPr txBox="1"/>
          <p:nvPr/>
        </p:nvSpPr>
        <p:spPr>
          <a:xfrm>
            <a:off x="2794341" y="2963695"/>
            <a:ext cx="9923283" cy="2666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68730" indent="-1203960">
              <a:lnSpc>
                <a:spcPts val="1215"/>
              </a:lnSpc>
              <a:tabLst>
                <a:tab pos="1271270" algn="l"/>
              </a:tabLst>
            </a:pPr>
            <a:r>
              <a:rPr lang="en-US" sz="2000" b="1" cap="all">
                <a:solidFill>
                  <a:schemeClr val="bg1"/>
                </a:solidFill>
                <a:effectLst/>
                <a:latin typeface="Trebuchet MS" panose="020B0703020202090204" pitchFamily="34" charset="0"/>
                <a:ea typeface="Trebuchet MS" panose="020B0703020202090204" pitchFamily="34" charset="0"/>
                <a:cs typeface="Trebuchet MS" panose="020B0703020202090204" pitchFamily="34" charset="0"/>
              </a:rPr>
              <a:t>ITEM </a:t>
            </a:r>
            <a:r>
              <a:rPr lang="en-US" sz="2000" b="1" cap="all">
                <a:solidFill>
                  <a:schemeClr val="bg1"/>
                </a:solidFill>
                <a:latin typeface="Trebuchet MS" panose="020B0703020202090204" pitchFamily="34" charset="0"/>
                <a:ea typeface="Trebuchet MS" panose="020B0703020202090204" pitchFamily="34" charset="0"/>
                <a:cs typeface="Trebuchet MS" panose="020B0703020202090204" pitchFamily="34" charset="0"/>
              </a:rPr>
              <a:t>3</a:t>
            </a:r>
            <a:r>
              <a:rPr lang="en-US" sz="2000" b="1" cap="all">
                <a:solidFill>
                  <a:schemeClr val="bg1"/>
                </a:solidFill>
                <a:effectLst/>
                <a:latin typeface="Trebuchet MS" panose="020B0703020202090204" pitchFamily="34" charset="0"/>
                <a:ea typeface="Trebuchet MS" panose="020B0703020202090204" pitchFamily="34" charset="0"/>
                <a:cs typeface="Trebuchet MS" panose="020B0703020202090204" pitchFamily="34" charset="0"/>
              </a:rPr>
              <a:t>: Presentation ON </a:t>
            </a:r>
            <a:r>
              <a:rPr lang="en-US" sz="2000" b="1" cap="all">
                <a:solidFill>
                  <a:schemeClr val="bg1"/>
                </a:solidFill>
                <a:latin typeface="Trebuchet MS" panose="020B0703020202090204" pitchFamily="34" charset="0"/>
                <a:ea typeface="Trebuchet MS" panose="020B0703020202090204" pitchFamily="34" charset="0"/>
                <a:cs typeface="Trebuchet MS" panose="020B0703020202090204" pitchFamily="34" charset="0"/>
              </a:rPr>
              <a:t>Actors with their descriptions/roles </a:t>
            </a:r>
            <a:endParaRPr lang="en-GB" sz="2000" b="1" kern="0" dirty="0">
              <a:solidFill>
                <a:schemeClr val="bg1"/>
              </a:solidFill>
              <a:effectLst/>
              <a:latin typeface="Trebuchet MS" panose="020B0703020202090204" pitchFamily="34" charset="0"/>
              <a:ea typeface="Trebuchet MS" panose="020B0703020202090204" pitchFamily="34" charset="0"/>
              <a:cs typeface="Trebuchet MS" panose="020B0703020202090204" pitchFamily="34" charset="0"/>
            </a:endParaRPr>
          </a:p>
        </p:txBody>
      </p:sp>
      <p:pic>
        <p:nvPicPr>
          <p:cNvPr id="5" name="Afbeelding 2" descr="Circular Economy image">
            <a:extLst>
              <a:ext uri="{FF2B5EF4-FFF2-40B4-BE49-F238E27FC236}">
                <a16:creationId xmlns:a16="http://schemas.microsoft.com/office/drawing/2014/main" id="{187178FA-2E8D-C2DF-C8D0-1AF7CCA0DEA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110"/>
            <a:ext cx="2809187" cy="280918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028253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troomdiagram: Proces 2">
            <a:extLst>
              <a:ext uri="{FF2B5EF4-FFF2-40B4-BE49-F238E27FC236}">
                <a16:creationId xmlns:a16="http://schemas.microsoft.com/office/drawing/2014/main" id="{730C73E1-BA7A-9E1A-A5A5-2E161B4C12BA}"/>
              </a:ext>
            </a:extLst>
          </p:cNvPr>
          <p:cNvSpPr/>
          <p:nvPr/>
        </p:nvSpPr>
        <p:spPr>
          <a:xfrm>
            <a:off x="0" y="0"/>
            <a:ext cx="12192000" cy="6116715"/>
          </a:xfrm>
          <a:prstGeom prst="flowChartProcess">
            <a:avLst/>
          </a:prstGeom>
          <a:solidFill>
            <a:srgbClr val="E9EBF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Titel 1">
            <a:extLst>
              <a:ext uri="{FF2B5EF4-FFF2-40B4-BE49-F238E27FC236}">
                <a16:creationId xmlns:a16="http://schemas.microsoft.com/office/drawing/2014/main" id="{DBDC9C30-0391-52B9-4101-7D5644446D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6938" y="166721"/>
            <a:ext cx="11944220" cy="537700"/>
          </a:xfrm>
        </p:spPr>
        <p:txBody>
          <a:bodyPr>
            <a:normAutofit fontScale="90000"/>
          </a:bodyPr>
          <a:lstStyle/>
          <a:p>
            <a:r>
              <a:rPr lang="nl-NL"/>
              <a:t>Circular Economy: Actors/Definitions/Roles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A2377CE6-996D-52D3-6A5B-E11E7EB721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2156" y="959992"/>
            <a:ext cx="10134464" cy="5059441"/>
          </a:xfrm>
          <a:prstGeom prst="rect">
            <a:avLst/>
          </a:prstGeom>
        </p:spPr>
      </p:pic>
      <p:sp>
        <p:nvSpPr>
          <p:cNvPr id="6" name="Rechthoek: afgeronde hoeken 5">
            <a:extLst>
              <a:ext uri="{FF2B5EF4-FFF2-40B4-BE49-F238E27FC236}">
                <a16:creationId xmlns:a16="http://schemas.microsoft.com/office/drawing/2014/main" id="{30BAEFFC-60FE-86F6-4EED-5C8A6690471B}"/>
              </a:ext>
            </a:extLst>
          </p:cNvPr>
          <p:cNvSpPr/>
          <p:nvPr/>
        </p:nvSpPr>
        <p:spPr>
          <a:xfrm>
            <a:off x="10405264" y="107819"/>
            <a:ext cx="1489070" cy="994146"/>
          </a:xfrm>
          <a:prstGeom prst="roundRect">
            <a:avLst/>
          </a:prstGeom>
          <a:noFill/>
          <a:ln w="762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>
                <a:solidFill>
                  <a:srgbClr val="FF0000"/>
                </a:solidFill>
              </a:rPr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29348172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troomdiagram: Proces 2">
            <a:extLst>
              <a:ext uri="{FF2B5EF4-FFF2-40B4-BE49-F238E27FC236}">
                <a16:creationId xmlns:a16="http://schemas.microsoft.com/office/drawing/2014/main" id="{730C73E1-BA7A-9E1A-A5A5-2E161B4C12BA}"/>
              </a:ext>
            </a:extLst>
          </p:cNvPr>
          <p:cNvSpPr/>
          <p:nvPr/>
        </p:nvSpPr>
        <p:spPr>
          <a:xfrm>
            <a:off x="0" y="0"/>
            <a:ext cx="12192000" cy="6066757"/>
          </a:xfrm>
          <a:prstGeom prst="flowChartProcess">
            <a:avLst/>
          </a:prstGeom>
          <a:solidFill>
            <a:srgbClr val="E9EBF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F515E4FD-E5DB-F4F8-7CDC-4574CED1C2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6938" y="166721"/>
            <a:ext cx="11944220" cy="537700"/>
          </a:xfrm>
        </p:spPr>
        <p:txBody>
          <a:bodyPr>
            <a:normAutofit fontScale="90000"/>
          </a:bodyPr>
          <a:lstStyle/>
          <a:p>
            <a:r>
              <a:rPr lang="nl-NL"/>
              <a:t>Circular Economy: Actors/Definitions/Roles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DE182915-9BA8-B8DB-4FE9-AAE1547180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4298" y="871142"/>
            <a:ext cx="9622985" cy="5074211"/>
          </a:xfrm>
          <a:prstGeom prst="rect">
            <a:avLst/>
          </a:prstGeom>
        </p:spPr>
      </p:pic>
      <p:sp>
        <p:nvSpPr>
          <p:cNvPr id="2" name="Rechthoek: afgeronde hoeken 1">
            <a:extLst>
              <a:ext uri="{FF2B5EF4-FFF2-40B4-BE49-F238E27FC236}">
                <a16:creationId xmlns:a16="http://schemas.microsoft.com/office/drawing/2014/main" id="{581982FE-9B2C-C414-66B1-A98A8F2A094B}"/>
              </a:ext>
            </a:extLst>
          </p:cNvPr>
          <p:cNvSpPr/>
          <p:nvPr/>
        </p:nvSpPr>
        <p:spPr>
          <a:xfrm>
            <a:off x="10405264" y="107819"/>
            <a:ext cx="1489070" cy="994146"/>
          </a:xfrm>
          <a:prstGeom prst="roundRect">
            <a:avLst/>
          </a:prstGeom>
          <a:noFill/>
          <a:ln w="762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>
                <a:solidFill>
                  <a:srgbClr val="FF0000"/>
                </a:solidFill>
              </a:rPr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20563502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troomdiagram: Proces 2">
            <a:extLst>
              <a:ext uri="{FF2B5EF4-FFF2-40B4-BE49-F238E27FC236}">
                <a16:creationId xmlns:a16="http://schemas.microsoft.com/office/drawing/2014/main" id="{730C73E1-BA7A-9E1A-A5A5-2E161B4C12BA}"/>
              </a:ext>
            </a:extLst>
          </p:cNvPr>
          <p:cNvSpPr/>
          <p:nvPr/>
        </p:nvSpPr>
        <p:spPr>
          <a:xfrm>
            <a:off x="0" y="0"/>
            <a:ext cx="12192000" cy="6066757"/>
          </a:xfrm>
          <a:prstGeom prst="flowChartProcess">
            <a:avLst/>
          </a:prstGeom>
          <a:solidFill>
            <a:srgbClr val="E9EBF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F515E4FD-E5DB-F4F8-7CDC-4574CED1C2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6938" y="166721"/>
            <a:ext cx="11944220" cy="537700"/>
          </a:xfrm>
        </p:spPr>
        <p:txBody>
          <a:bodyPr>
            <a:normAutofit fontScale="90000"/>
          </a:bodyPr>
          <a:lstStyle/>
          <a:p>
            <a:r>
              <a:rPr lang="nl-NL"/>
              <a:t>Circular Economy: Actors/Definitions/Roles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18956059-FEEC-AFAC-A7BF-A91FB037C9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2010" y="704421"/>
            <a:ext cx="10217789" cy="5387852"/>
          </a:xfrm>
          <a:prstGeom prst="rect">
            <a:avLst/>
          </a:prstGeom>
        </p:spPr>
      </p:pic>
      <p:sp>
        <p:nvSpPr>
          <p:cNvPr id="2" name="Rechthoek: afgeronde hoeken 1">
            <a:extLst>
              <a:ext uri="{FF2B5EF4-FFF2-40B4-BE49-F238E27FC236}">
                <a16:creationId xmlns:a16="http://schemas.microsoft.com/office/drawing/2014/main" id="{07FA065F-7C9D-103E-7FDF-53668655E76D}"/>
              </a:ext>
            </a:extLst>
          </p:cNvPr>
          <p:cNvSpPr/>
          <p:nvPr/>
        </p:nvSpPr>
        <p:spPr>
          <a:xfrm>
            <a:off x="10405264" y="107819"/>
            <a:ext cx="1489070" cy="994146"/>
          </a:xfrm>
          <a:prstGeom prst="roundRect">
            <a:avLst/>
          </a:prstGeom>
          <a:noFill/>
          <a:ln w="762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>
                <a:solidFill>
                  <a:srgbClr val="FF0000"/>
                </a:solidFill>
              </a:rPr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41201010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20F336-4850-633B-2AFB-3AE77E0391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85822" y="389436"/>
            <a:ext cx="8243667" cy="1789830"/>
          </a:xfrm>
        </p:spPr>
        <p:txBody>
          <a:bodyPr>
            <a:normAutofit fontScale="90000"/>
          </a:bodyPr>
          <a:lstStyle/>
          <a:p>
            <a:r>
              <a:rPr lang="en-US" dirty="0"/>
              <a:t>Product Circularity Data Project</a:t>
            </a:r>
            <a:br>
              <a:rPr lang="en-US" dirty="0"/>
            </a:br>
            <a:r>
              <a:rPr lang="en-US" dirty="0"/>
              <a:t> </a:t>
            </a:r>
            <a:br>
              <a:rPr lang="en-US"/>
            </a:br>
            <a:r>
              <a:rPr lang="en-US" sz="2700"/>
              <a:t>3</a:t>
            </a:r>
            <a:r>
              <a:rPr lang="en-US" sz="2700" baseline="30000"/>
              <a:t>rd</a:t>
            </a:r>
            <a:r>
              <a:rPr lang="en-US" sz="2700"/>
              <a:t>  </a:t>
            </a:r>
            <a:r>
              <a:rPr lang="en-US" sz="2700" dirty="0"/>
              <a:t>meeting</a:t>
            </a:r>
            <a:br>
              <a:rPr lang="en-US" sz="2700"/>
            </a:br>
            <a:r>
              <a:rPr lang="en-US" sz="2700"/>
              <a:t>3 March </a:t>
            </a:r>
            <a:r>
              <a:rPr lang="en-US" sz="2700" dirty="0"/>
              <a:t>2023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B0D7AA16-674D-B8BD-93E4-97A3E3DBF8CC}"/>
              </a:ext>
            </a:extLst>
          </p:cNvPr>
          <p:cNvSpPr txBox="1">
            <a:spLocks/>
          </p:cNvSpPr>
          <p:nvPr/>
        </p:nvSpPr>
        <p:spPr>
          <a:xfrm>
            <a:off x="2985822" y="3276292"/>
            <a:ext cx="8243667" cy="238760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914400" rtl="0" eaLnBrk="1" latinLnBrk="0" hangingPunct="1">
              <a:lnSpc>
                <a:spcPct val="70000"/>
              </a:lnSpc>
              <a:spcBef>
                <a:spcPct val="0"/>
              </a:spcBef>
              <a:buNone/>
              <a:defRPr sz="4000" b="1" kern="1200">
                <a:solidFill>
                  <a:srgbClr val="C5902A"/>
                </a:solidFill>
                <a:latin typeface="Barlow Condensed" panose="00000506000000000000" pitchFamily="2" charset="0"/>
                <a:ea typeface="+mj-ea"/>
                <a:cs typeface="+mj-cs"/>
              </a:defRPr>
            </a:lvl1pPr>
          </a:lstStyle>
          <a:p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B80D444-0A03-330D-2005-7E8CAA0503FD}"/>
              </a:ext>
            </a:extLst>
          </p:cNvPr>
          <p:cNvSpPr txBox="1"/>
          <p:nvPr/>
        </p:nvSpPr>
        <p:spPr>
          <a:xfrm>
            <a:off x="1604891" y="3963703"/>
            <a:ext cx="10322949" cy="8566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57300">
              <a:spcBef>
                <a:spcPts val="115"/>
              </a:spcBef>
              <a:tabLst>
                <a:tab pos="1257300" algn="l"/>
              </a:tabLst>
            </a:pPr>
            <a:r>
              <a:rPr lang="en-AU" sz="1600">
                <a:solidFill>
                  <a:schemeClr val="bg1"/>
                </a:solidFill>
                <a:latin typeface="Trebuchet MS" panose="020B0703020202090204" pitchFamily="34" charset="0"/>
              </a:rPr>
              <a:t>Jan Merckx, Leader Draft 2: Identifying Information Data Exchanges</a:t>
            </a:r>
          </a:p>
          <a:p>
            <a:pPr marL="1257300">
              <a:spcBef>
                <a:spcPts val="115"/>
              </a:spcBef>
              <a:tabLst>
                <a:tab pos="1257300" algn="l"/>
              </a:tabLst>
            </a:pPr>
            <a:endParaRPr lang="en-AU" sz="1600">
              <a:solidFill>
                <a:schemeClr val="bg1"/>
              </a:solidFill>
              <a:latin typeface="Trebuchet MS" panose="020B0703020202090204" pitchFamily="34" charset="0"/>
            </a:endParaRPr>
          </a:p>
          <a:p>
            <a:pPr marL="1257300">
              <a:spcBef>
                <a:spcPts val="115"/>
              </a:spcBef>
              <a:tabLst>
                <a:tab pos="1257300" algn="l"/>
              </a:tabLst>
            </a:pPr>
            <a:r>
              <a:rPr lang="en-AU" sz="1600">
                <a:solidFill>
                  <a:schemeClr val="bg1"/>
                </a:solidFill>
                <a:latin typeface="Trebuchet MS" panose="020B0703020202090204" pitchFamily="34" charset="0"/>
              </a:rPr>
              <a:t>Used sources:</a:t>
            </a:r>
            <a:endParaRPr lang="en-AU" sz="1600" dirty="0">
              <a:solidFill>
                <a:schemeClr val="bg1"/>
              </a:solidFill>
              <a:latin typeface="Trebuchet MS" panose="020B0703020202090204" pitchFamily="34" charset="0"/>
            </a:endParaRPr>
          </a:p>
        </p:txBody>
      </p:sp>
      <p:sp>
        <p:nvSpPr>
          <p:cNvPr id="3" name="TextBox 5">
            <a:extLst>
              <a:ext uri="{FF2B5EF4-FFF2-40B4-BE49-F238E27FC236}">
                <a16:creationId xmlns:a16="http://schemas.microsoft.com/office/drawing/2014/main" id="{7D924ABF-ECDB-91E2-4F3E-B739B0DE2864}"/>
              </a:ext>
            </a:extLst>
          </p:cNvPr>
          <p:cNvSpPr txBox="1"/>
          <p:nvPr/>
        </p:nvSpPr>
        <p:spPr>
          <a:xfrm>
            <a:off x="2794341" y="2963695"/>
            <a:ext cx="8995205" cy="5744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68730" indent="-1203960">
              <a:lnSpc>
                <a:spcPts val="1215"/>
              </a:lnSpc>
              <a:tabLst>
                <a:tab pos="1271270" algn="l"/>
              </a:tabLst>
            </a:pPr>
            <a:r>
              <a:rPr lang="en-US" sz="2000" b="1" cap="all">
                <a:solidFill>
                  <a:schemeClr val="bg1"/>
                </a:solidFill>
                <a:effectLst/>
                <a:latin typeface="Trebuchet MS" panose="020B0703020202090204" pitchFamily="34" charset="0"/>
                <a:ea typeface="Trebuchet MS" panose="020B0703020202090204" pitchFamily="34" charset="0"/>
                <a:cs typeface="Trebuchet MS" panose="020B0703020202090204" pitchFamily="34" charset="0"/>
              </a:rPr>
              <a:t>ITEM 4: Presentation ON IDENTIFYING </a:t>
            </a:r>
            <a:r>
              <a:rPr lang="en-US" sz="2000" b="1" cap="all">
                <a:solidFill>
                  <a:schemeClr val="bg1"/>
                </a:solidFill>
                <a:latin typeface="Trebuchet MS" panose="020B0703020202090204" pitchFamily="34" charset="0"/>
                <a:ea typeface="Trebuchet MS" panose="020B0703020202090204" pitchFamily="34" charset="0"/>
                <a:cs typeface="Trebuchet MS" panose="020B0703020202090204" pitchFamily="34" charset="0"/>
              </a:rPr>
              <a:t>information DATA EXCHANGES </a:t>
            </a:r>
          </a:p>
          <a:p>
            <a:pPr marL="1268730" indent="-1203960">
              <a:lnSpc>
                <a:spcPts val="1215"/>
              </a:lnSpc>
              <a:tabLst>
                <a:tab pos="1271270" algn="l"/>
              </a:tabLst>
            </a:pPr>
            <a:endParaRPr lang="en-US" sz="2000" b="1" cap="all">
              <a:solidFill>
                <a:schemeClr val="bg1"/>
              </a:solidFill>
              <a:latin typeface="Trebuchet MS" panose="020B0703020202090204" pitchFamily="34" charset="0"/>
              <a:ea typeface="Trebuchet MS" panose="020B0703020202090204" pitchFamily="34" charset="0"/>
              <a:cs typeface="Trebuchet MS" panose="020B0703020202090204" pitchFamily="34" charset="0"/>
            </a:endParaRPr>
          </a:p>
          <a:p>
            <a:pPr marL="1268730" indent="-1203960">
              <a:lnSpc>
                <a:spcPts val="1215"/>
              </a:lnSpc>
              <a:tabLst>
                <a:tab pos="1271270" algn="l"/>
              </a:tabLst>
            </a:pPr>
            <a:r>
              <a:rPr lang="en-US" sz="2000" b="1" cap="all">
                <a:solidFill>
                  <a:schemeClr val="bg1"/>
                </a:solidFill>
                <a:latin typeface="Trebuchet MS" panose="020B0703020202090204" pitchFamily="34" charset="0"/>
                <a:ea typeface="Trebuchet MS" panose="020B0703020202090204" pitchFamily="34" charset="0"/>
                <a:cs typeface="Trebuchet MS" panose="020B0703020202090204" pitchFamily="34" charset="0"/>
              </a:rPr>
              <a:t>for </a:t>
            </a:r>
            <a:r>
              <a:rPr lang="en-US" sz="2000" b="1" cap="all">
                <a:solidFill>
                  <a:schemeClr val="bg1"/>
                </a:solidFill>
                <a:effectLst/>
                <a:latin typeface="Trebuchet MS" panose="020B0703020202090204" pitchFamily="34" charset="0"/>
                <a:ea typeface="Trebuchet MS" panose="020B0703020202090204" pitchFamily="34" charset="0"/>
                <a:cs typeface="Trebuchet MS" panose="020B0703020202090204" pitchFamily="34" charset="0"/>
              </a:rPr>
              <a:t> process “Collection”</a:t>
            </a:r>
            <a:endParaRPr lang="en-GB" sz="2000" b="1" kern="0" dirty="0">
              <a:solidFill>
                <a:schemeClr val="bg1"/>
              </a:solidFill>
              <a:effectLst/>
              <a:latin typeface="Trebuchet MS" panose="020B0703020202090204" pitchFamily="34" charset="0"/>
              <a:ea typeface="Trebuchet MS" panose="020B0703020202090204" pitchFamily="34" charset="0"/>
              <a:cs typeface="Trebuchet MS" panose="020B0703020202090204" pitchFamily="34" charset="0"/>
            </a:endParaRPr>
          </a:p>
        </p:txBody>
      </p:sp>
      <p:pic>
        <p:nvPicPr>
          <p:cNvPr id="5" name="Afbeelding 2" descr="Circular Economy image">
            <a:extLst>
              <a:ext uri="{FF2B5EF4-FFF2-40B4-BE49-F238E27FC236}">
                <a16:creationId xmlns:a16="http://schemas.microsoft.com/office/drawing/2014/main" id="{C81A50F2-E35B-2F79-E487-13A122CFEF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809187" cy="2809187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kstvak 8">
            <a:extLst>
              <a:ext uri="{FF2B5EF4-FFF2-40B4-BE49-F238E27FC236}">
                <a16:creationId xmlns:a16="http://schemas.microsoft.com/office/drawing/2014/main" id="{6A6E1978-DAA1-73E6-9CC2-2C485D64824C}"/>
              </a:ext>
            </a:extLst>
          </p:cNvPr>
          <p:cNvSpPr txBox="1"/>
          <p:nvPr/>
        </p:nvSpPr>
        <p:spPr>
          <a:xfrm>
            <a:off x="4190749" y="4470092"/>
            <a:ext cx="824366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>
                <a:solidFill>
                  <a:schemeClr val="accent5">
                    <a:lumMod val="60000"/>
                    <a:lumOff val="40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Ecodesign for Sustainable Products Regulation - preliminary study on new product priorities</a:t>
            </a:r>
            <a:r>
              <a:rPr lang="en-US">
                <a:solidFill>
                  <a:schemeClr val="accent5">
                    <a:lumMod val="60000"/>
                    <a:lumOff val="40000"/>
                  </a:schemeClr>
                </a:solidFill>
              </a:rPr>
              <a:t> EU</a:t>
            </a:r>
            <a:br>
              <a:rPr lang="en-US">
                <a:solidFill>
                  <a:schemeClr val="accent5">
                    <a:lumMod val="60000"/>
                    <a:lumOff val="40000"/>
                  </a:schemeClr>
                </a:solidFill>
              </a:rPr>
            </a:br>
            <a:r>
              <a:rPr lang="en-US">
                <a:solidFill>
                  <a:schemeClr val="accent5">
                    <a:lumMod val="60000"/>
                    <a:lumOff val="40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Sustainable Products Initiative EU</a:t>
            </a:r>
            <a:endParaRPr lang="nl-NL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94848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troomdiagram: Proces 1">
            <a:extLst>
              <a:ext uri="{FF2B5EF4-FFF2-40B4-BE49-F238E27FC236}">
                <a16:creationId xmlns:a16="http://schemas.microsoft.com/office/drawing/2014/main" id="{9F172176-C686-AA5D-EA7F-69296896EAAE}"/>
              </a:ext>
            </a:extLst>
          </p:cNvPr>
          <p:cNvSpPr/>
          <p:nvPr/>
        </p:nvSpPr>
        <p:spPr>
          <a:xfrm>
            <a:off x="0" y="0"/>
            <a:ext cx="12192000" cy="6079989"/>
          </a:xfrm>
          <a:prstGeom prst="flowChartProcess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F515E4FD-E5DB-F4F8-7CDC-4574CED1C2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19863"/>
          </a:xfrm>
        </p:spPr>
        <p:txBody>
          <a:bodyPr/>
          <a:lstStyle/>
          <a:p>
            <a:r>
              <a:rPr lang="nl-NL"/>
              <a:t>Information exchange; process “Collection”</a:t>
            </a:r>
          </a:p>
        </p:txBody>
      </p:sp>
      <p:graphicFrame>
        <p:nvGraphicFramePr>
          <p:cNvPr id="3" name="Content Placeholder 6">
            <a:extLst>
              <a:ext uri="{FF2B5EF4-FFF2-40B4-BE49-F238E27FC236}">
                <a16:creationId xmlns:a16="http://schemas.microsoft.com/office/drawing/2014/main" id="{D94E111F-E1AB-9EA0-E48A-08A07EA27DD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54780518"/>
              </p:ext>
            </p:extLst>
          </p:nvPr>
        </p:nvGraphicFramePr>
        <p:xfrm>
          <a:off x="140361" y="1289518"/>
          <a:ext cx="11911278" cy="467465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75241">
                  <a:extLst>
                    <a:ext uri="{9D8B030D-6E8A-4147-A177-3AD203B41FA5}">
                      <a16:colId xmlns:a16="http://schemas.microsoft.com/office/drawing/2014/main" val="3831319508"/>
                    </a:ext>
                  </a:extLst>
                </a:gridCol>
                <a:gridCol w="2075241">
                  <a:extLst>
                    <a:ext uri="{9D8B030D-6E8A-4147-A177-3AD203B41FA5}">
                      <a16:colId xmlns:a16="http://schemas.microsoft.com/office/drawing/2014/main" val="3598544312"/>
                    </a:ext>
                  </a:extLst>
                </a:gridCol>
                <a:gridCol w="1940199">
                  <a:extLst>
                    <a:ext uri="{9D8B030D-6E8A-4147-A177-3AD203B41FA5}">
                      <a16:colId xmlns:a16="http://schemas.microsoft.com/office/drawing/2014/main" val="3861257915"/>
                    </a:ext>
                  </a:extLst>
                </a:gridCol>
                <a:gridCol w="1940199">
                  <a:extLst>
                    <a:ext uri="{9D8B030D-6E8A-4147-A177-3AD203B41FA5}">
                      <a16:colId xmlns:a16="http://schemas.microsoft.com/office/drawing/2014/main" val="1959403225"/>
                    </a:ext>
                  </a:extLst>
                </a:gridCol>
                <a:gridCol w="1940199">
                  <a:extLst>
                    <a:ext uri="{9D8B030D-6E8A-4147-A177-3AD203B41FA5}">
                      <a16:colId xmlns:a16="http://schemas.microsoft.com/office/drawing/2014/main" val="2091696446"/>
                    </a:ext>
                  </a:extLst>
                </a:gridCol>
                <a:gridCol w="1940199">
                  <a:extLst>
                    <a:ext uri="{9D8B030D-6E8A-4147-A177-3AD203B41FA5}">
                      <a16:colId xmlns:a16="http://schemas.microsoft.com/office/drawing/2014/main" val="221590388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457200" algn="l">
                        <a:lnSpc>
                          <a:spcPct val="107000"/>
                        </a:lnSpc>
                      </a:pPr>
                      <a:r>
                        <a:rPr lang="en-US" sz="1600">
                          <a:solidFill>
                            <a:schemeClr val="tx1"/>
                          </a:solidFill>
                        </a:rPr>
                        <a:t> </a:t>
                      </a:r>
                    </a:p>
                  </a:txBody>
                  <a:tcPr marL="45648" marR="4564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/>
                        <a:t>Process: Collection</a:t>
                      </a:r>
                    </a:p>
                  </a:txBody>
                  <a:tcPr marL="45648" marR="4564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6417830"/>
                  </a:ext>
                </a:extLst>
              </a:tr>
              <a:tr h="160256">
                <a:tc>
                  <a:txBody>
                    <a:bodyPr/>
                    <a:lstStyle/>
                    <a:p>
                      <a:pPr marL="457200" algn="l">
                        <a:lnSpc>
                          <a:spcPct val="107000"/>
                        </a:lnSpc>
                      </a:pPr>
                      <a:r>
                        <a:rPr lang="en-US" sz="1600">
                          <a:solidFill>
                            <a:schemeClr val="tx1"/>
                          </a:solidFill>
                        </a:rPr>
                        <a:t>Actors</a:t>
                      </a:r>
                    </a:p>
                  </a:txBody>
                  <a:tcPr marL="45648" marR="4564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</a:pPr>
                      <a:r>
                        <a:rPr lang="en-US" sz="1600" dirty="0"/>
                        <a:t>Actor A</a:t>
                      </a:r>
                    </a:p>
                  </a:txBody>
                  <a:tcPr marL="45648" marR="4564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</a:pPr>
                      <a:r>
                        <a:rPr lang="en-US" sz="1600" b="1" kern="100" dirty="0">
                          <a:solidFill>
                            <a:schemeClr val="tx1"/>
                          </a:solidFill>
                          <a:effectLst/>
                        </a:rPr>
                        <a:t>Actor B</a:t>
                      </a:r>
                      <a:endParaRPr lang="en-US" sz="1600" b="1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48" marR="4564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</a:pPr>
                      <a:r>
                        <a:rPr lang="en-US" sz="1600" b="1" kern="100" dirty="0">
                          <a:solidFill>
                            <a:schemeClr val="tx1"/>
                          </a:solidFill>
                          <a:effectLst/>
                        </a:rPr>
                        <a:t>Actor C</a:t>
                      </a:r>
                      <a:endParaRPr lang="en-US" sz="1600" b="1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48" marR="4564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</a:pPr>
                      <a:r>
                        <a:rPr lang="en-US" sz="1600" b="1" kern="100" dirty="0">
                          <a:solidFill>
                            <a:schemeClr val="tx1"/>
                          </a:solidFill>
                          <a:effectLst/>
                        </a:rPr>
                        <a:t>Actor D</a:t>
                      </a:r>
                      <a:endParaRPr lang="en-US" sz="1600" b="1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48" marR="4564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b="1" kern="100" dirty="0">
                          <a:solidFill>
                            <a:schemeClr val="tx1"/>
                          </a:solidFill>
                          <a:effectLst/>
                        </a:rPr>
                        <a:t>Actor E</a:t>
                      </a:r>
                      <a:endParaRPr lang="en-US" sz="1600" b="1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48" marR="4564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2047001"/>
                  </a:ext>
                </a:extLst>
              </a:tr>
              <a:tr h="263951">
                <a:tc rowSpan="3">
                  <a:txBody>
                    <a:bodyPr/>
                    <a:lstStyle/>
                    <a:p>
                      <a:pPr marL="457200" algn="l">
                        <a:lnSpc>
                          <a:spcPct val="107000"/>
                        </a:lnSpc>
                      </a:pPr>
                      <a:r>
                        <a:rPr lang="en-US" sz="1600">
                          <a:solidFill>
                            <a:schemeClr val="tx1"/>
                          </a:solidFill>
                        </a:rPr>
                        <a:t>A Municipal Collector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45648" marR="4564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9388" indent="0">
                        <a:lnSpc>
                          <a:spcPct val="107000"/>
                        </a:lnSpc>
                      </a:pPr>
                      <a:r>
                        <a:rPr lang="en-US" sz="1600" dirty="0"/>
                        <a:t>Empty collection bins</a:t>
                      </a:r>
                    </a:p>
                  </a:txBody>
                  <a:tcPr marL="45648" marR="4564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179388" indent="0">
                        <a:lnSpc>
                          <a:spcPct val="107000"/>
                        </a:lnSpc>
                      </a:pPr>
                      <a:r>
                        <a:rPr lang="en-US" sz="1600" dirty="0"/>
                        <a:t>Deliver collected items</a:t>
                      </a:r>
                    </a:p>
                  </a:txBody>
                  <a:tcPr marL="45648" marR="45648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</a:pPr>
                      <a:r>
                        <a:rPr lang="en-US" sz="1600" kern="100">
                          <a:solidFill>
                            <a:schemeClr val="tx1"/>
                          </a:solidFill>
                          <a:effectLst/>
                        </a:rPr>
                        <a:t>Activity/Action</a:t>
                      </a:r>
                      <a:endParaRPr lang="en-US" sz="1600" kern="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48" marR="45648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</a:pPr>
                      <a:r>
                        <a:rPr lang="en-US" sz="1600" kern="100" dirty="0">
                          <a:solidFill>
                            <a:schemeClr val="tx1"/>
                          </a:solidFill>
                          <a:effectLst/>
                        </a:rPr>
                        <a:t>Activity/Action</a:t>
                      </a:r>
                      <a:endParaRPr lang="en-US" sz="160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48" marR="45648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kern="100" dirty="0">
                          <a:solidFill>
                            <a:schemeClr val="tx1"/>
                          </a:solidFill>
                          <a:effectLst/>
                        </a:rPr>
                        <a:t>Activity/Action</a:t>
                      </a:r>
                      <a:endParaRPr lang="en-US" sz="160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48" marR="45648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333649259"/>
                  </a:ext>
                </a:extLst>
              </a:tr>
              <a:tr h="32051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</a:pPr>
                      <a:r>
                        <a:rPr lang="en-US" sz="1600"/>
                        <a:t>X</a:t>
                      </a:r>
                    </a:p>
                  </a:txBody>
                  <a:tcPr marL="45648" marR="4564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179388" indent="0">
                        <a:lnSpc>
                          <a:spcPct val="107000"/>
                        </a:lnSpc>
                      </a:pPr>
                      <a:r>
                        <a:rPr lang="en-US" sz="1600" dirty="0"/>
                        <a:t>Item Volume </a:t>
                      </a:r>
                    </a:p>
                    <a:p>
                      <a:pPr marL="179388" indent="0">
                        <a:lnSpc>
                          <a:spcPct val="107000"/>
                        </a:lnSpc>
                      </a:pPr>
                      <a:r>
                        <a:rPr lang="en-US" sz="1600" dirty="0"/>
                        <a:t>Item source/origin</a:t>
                      </a:r>
                    </a:p>
                  </a:txBody>
                  <a:tcPr marL="45648" marR="45648" marT="0" marB="0">
                    <a:lnTlToB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</a:pPr>
                      <a:r>
                        <a:rPr lang="en-US" sz="1600" kern="100" dirty="0">
                          <a:solidFill>
                            <a:schemeClr val="tx1"/>
                          </a:solidFill>
                          <a:effectLst/>
                        </a:rPr>
                        <a:t>What data</a:t>
                      </a:r>
                      <a:endParaRPr lang="en-US" sz="160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48" marR="45648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</a:pPr>
                      <a:r>
                        <a:rPr lang="en-US" sz="1600" kern="100">
                          <a:solidFill>
                            <a:schemeClr val="tx1"/>
                          </a:solidFill>
                          <a:effectLst/>
                        </a:rPr>
                        <a:t>What data</a:t>
                      </a:r>
                      <a:endParaRPr lang="en-US" sz="1600" kern="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48" marR="45648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kern="100">
                          <a:solidFill>
                            <a:schemeClr val="tx1"/>
                          </a:solidFill>
                          <a:effectLst/>
                        </a:rPr>
                        <a:t>What data</a:t>
                      </a:r>
                      <a:endParaRPr lang="en-US" sz="1600" kern="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48" marR="45648" marT="0" marB="0"/>
                </a:tc>
                <a:extLst>
                  <a:ext uri="{0D108BD9-81ED-4DB2-BD59-A6C34878D82A}">
                    <a16:rowId xmlns:a16="http://schemas.microsoft.com/office/drawing/2014/main" val="208533294"/>
                  </a:ext>
                </a:extLst>
              </a:tr>
              <a:tr h="38899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</a:pPr>
                      <a:r>
                        <a:rPr lang="en-US" sz="1600"/>
                        <a:t>X</a:t>
                      </a:r>
                    </a:p>
                  </a:txBody>
                  <a:tcPr marL="45648" marR="4564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179388" indent="0">
                        <a:lnSpc>
                          <a:spcPct val="107000"/>
                        </a:lnSpc>
                      </a:pPr>
                      <a:r>
                        <a:rPr lang="en-US" sz="1600" dirty="0"/>
                        <a:t>Reception of items </a:t>
                      </a:r>
                    </a:p>
                    <a:p>
                      <a:pPr marL="179388" indent="0">
                        <a:lnSpc>
                          <a:spcPct val="107000"/>
                        </a:lnSpc>
                      </a:pPr>
                      <a:r>
                        <a:rPr lang="en-US" sz="1600" dirty="0"/>
                        <a:t>Planning</a:t>
                      </a:r>
                    </a:p>
                  </a:txBody>
                  <a:tcPr marL="45648" marR="45648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</a:pPr>
                      <a:r>
                        <a:rPr lang="en-US" sz="1600" kern="100" dirty="0">
                          <a:solidFill>
                            <a:schemeClr val="tx1"/>
                          </a:solidFill>
                          <a:effectLst/>
                        </a:rPr>
                        <a:t>Why</a:t>
                      </a:r>
                      <a:endParaRPr lang="en-US" sz="160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48" marR="45648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</a:pPr>
                      <a:r>
                        <a:rPr lang="en-US" sz="1600" kern="100">
                          <a:solidFill>
                            <a:schemeClr val="tx1"/>
                          </a:solidFill>
                          <a:effectLst/>
                        </a:rPr>
                        <a:t>Why</a:t>
                      </a:r>
                      <a:endParaRPr lang="en-US" sz="1600" kern="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48" marR="45648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kern="100">
                          <a:solidFill>
                            <a:schemeClr val="tx1"/>
                          </a:solidFill>
                          <a:effectLst/>
                        </a:rPr>
                        <a:t>Why</a:t>
                      </a:r>
                      <a:endParaRPr lang="en-US" sz="1600" kern="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48" marR="45648" marT="0" marB="0"/>
                </a:tc>
                <a:extLst>
                  <a:ext uri="{0D108BD9-81ED-4DB2-BD59-A6C34878D82A}">
                    <a16:rowId xmlns:a16="http://schemas.microsoft.com/office/drawing/2014/main" val="1546317968"/>
                  </a:ext>
                </a:extLst>
              </a:tr>
              <a:tr h="381230">
                <a:tc rowSpan="3">
                  <a:txBody>
                    <a:bodyPr/>
                    <a:lstStyle/>
                    <a:p>
                      <a:pPr marL="457200" algn="l">
                        <a:lnSpc>
                          <a:spcPct val="107000"/>
                        </a:lnSpc>
                      </a:pPr>
                      <a:r>
                        <a:rPr lang="en-US" sz="1600">
                          <a:solidFill>
                            <a:schemeClr val="tx1"/>
                          </a:solidFill>
                        </a:rPr>
                        <a:t>B Centre 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for Sorting / Triage</a:t>
                      </a:r>
                    </a:p>
                  </a:txBody>
                  <a:tcPr marL="45648" marR="4564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</a:pPr>
                      <a:r>
                        <a:rPr lang="en-US" sz="1600"/>
                        <a:t> </a:t>
                      </a:r>
                    </a:p>
                  </a:txBody>
                  <a:tcPr marL="45648" marR="4564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179388" indent="0">
                        <a:lnSpc>
                          <a:spcPct val="107000"/>
                        </a:lnSpc>
                      </a:pPr>
                      <a:r>
                        <a:rPr lang="en-US" sz="1600" dirty="0"/>
                        <a:t>Sorting of items</a:t>
                      </a:r>
                    </a:p>
                  </a:txBody>
                  <a:tcPr marL="45648" marR="45648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</a:pPr>
                      <a:r>
                        <a:rPr lang="en-US" sz="1600" kern="100" dirty="0">
                          <a:solidFill>
                            <a:schemeClr val="tx1"/>
                          </a:solidFill>
                          <a:effectLst/>
                        </a:rPr>
                        <a:t>Activity/Action</a:t>
                      </a:r>
                      <a:endParaRPr lang="en-US" sz="160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48" marR="45648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</a:pPr>
                      <a:r>
                        <a:rPr lang="en-US" sz="1600" kern="100">
                          <a:solidFill>
                            <a:schemeClr val="tx1"/>
                          </a:solidFill>
                          <a:effectLst/>
                        </a:rPr>
                        <a:t>Activity/Action</a:t>
                      </a:r>
                      <a:endParaRPr lang="en-US" sz="1600" kern="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48" marR="45648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kern="100" dirty="0">
                          <a:solidFill>
                            <a:schemeClr val="tx1"/>
                          </a:solidFill>
                          <a:effectLst/>
                        </a:rPr>
                        <a:t>Activity/Action</a:t>
                      </a:r>
                      <a:endParaRPr lang="en-US" sz="160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48" marR="45648" marT="0" marB="0"/>
                </a:tc>
                <a:extLst>
                  <a:ext uri="{0D108BD9-81ED-4DB2-BD59-A6C34878D82A}">
                    <a16:rowId xmlns:a16="http://schemas.microsoft.com/office/drawing/2014/main" val="1799622029"/>
                  </a:ext>
                </a:extLst>
              </a:tr>
              <a:tr h="18437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</a:pPr>
                      <a:r>
                        <a:rPr lang="en-US" sz="1600"/>
                        <a:t> </a:t>
                      </a:r>
                    </a:p>
                  </a:txBody>
                  <a:tcPr marL="45648" marR="4564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</a:pPr>
                      <a:r>
                        <a:rPr lang="en-US" sz="1600"/>
                        <a:t>X</a:t>
                      </a:r>
                    </a:p>
                  </a:txBody>
                  <a:tcPr marL="45648" marR="45648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</a:pPr>
                      <a:r>
                        <a:rPr lang="en-US" sz="1600" kern="100">
                          <a:solidFill>
                            <a:schemeClr val="tx1"/>
                          </a:solidFill>
                          <a:effectLst/>
                        </a:rPr>
                        <a:t>What data</a:t>
                      </a:r>
                      <a:endParaRPr lang="en-US" sz="1600" kern="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48" marR="45648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</a:pPr>
                      <a:r>
                        <a:rPr lang="en-US" sz="1600" kern="100">
                          <a:solidFill>
                            <a:schemeClr val="tx1"/>
                          </a:solidFill>
                          <a:effectLst/>
                        </a:rPr>
                        <a:t>What data</a:t>
                      </a:r>
                      <a:endParaRPr lang="en-US" sz="1600" kern="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48" marR="45648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kern="100">
                          <a:solidFill>
                            <a:schemeClr val="tx1"/>
                          </a:solidFill>
                          <a:effectLst/>
                        </a:rPr>
                        <a:t>What data</a:t>
                      </a:r>
                      <a:endParaRPr lang="en-US" sz="1600" kern="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48" marR="45648" marT="0" marB="0"/>
                </a:tc>
                <a:extLst>
                  <a:ext uri="{0D108BD9-81ED-4DB2-BD59-A6C34878D82A}">
                    <a16:rowId xmlns:a16="http://schemas.microsoft.com/office/drawing/2014/main" val="4199655222"/>
                  </a:ext>
                </a:extLst>
              </a:tr>
              <a:tr h="1057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</a:pPr>
                      <a:r>
                        <a:rPr lang="en-US" sz="1600"/>
                        <a:t> </a:t>
                      </a:r>
                    </a:p>
                  </a:txBody>
                  <a:tcPr marL="45648" marR="4564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</a:pPr>
                      <a:r>
                        <a:rPr lang="en-US" sz="1600"/>
                        <a:t>X</a:t>
                      </a:r>
                    </a:p>
                  </a:txBody>
                  <a:tcPr marL="45648" marR="45648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</a:pPr>
                      <a:r>
                        <a:rPr lang="en-US" sz="1600" kern="100">
                          <a:solidFill>
                            <a:schemeClr val="tx1"/>
                          </a:solidFill>
                          <a:effectLst/>
                        </a:rPr>
                        <a:t>Why</a:t>
                      </a:r>
                      <a:endParaRPr lang="en-US" sz="1600" kern="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48" marR="45648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</a:pPr>
                      <a:r>
                        <a:rPr lang="en-US" sz="1600" kern="100">
                          <a:solidFill>
                            <a:schemeClr val="tx1"/>
                          </a:solidFill>
                          <a:effectLst/>
                        </a:rPr>
                        <a:t>Why</a:t>
                      </a:r>
                      <a:endParaRPr lang="en-US" sz="1600" kern="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48" marR="45648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kern="100">
                          <a:solidFill>
                            <a:schemeClr val="tx1"/>
                          </a:solidFill>
                          <a:effectLst/>
                        </a:rPr>
                        <a:t>Why</a:t>
                      </a:r>
                      <a:endParaRPr lang="en-US" sz="1600" kern="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48" marR="45648" marT="0" marB="0"/>
                </a:tc>
                <a:extLst>
                  <a:ext uri="{0D108BD9-81ED-4DB2-BD59-A6C34878D82A}">
                    <a16:rowId xmlns:a16="http://schemas.microsoft.com/office/drawing/2014/main" val="2687788031"/>
                  </a:ext>
                </a:extLst>
              </a:tr>
              <a:tr h="381230">
                <a:tc rowSpan="3">
                  <a:txBody>
                    <a:bodyPr/>
                    <a:lstStyle/>
                    <a:p>
                      <a:pPr marL="457200" algn="l">
                        <a:lnSpc>
                          <a:spcPct val="107000"/>
                        </a:lnSpc>
                      </a:pPr>
                      <a:r>
                        <a:rPr lang="en-US" sz="1600" kern="100">
                          <a:solidFill>
                            <a:schemeClr val="tx1"/>
                          </a:solidFill>
                          <a:effectLst/>
                        </a:rPr>
                        <a:t>C Actor</a:t>
                      </a:r>
                      <a:endParaRPr lang="en-US" sz="1600" kern="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48" marR="4564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</a:pPr>
                      <a:r>
                        <a:rPr lang="en-US" sz="1600" kern="100">
                          <a:solidFill>
                            <a:schemeClr val="tx1"/>
                          </a:solidFill>
                          <a:effectLst/>
                        </a:rPr>
                        <a:t>Activity/Action</a:t>
                      </a:r>
                      <a:endParaRPr lang="en-US" sz="1600" kern="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48" marR="4564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</a:pPr>
                      <a:r>
                        <a:rPr lang="en-US" sz="1600" kern="100">
                          <a:solidFill>
                            <a:schemeClr val="tx1"/>
                          </a:solidFill>
                          <a:effectLst/>
                        </a:rPr>
                        <a:t>Activity/Action</a:t>
                      </a:r>
                      <a:endParaRPr lang="en-US" sz="1600" kern="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48" marR="45648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</a:pPr>
                      <a:r>
                        <a:rPr lang="en-US" sz="1600" kern="100">
                          <a:solidFill>
                            <a:schemeClr val="tx1"/>
                          </a:solidFill>
                          <a:effectLst/>
                        </a:rPr>
                        <a:t>Activity/Action</a:t>
                      </a:r>
                      <a:endParaRPr lang="en-US" sz="1600" kern="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48" marR="45648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</a:pPr>
                      <a:r>
                        <a:rPr lang="en-US" sz="1600" kern="100" dirty="0">
                          <a:solidFill>
                            <a:schemeClr val="tx1"/>
                          </a:solidFill>
                          <a:effectLst/>
                        </a:rPr>
                        <a:t>Activity/Action</a:t>
                      </a:r>
                      <a:endParaRPr lang="en-US" sz="160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48" marR="45648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kern="100">
                          <a:solidFill>
                            <a:schemeClr val="tx1"/>
                          </a:solidFill>
                          <a:effectLst/>
                        </a:rPr>
                        <a:t>Activity/Action</a:t>
                      </a:r>
                      <a:endParaRPr lang="en-US" sz="1600" kern="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48" marR="45648" marT="0" marB="0"/>
                </a:tc>
                <a:extLst>
                  <a:ext uri="{0D108BD9-81ED-4DB2-BD59-A6C34878D82A}">
                    <a16:rowId xmlns:a16="http://schemas.microsoft.com/office/drawing/2014/main" val="724090572"/>
                  </a:ext>
                </a:extLst>
              </a:tr>
              <a:tr h="25224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</a:pPr>
                      <a:r>
                        <a:rPr lang="en-US" sz="1600" kern="100">
                          <a:solidFill>
                            <a:schemeClr val="tx1"/>
                          </a:solidFill>
                          <a:effectLst/>
                        </a:rPr>
                        <a:t>What data</a:t>
                      </a:r>
                      <a:endParaRPr lang="en-US" sz="1600" kern="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48" marR="4564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</a:pPr>
                      <a:r>
                        <a:rPr lang="en-US" sz="1600" kern="100">
                          <a:solidFill>
                            <a:schemeClr val="tx1"/>
                          </a:solidFill>
                          <a:effectLst/>
                        </a:rPr>
                        <a:t>What data</a:t>
                      </a:r>
                      <a:endParaRPr lang="en-US" sz="1600" kern="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48" marR="45648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</a:pPr>
                      <a:r>
                        <a:rPr lang="en-US" sz="1600" kern="100">
                          <a:solidFill>
                            <a:schemeClr val="tx1"/>
                          </a:solidFill>
                          <a:effectLst/>
                        </a:rPr>
                        <a:t>X</a:t>
                      </a:r>
                      <a:endParaRPr lang="en-US" sz="1600" kern="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48" marR="45648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</a:pPr>
                      <a:r>
                        <a:rPr lang="en-US" sz="1600" kern="100">
                          <a:solidFill>
                            <a:schemeClr val="tx1"/>
                          </a:solidFill>
                          <a:effectLst/>
                        </a:rPr>
                        <a:t>What data</a:t>
                      </a:r>
                      <a:endParaRPr lang="en-US" sz="1600" kern="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48" marR="45648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kern="100" dirty="0">
                          <a:solidFill>
                            <a:schemeClr val="tx1"/>
                          </a:solidFill>
                          <a:effectLst/>
                        </a:rPr>
                        <a:t>What data</a:t>
                      </a:r>
                      <a:endParaRPr lang="en-US" sz="160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48" marR="45648" marT="0" marB="0"/>
                </a:tc>
                <a:extLst>
                  <a:ext uri="{0D108BD9-81ED-4DB2-BD59-A6C34878D82A}">
                    <a16:rowId xmlns:a16="http://schemas.microsoft.com/office/drawing/2014/main" val="2931100017"/>
                  </a:ext>
                </a:extLst>
              </a:tr>
              <a:tr h="13561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</a:pPr>
                      <a:r>
                        <a:rPr lang="en-US" sz="1600" kern="100">
                          <a:solidFill>
                            <a:schemeClr val="tx1"/>
                          </a:solidFill>
                          <a:effectLst/>
                        </a:rPr>
                        <a:t>Why</a:t>
                      </a:r>
                      <a:endParaRPr lang="en-US" sz="1600" kern="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48" marR="4564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</a:pPr>
                      <a:r>
                        <a:rPr lang="en-US" sz="1600" kern="100">
                          <a:solidFill>
                            <a:schemeClr val="tx1"/>
                          </a:solidFill>
                          <a:effectLst/>
                        </a:rPr>
                        <a:t>Why</a:t>
                      </a:r>
                      <a:endParaRPr lang="en-US" sz="1600" kern="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48" marR="45648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</a:pPr>
                      <a:r>
                        <a:rPr lang="en-US" sz="1600" kern="100">
                          <a:solidFill>
                            <a:schemeClr val="tx1"/>
                          </a:solidFill>
                          <a:effectLst/>
                        </a:rPr>
                        <a:t>X</a:t>
                      </a:r>
                      <a:endParaRPr lang="en-US" sz="1600" kern="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48" marR="45648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</a:pPr>
                      <a:r>
                        <a:rPr lang="en-US" sz="1600" kern="100">
                          <a:solidFill>
                            <a:schemeClr val="tx1"/>
                          </a:solidFill>
                          <a:effectLst/>
                        </a:rPr>
                        <a:t>Why</a:t>
                      </a:r>
                      <a:endParaRPr lang="en-US" sz="1600" kern="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48" marR="45648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kern="100">
                          <a:solidFill>
                            <a:schemeClr val="tx1"/>
                          </a:solidFill>
                          <a:effectLst/>
                        </a:rPr>
                        <a:t>Why</a:t>
                      </a:r>
                      <a:endParaRPr lang="en-US" sz="1600" kern="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48" marR="45648" marT="0" marB="0"/>
                </a:tc>
                <a:extLst>
                  <a:ext uri="{0D108BD9-81ED-4DB2-BD59-A6C34878D82A}">
                    <a16:rowId xmlns:a16="http://schemas.microsoft.com/office/drawing/2014/main" val="2366403643"/>
                  </a:ext>
                </a:extLst>
              </a:tr>
              <a:tr h="381230">
                <a:tc rowSpan="3">
                  <a:txBody>
                    <a:bodyPr/>
                    <a:lstStyle/>
                    <a:p>
                      <a:pPr marL="457200" algn="l">
                        <a:lnSpc>
                          <a:spcPct val="107000"/>
                        </a:lnSpc>
                      </a:pPr>
                      <a:r>
                        <a:rPr lang="en-US" sz="1600" kern="100" dirty="0">
                          <a:solidFill>
                            <a:schemeClr val="tx1"/>
                          </a:solidFill>
                          <a:effectLst/>
                        </a:rPr>
                        <a:t>D Actor</a:t>
                      </a:r>
                      <a:endParaRPr lang="en-US" sz="160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48" marR="4564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</a:pPr>
                      <a:r>
                        <a:rPr lang="en-US" sz="1600" kern="100">
                          <a:solidFill>
                            <a:schemeClr val="tx1"/>
                          </a:solidFill>
                          <a:effectLst/>
                        </a:rPr>
                        <a:t>Activity/Action</a:t>
                      </a:r>
                      <a:endParaRPr lang="en-US" sz="1600" kern="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48" marR="4564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</a:pPr>
                      <a:r>
                        <a:rPr lang="en-US" sz="1600" kern="100">
                          <a:solidFill>
                            <a:schemeClr val="tx1"/>
                          </a:solidFill>
                          <a:effectLst/>
                        </a:rPr>
                        <a:t>Activity/Action</a:t>
                      </a:r>
                      <a:endParaRPr lang="en-US" sz="1600" kern="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48" marR="45648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</a:pPr>
                      <a:r>
                        <a:rPr lang="en-US" sz="1600" kern="100">
                          <a:solidFill>
                            <a:schemeClr val="tx1"/>
                          </a:solidFill>
                          <a:effectLst/>
                        </a:rPr>
                        <a:t>Activity/Action</a:t>
                      </a:r>
                      <a:endParaRPr lang="en-US" sz="1600" kern="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48" marR="45648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</a:pPr>
                      <a:r>
                        <a:rPr lang="en-US" sz="1600" kern="100">
                          <a:solidFill>
                            <a:schemeClr val="tx1"/>
                          </a:solidFill>
                          <a:effectLst/>
                        </a:rPr>
                        <a:t>Activity/Action</a:t>
                      </a:r>
                      <a:endParaRPr lang="en-US" sz="1600" kern="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48" marR="45648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kern="100" dirty="0">
                          <a:solidFill>
                            <a:schemeClr val="tx1"/>
                          </a:solidFill>
                          <a:effectLst/>
                        </a:rPr>
                        <a:t>Activity/Action</a:t>
                      </a:r>
                      <a:endParaRPr lang="en-US" sz="160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48" marR="45648" marT="0" marB="0"/>
                </a:tc>
                <a:extLst>
                  <a:ext uri="{0D108BD9-81ED-4DB2-BD59-A6C34878D82A}">
                    <a16:rowId xmlns:a16="http://schemas.microsoft.com/office/drawing/2014/main" val="4097321323"/>
                  </a:ext>
                </a:extLst>
              </a:tr>
              <a:tr h="22684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</a:pPr>
                      <a:r>
                        <a:rPr lang="en-US" sz="1600" kern="100">
                          <a:solidFill>
                            <a:schemeClr val="tx1"/>
                          </a:solidFill>
                          <a:effectLst/>
                        </a:rPr>
                        <a:t>What data</a:t>
                      </a:r>
                      <a:endParaRPr lang="en-US" sz="1600" kern="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48" marR="4564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</a:pPr>
                      <a:r>
                        <a:rPr lang="en-US" sz="1600" kern="100">
                          <a:solidFill>
                            <a:schemeClr val="tx1"/>
                          </a:solidFill>
                          <a:effectLst/>
                        </a:rPr>
                        <a:t>What data</a:t>
                      </a:r>
                      <a:endParaRPr lang="en-US" sz="1600" kern="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48" marR="45648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</a:pPr>
                      <a:r>
                        <a:rPr lang="en-US" sz="1600" kern="100">
                          <a:solidFill>
                            <a:schemeClr val="tx1"/>
                          </a:solidFill>
                          <a:effectLst/>
                        </a:rPr>
                        <a:t>What data</a:t>
                      </a:r>
                      <a:endParaRPr lang="en-US" sz="1600" kern="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48" marR="45648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</a:pPr>
                      <a:r>
                        <a:rPr lang="en-US" sz="1600" kern="100">
                          <a:solidFill>
                            <a:schemeClr val="tx1"/>
                          </a:solidFill>
                          <a:effectLst/>
                        </a:rPr>
                        <a:t>X</a:t>
                      </a:r>
                      <a:endParaRPr lang="en-US" sz="1600" kern="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48" marR="45648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kern="100" dirty="0">
                          <a:solidFill>
                            <a:schemeClr val="tx1"/>
                          </a:solidFill>
                          <a:effectLst/>
                        </a:rPr>
                        <a:t>What data</a:t>
                      </a:r>
                      <a:endParaRPr lang="en-US" sz="160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48" marR="45648" marT="0" marB="0"/>
                </a:tc>
                <a:extLst>
                  <a:ext uri="{0D108BD9-81ED-4DB2-BD59-A6C34878D82A}">
                    <a16:rowId xmlns:a16="http://schemas.microsoft.com/office/drawing/2014/main" val="2541170887"/>
                  </a:ext>
                </a:extLst>
              </a:tr>
              <a:tr h="25224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</a:pPr>
                      <a:r>
                        <a:rPr lang="en-US" sz="1600" kern="100">
                          <a:solidFill>
                            <a:schemeClr val="tx1"/>
                          </a:solidFill>
                          <a:effectLst/>
                        </a:rPr>
                        <a:t>Activity</a:t>
                      </a:r>
                      <a:endParaRPr lang="en-US" sz="1600" kern="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48" marR="4564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</a:pPr>
                      <a:r>
                        <a:rPr lang="en-US" sz="1600" kern="100">
                          <a:solidFill>
                            <a:schemeClr val="tx1"/>
                          </a:solidFill>
                          <a:effectLst/>
                        </a:rPr>
                        <a:t>Why</a:t>
                      </a:r>
                      <a:endParaRPr lang="en-US" sz="1600" kern="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48" marR="45648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</a:pPr>
                      <a:r>
                        <a:rPr lang="en-US" sz="1600" kern="100">
                          <a:solidFill>
                            <a:schemeClr val="tx1"/>
                          </a:solidFill>
                          <a:effectLst/>
                        </a:rPr>
                        <a:t>Why</a:t>
                      </a:r>
                      <a:endParaRPr lang="en-US" sz="1600" kern="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48" marR="45648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</a:pPr>
                      <a:r>
                        <a:rPr lang="en-US" sz="1600" kern="100">
                          <a:solidFill>
                            <a:schemeClr val="tx1"/>
                          </a:solidFill>
                          <a:effectLst/>
                        </a:rPr>
                        <a:t>X</a:t>
                      </a:r>
                      <a:endParaRPr lang="en-US" sz="1600" kern="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48" marR="45648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kern="100" dirty="0">
                          <a:solidFill>
                            <a:schemeClr val="tx1"/>
                          </a:solidFill>
                          <a:effectLst/>
                        </a:rPr>
                        <a:t>Why</a:t>
                      </a:r>
                      <a:endParaRPr lang="en-US" sz="160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648" marR="45648" marT="0" marB="0"/>
                </a:tc>
                <a:extLst>
                  <a:ext uri="{0D108BD9-81ED-4DB2-BD59-A6C34878D82A}">
                    <a16:rowId xmlns:a16="http://schemas.microsoft.com/office/drawing/2014/main" val="2927591472"/>
                  </a:ext>
                </a:extLst>
              </a:tr>
            </a:tbl>
          </a:graphicData>
        </a:graphic>
      </p:graphicFrame>
      <p:sp>
        <p:nvSpPr>
          <p:cNvPr id="6" name="Rechthoek: afgeronde hoeken 5">
            <a:extLst>
              <a:ext uri="{FF2B5EF4-FFF2-40B4-BE49-F238E27FC236}">
                <a16:creationId xmlns:a16="http://schemas.microsoft.com/office/drawing/2014/main" id="{F96B0EFE-5E84-B15E-5A1F-0FD21AD793D0}"/>
              </a:ext>
            </a:extLst>
          </p:cNvPr>
          <p:cNvSpPr/>
          <p:nvPr/>
        </p:nvSpPr>
        <p:spPr>
          <a:xfrm>
            <a:off x="9886804" y="142043"/>
            <a:ext cx="2164835" cy="827145"/>
          </a:xfrm>
          <a:prstGeom prst="roundRect">
            <a:avLst/>
          </a:prstGeom>
          <a:noFill/>
          <a:ln w="762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200">
                <a:solidFill>
                  <a:srgbClr val="FF0000"/>
                </a:solidFill>
              </a:rPr>
              <a:t>To be done</a:t>
            </a:r>
          </a:p>
        </p:txBody>
      </p:sp>
    </p:spTree>
    <p:extLst>
      <p:ext uri="{BB962C8B-B14F-4D97-AF65-F5344CB8AC3E}">
        <p14:creationId xmlns:p14="http://schemas.microsoft.com/office/powerpoint/2010/main" val="30074425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20F336-4850-633B-2AFB-3AE77E0391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85822" y="389436"/>
            <a:ext cx="8243667" cy="1789830"/>
          </a:xfrm>
        </p:spPr>
        <p:txBody>
          <a:bodyPr>
            <a:normAutofit fontScale="90000"/>
          </a:bodyPr>
          <a:lstStyle/>
          <a:p>
            <a:r>
              <a:rPr lang="en-US" dirty="0"/>
              <a:t>Product Circularity Data Project</a:t>
            </a:r>
            <a:br>
              <a:rPr lang="en-US" dirty="0"/>
            </a:br>
            <a:r>
              <a:rPr lang="en-US" dirty="0"/>
              <a:t> </a:t>
            </a:r>
            <a:br>
              <a:rPr lang="en-US"/>
            </a:br>
            <a:r>
              <a:rPr lang="en-US" sz="2700"/>
              <a:t>3</a:t>
            </a:r>
            <a:r>
              <a:rPr lang="en-US" sz="2700" baseline="30000"/>
              <a:t>rd</a:t>
            </a:r>
            <a:r>
              <a:rPr lang="en-US" sz="2700"/>
              <a:t>  </a:t>
            </a:r>
            <a:r>
              <a:rPr lang="en-US" sz="2700" dirty="0"/>
              <a:t>meeting</a:t>
            </a:r>
            <a:br>
              <a:rPr lang="en-US" sz="2700"/>
            </a:br>
            <a:r>
              <a:rPr lang="en-US" sz="2700"/>
              <a:t>3 March </a:t>
            </a:r>
            <a:r>
              <a:rPr lang="en-US" sz="2700" dirty="0"/>
              <a:t>2023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B0D7AA16-674D-B8BD-93E4-97A3E3DBF8CC}"/>
              </a:ext>
            </a:extLst>
          </p:cNvPr>
          <p:cNvSpPr txBox="1">
            <a:spLocks/>
          </p:cNvSpPr>
          <p:nvPr/>
        </p:nvSpPr>
        <p:spPr>
          <a:xfrm>
            <a:off x="2985822" y="3276292"/>
            <a:ext cx="8243667" cy="238760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914400" rtl="0" eaLnBrk="1" latinLnBrk="0" hangingPunct="1">
              <a:lnSpc>
                <a:spcPct val="70000"/>
              </a:lnSpc>
              <a:spcBef>
                <a:spcPct val="0"/>
              </a:spcBef>
              <a:buNone/>
              <a:defRPr sz="4000" b="1" kern="1200">
                <a:solidFill>
                  <a:srgbClr val="C5902A"/>
                </a:solidFill>
                <a:latin typeface="Barlow Condensed" panose="00000506000000000000" pitchFamily="2" charset="0"/>
                <a:ea typeface="+mj-ea"/>
                <a:cs typeface="+mj-cs"/>
              </a:defRPr>
            </a:lvl1pPr>
          </a:lstStyle>
          <a:p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B80D444-0A03-330D-2005-7E8CAA0503FD}"/>
              </a:ext>
            </a:extLst>
          </p:cNvPr>
          <p:cNvSpPr txBox="1"/>
          <p:nvPr/>
        </p:nvSpPr>
        <p:spPr>
          <a:xfrm>
            <a:off x="1604891" y="3963703"/>
            <a:ext cx="9417979" cy="28777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57300">
              <a:spcBef>
                <a:spcPts val="115"/>
              </a:spcBef>
              <a:tabLst>
                <a:tab pos="1257300" algn="l"/>
              </a:tabLst>
            </a:pPr>
            <a:r>
              <a:rPr lang="en-AU" sz="1600">
                <a:solidFill>
                  <a:schemeClr val="bg1"/>
                </a:solidFill>
                <a:latin typeface="Trebuchet MS" panose="020B0703020202090204" pitchFamily="34" charset="0"/>
              </a:rPr>
              <a:t>Gerhard </a:t>
            </a:r>
            <a:r>
              <a:rPr lang="en-AU" sz="1600" dirty="0">
                <a:solidFill>
                  <a:schemeClr val="bg1"/>
                </a:solidFill>
                <a:latin typeface="Trebuchet MS" panose="020B0703020202090204" pitchFamily="34" charset="0"/>
              </a:rPr>
              <a:t>Heemskerk</a:t>
            </a:r>
            <a:r>
              <a:rPr lang="en-AU" sz="1600">
                <a:solidFill>
                  <a:schemeClr val="bg1"/>
                </a:solidFill>
                <a:latin typeface="Trebuchet MS" panose="020B0703020202090204" pitchFamily="34" charset="0"/>
              </a:rPr>
              <a:t>, Leader Draft 3: Harmonization </a:t>
            </a:r>
          </a:p>
          <a:p>
            <a:pPr marL="1257300">
              <a:spcBef>
                <a:spcPts val="115"/>
              </a:spcBef>
              <a:tabLst>
                <a:tab pos="1257300" algn="l"/>
              </a:tabLst>
            </a:pPr>
            <a:endParaRPr lang="en-AU" sz="1600">
              <a:solidFill>
                <a:schemeClr val="bg1"/>
              </a:solidFill>
              <a:latin typeface="Trebuchet MS" panose="020B0703020202090204" pitchFamily="34" charset="0"/>
            </a:endParaRPr>
          </a:p>
          <a:p>
            <a:pPr marL="1257300">
              <a:spcBef>
                <a:spcPts val="115"/>
              </a:spcBef>
              <a:tabLst>
                <a:tab pos="1257300" algn="l"/>
              </a:tabLst>
            </a:pPr>
            <a:r>
              <a:rPr lang="en-AU" sz="1600">
                <a:solidFill>
                  <a:schemeClr val="bg1"/>
                </a:solidFill>
                <a:latin typeface="Trebuchet MS" panose="020B0703020202090204" pitchFamily="34" charset="0"/>
              </a:rPr>
              <a:t>Used sources: </a:t>
            </a:r>
            <a:r>
              <a:rPr lang="en-AU" sz="1600">
                <a:solidFill>
                  <a:schemeClr val="accent5">
                    <a:lumMod val="60000"/>
                    <a:lumOff val="40000"/>
                  </a:schemeClr>
                </a:solidFill>
                <a:latin typeface="Trebuchet MS" panose="020B070302020209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UN Core Component Library</a:t>
            </a:r>
            <a:endParaRPr lang="en-AU" sz="1600">
              <a:solidFill>
                <a:schemeClr val="accent5">
                  <a:lumMod val="60000"/>
                  <a:lumOff val="40000"/>
                </a:schemeClr>
              </a:solidFill>
              <a:latin typeface="Trebuchet MS" panose="020B0703020202090204" pitchFamily="34" charset="0"/>
            </a:endParaRPr>
          </a:p>
          <a:p>
            <a:pPr marL="1257300">
              <a:spcBef>
                <a:spcPts val="115"/>
              </a:spcBef>
              <a:tabLst>
                <a:tab pos="1257300" algn="l"/>
              </a:tabLst>
            </a:pPr>
            <a:r>
              <a:rPr lang="en-AU" sz="1600">
                <a:solidFill>
                  <a:schemeClr val="accent5">
                    <a:lumMod val="60000"/>
                    <a:lumOff val="40000"/>
                  </a:schemeClr>
                </a:solidFill>
                <a:latin typeface="Trebuchet MS" panose="020B0703020202090204" pitchFamily="34" charset="0"/>
              </a:rPr>
              <a:t>                     </a:t>
            </a:r>
            <a:r>
              <a:rPr lang="en-AU" sz="1600">
                <a:solidFill>
                  <a:schemeClr val="accent5">
                    <a:lumMod val="60000"/>
                    <a:lumOff val="40000"/>
                  </a:schemeClr>
                </a:solidFill>
                <a:latin typeface="Trebuchet MS" panose="020B070302020209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UN Code Lists</a:t>
            </a:r>
            <a:br>
              <a:rPr lang="en-AU" sz="1600">
                <a:solidFill>
                  <a:schemeClr val="accent5">
                    <a:lumMod val="60000"/>
                    <a:lumOff val="40000"/>
                  </a:schemeClr>
                </a:solidFill>
                <a:latin typeface="Trebuchet MS" panose="020B0703020202090204" pitchFamily="34" charset="0"/>
              </a:rPr>
            </a:br>
            <a:r>
              <a:rPr lang="en-AU" sz="1600">
                <a:solidFill>
                  <a:schemeClr val="accent5">
                    <a:lumMod val="60000"/>
                    <a:lumOff val="40000"/>
                  </a:schemeClr>
                </a:solidFill>
                <a:latin typeface="Trebuchet MS" panose="020B0703020202090204" pitchFamily="34" charset="0"/>
              </a:rPr>
              <a:t>                     </a:t>
            </a:r>
            <a:r>
              <a:rPr lang="en-AU" sz="1600">
                <a:solidFill>
                  <a:schemeClr val="accent5">
                    <a:lumMod val="60000"/>
                    <a:lumOff val="40000"/>
                  </a:schemeClr>
                </a:solidFill>
                <a:latin typeface="Trebuchet MS" panose="020B070302020209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Circularity ID</a:t>
            </a:r>
            <a:r>
              <a:rPr lang="en-AU" sz="1600">
                <a:solidFill>
                  <a:schemeClr val="accent5">
                    <a:lumMod val="60000"/>
                    <a:lumOff val="40000"/>
                  </a:schemeClr>
                </a:solidFill>
                <a:latin typeface="Trebuchet MS" panose="020B0703020202090204" pitchFamily="34" charset="0"/>
              </a:rPr>
              <a:t>   </a:t>
            </a:r>
          </a:p>
          <a:p>
            <a:pPr marL="1257300">
              <a:spcBef>
                <a:spcPts val="115"/>
              </a:spcBef>
              <a:tabLst>
                <a:tab pos="1257300" algn="l"/>
              </a:tabLst>
            </a:pPr>
            <a:r>
              <a:rPr lang="en-AU" sz="1600">
                <a:solidFill>
                  <a:schemeClr val="accent5">
                    <a:lumMod val="60000"/>
                    <a:lumOff val="40000"/>
                  </a:schemeClr>
                </a:solidFill>
                <a:latin typeface="Trebuchet MS" panose="020B0703020202090204" pitchFamily="34" charset="0"/>
              </a:rPr>
              <a:t>                     </a:t>
            </a:r>
            <a:r>
              <a:rPr lang="en-AU" sz="1600">
                <a:solidFill>
                  <a:schemeClr val="accent5">
                    <a:lumMod val="60000"/>
                    <a:lumOff val="40000"/>
                  </a:schemeClr>
                </a:solidFill>
                <a:latin typeface="Trebuchet MS" panose="020B070302020209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Circular Product Data Protocol</a:t>
            </a:r>
            <a:endParaRPr lang="en-AU" sz="1600">
              <a:solidFill>
                <a:schemeClr val="accent5">
                  <a:lumMod val="60000"/>
                  <a:lumOff val="40000"/>
                </a:schemeClr>
              </a:solidFill>
              <a:latin typeface="Trebuchet MS" panose="020B0703020202090204" pitchFamily="34" charset="0"/>
            </a:endParaRPr>
          </a:p>
          <a:p>
            <a:pPr marL="1257300">
              <a:spcBef>
                <a:spcPts val="115"/>
              </a:spcBef>
              <a:tabLst>
                <a:tab pos="1257300" algn="l"/>
              </a:tabLst>
            </a:pPr>
            <a:r>
              <a:rPr lang="en-AU" sz="1600">
                <a:solidFill>
                  <a:schemeClr val="accent5">
                    <a:lumMod val="60000"/>
                    <a:lumOff val="40000"/>
                  </a:schemeClr>
                </a:solidFill>
                <a:latin typeface="Trebuchet MS" panose="020B0703020202090204" pitchFamily="34" charset="0"/>
              </a:rPr>
              <a:t>	            </a:t>
            </a:r>
            <a:r>
              <a:rPr lang="en-AU" sz="1600">
                <a:solidFill>
                  <a:schemeClr val="accent5">
                    <a:lumMod val="60000"/>
                    <a:lumOff val="40000"/>
                  </a:schemeClr>
                </a:solidFill>
                <a:latin typeface="Trebuchet MS" panose="020B0703020202090204" pitchFamily="34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Product Circularity Data Sheet </a:t>
            </a:r>
            <a:br>
              <a:rPr lang="en-AU" sz="1600">
                <a:solidFill>
                  <a:schemeClr val="accent5">
                    <a:lumMod val="60000"/>
                    <a:lumOff val="40000"/>
                  </a:schemeClr>
                </a:solidFill>
                <a:latin typeface="Trebuchet MS" panose="020B0703020202090204" pitchFamily="34" charset="0"/>
              </a:rPr>
            </a:br>
            <a:r>
              <a:rPr lang="en-AU" sz="1600">
                <a:solidFill>
                  <a:schemeClr val="accent5">
                    <a:lumMod val="60000"/>
                    <a:lumOff val="40000"/>
                  </a:schemeClr>
                </a:solidFill>
                <a:latin typeface="Trebuchet MS" panose="020B0703020202090204" pitchFamily="34" charset="0"/>
              </a:rPr>
              <a:t>	            </a:t>
            </a:r>
            <a:r>
              <a:rPr lang="en-AU" sz="1600">
                <a:solidFill>
                  <a:schemeClr val="accent6">
                    <a:lumMod val="60000"/>
                    <a:lumOff val="40000"/>
                  </a:schemeClr>
                </a:solidFill>
                <a:latin typeface="Trebuchet MS" panose="020B0703020202090204" pitchFamily="34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CEN Presentation on material declaration</a:t>
            </a:r>
            <a:br>
              <a:rPr lang="en-AU" sz="1600">
                <a:solidFill>
                  <a:schemeClr val="accent5">
                    <a:lumMod val="40000"/>
                    <a:lumOff val="60000"/>
                  </a:schemeClr>
                </a:solidFill>
                <a:latin typeface="Trebuchet MS" panose="020B0703020202090204" pitchFamily="34" charset="0"/>
              </a:rPr>
            </a:br>
            <a:r>
              <a:rPr lang="en-AU" sz="1600">
                <a:solidFill>
                  <a:schemeClr val="accent5">
                    <a:lumMod val="40000"/>
                    <a:lumOff val="60000"/>
                  </a:schemeClr>
                </a:solidFill>
                <a:latin typeface="Trebuchet MS" panose="020B0703020202090204" pitchFamily="34" charset="0"/>
              </a:rPr>
              <a:t>                     </a:t>
            </a:r>
            <a:r>
              <a:rPr lang="en-AU" sz="1600">
                <a:solidFill>
                  <a:schemeClr val="accent5">
                    <a:lumMod val="60000"/>
                    <a:lumOff val="40000"/>
                  </a:schemeClr>
                </a:solidFill>
                <a:latin typeface="Trebuchet MS" panose="020B0703020202090204" pitchFamily="34" charset="0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EU </a:t>
            </a:r>
            <a:r>
              <a:rPr lang="en-US" sz="1600">
                <a:solidFill>
                  <a:schemeClr val="accent5">
                    <a:lumMod val="60000"/>
                    <a:lumOff val="40000"/>
                  </a:schemeClr>
                </a:solidFill>
                <a:latin typeface="Trebuchet MS" panose="020B0703020202090204" pitchFamily="34" charset="0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Circular economy: definition, importance and benefits</a:t>
            </a:r>
            <a:br>
              <a:rPr lang="en-AU" sz="1600">
                <a:solidFill>
                  <a:schemeClr val="accent5">
                    <a:lumMod val="40000"/>
                    <a:lumOff val="60000"/>
                  </a:schemeClr>
                </a:solidFill>
                <a:latin typeface="Trebuchet MS" panose="020B0703020202090204" pitchFamily="34" charset="0"/>
              </a:rPr>
            </a:br>
            <a:r>
              <a:rPr lang="en-AU" sz="1600">
                <a:solidFill>
                  <a:schemeClr val="accent5">
                    <a:lumMod val="40000"/>
                    <a:lumOff val="60000"/>
                  </a:schemeClr>
                </a:solidFill>
                <a:latin typeface="Trebuchet MS" panose="020B0703020202090204" pitchFamily="34" charset="0"/>
              </a:rPr>
              <a:t>	</a:t>
            </a:r>
          </a:p>
          <a:p>
            <a:pPr marL="1257300">
              <a:spcBef>
                <a:spcPts val="115"/>
              </a:spcBef>
              <a:tabLst>
                <a:tab pos="1257300" algn="l"/>
              </a:tabLst>
            </a:pPr>
            <a:r>
              <a:rPr lang="en-AU" sz="1600">
                <a:solidFill>
                  <a:schemeClr val="accent5">
                    <a:lumMod val="60000"/>
                    <a:lumOff val="40000"/>
                  </a:schemeClr>
                </a:solidFill>
                <a:latin typeface="Trebuchet MS" panose="020B0703020202090204" pitchFamily="34" charset="0"/>
              </a:rPr>
              <a:t> </a:t>
            </a:r>
            <a:endParaRPr lang="en-AU" sz="1600" dirty="0">
              <a:solidFill>
                <a:schemeClr val="accent5">
                  <a:lumMod val="60000"/>
                  <a:lumOff val="40000"/>
                </a:schemeClr>
              </a:solidFill>
              <a:latin typeface="Trebuchet MS" panose="020B0703020202090204" pitchFamily="34" charset="0"/>
            </a:endParaRPr>
          </a:p>
        </p:txBody>
      </p:sp>
      <p:sp>
        <p:nvSpPr>
          <p:cNvPr id="3" name="TextBox 5">
            <a:extLst>
              <a:ext uri="{FF2B5EF4-FFF2-40B4-BE49-F238E27FC236}">
                <a16:creationId xmlns:a16="http://schemas.microsoft.com/office/drawing/2014/main" id="{7D924ABF-ECDB-91E2-4F3E-B739B0DE2864}"/>
              </a:ext>
            </a:extLst>
          </p:cNvPr>
          <p:cNvSpPr txBox="1"/>
          <p:nvPr/>
        </p:nvSpPr>
        <p:spPr>
          <a:xfrm>
            <a:off x="2764687" y="2989152"/>
            <a:ext cx="9812975" cy="2666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68730" indent="-1203960">
              <a:lnSpc>
                <a:spcPts val="1215"/>
              </a:lnSpc>
              <a:tabLst>
                <a:tab pos="1271270" algn="l"/>
              </a:tabLst>
            </a:pPr>
            <a:r>
              <a:rPr lang="en-US" sz="2000" b="1" cap="all">
                <a:solidFill>
                  <a:schemeClr val="bg1"/>
                </a:solidFill>
                <a:effectLst/>
                <a:latin typeface="Trebuchet MS" panose="020B0703020202090204" pitchFamily="34" charset="0"/>
                <a:ea typeface="Trebuchet MS" panose="020B0703020202090204" pitchFamily="34" charset="0"/>
                <a:cs typeface="Trebuchet MS" panose="020B0703020202090204" pitchFamily="34" charset="0"/>
              </a:rPr>
              <a:t>Item 5: Presentation on </a:t>
            </a:r>
            <a:r>
              <a:rPr lang="en-US" sz="2000" b="1" cap="all">
                <a:solidFill>
                  <a:schemeClr val="bg1"/>
                </a:solidFill>
                <a:latin typeface="Trebuchet MS" panose="020B0703020202090204" pitchFamily="34" charset="0"/>
                <a:ea typeface="Trebuchet MS" panose="020B0703020202090204" pitchFamily="34" charset="0"/>
                <a:cs typeface="Trebuchet MS" panose="020B0703020202090204" pitchFamily="34" charset="0"/>
              </a:rPr>
              <a:t>Harmonization drafts and existing initiatves </a:t>
            </a:r>
            <a:endParaRPr lang="en-GB" sz="2000" b="1" kern="0" dirty="0">
              <a:solidFill>
                <a:schemeClr val="bg1"/>
              </a:solidFill>
              <a:effectLst/>
              <a:latin typeface="Trebuchet MS" panose="020B0703020202090204" pitchFamily="34" charset="0"/>
              <a:ea typeface="Trebuchet MS" panose="020B0703020202090204" pitchFamily="34" charset="0"/>
              <a:cs typeface="Trebuchet MS" panose="020B0703020202090204" pitchFamily="34" charset="0"/>
            </a:endParaRPr>
          </a:p>
        </p:txBody>
      </p:sp>
      <p:pic>
        <p:nvPicPr>
          <p:cNvPr id="5" name="Afbeelding 2" descr="Circular Economy image">
            <a:extLst>
              <a:ext uri="{FF2B5EF4-FFF2-40B4-BE49-F238E27FC236}">
                <a16:creationId xmlns:a16="http://schemas.microsoft.com/office/drawing/2014/main" id="{ADE78E8F-B7DA-2814-4583-5694793DE71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809187" cy="280918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796862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>
            <a:extLst>
              <a:ext uri="{FF2B5EF4-FFF2-40B4-BE49-F238E27FC236}">
                <a16:creationId xmlns:a16="http://schemas.microsoft.com/office/drawing/2014/main" id="{F515E4FD-E5DB-F4F8-7CDC-4574CED1C2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nl-NL"/>
              <a:t>Harmonization existing initatives</a:t>
            </a:r>
          </a:p>
        </p:txBody>
      </p:sp>
      <p:pic>
        <p:nvPicPr>
          <p:cNvPr id="2" name="Afbeelding 1">
            <a:extLst>
              <a:ext uri="{FF2B5EF4-FFF2-40B4-BE49-F238E27FC236}">
                <a16:creationId xmlns:a16="http://schemas.microsoft.com/office/drawing/2014/main" id="{C14157A6-F8C3-2277-C056-6C53386E6C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2381" y="2819701"/>
            <a:ext cx="1653073" cy="1218092"/>
          </a:xfrm>
          <a:prstGeom prst="rect">
            <a:avLst/>
          </a:prstGeom>
        </p:spPr>
      </p:pic>
      <p:sp>
        <p:nvSpPr>
          <p:cNvPr id="3" name="Tekstvak 2">
            <a:extLst>
              <a:ext uri="{FF2B5EF4-FFF2-40B4-BE49-F238E27FC236}">
                <a16:creationId xmlns:a16="http://schemas.microsoft.com/office/drawing/2014/main" id="{E21AC71A-EB74-1204-3A9D-3271583D3643}"/>
              </a:ext>
            </a:extLst>
          </p:cNvPr>
          <p:cNvSpPr txBox="1"/>
          <p:nvPr/>
        </p:nvSpPr>
        <p:spPr>
          <a:xfrm>
            <a:off x="6863718" y="3083686"/>
            <a:ext cx="4912081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/>
              <a:t>C&amp;A </a:t>
            </a:r>
            <a:r>
              <a:rPr lang="en-US" sz="1400"/>
              <a:t>debuted the world’s first Cradle-to-Cradle Gold level certified t-shirt made entirely from organic cotton, including the thread and was treated with non-toxic dyes and chemicals allowing it to be recycled safely and efficiently.</a:t>
            </a:r>
            <a:endParaRPr lang="nl-NL" sz="1400"/>
          </a:p>
        </p:txBody>
      </p:sp>
      <p:sp>
        <p:nvSpPr>
          <p:cNvPr id="20" name="Stroomdiagram: Proces 19">
            <a:extLst>
              <a:ext uri="{FF2B5EF4-FFF2-40B4-BE49-F238E27FC236}">
                <a16:creationId xmlns:a16="http://schemas.microsoft.com/office/drawing/2014/main" id="{CA604D87-D1A0-B8AD-E97D-68D98B2AD352}"/>
              </a:ext>
            </a:extLst>
          </p:cNvPr>
          <p:cNvSpPr/>
          <p:nvPr/>
        </p:nvSpPr>
        <p:spPr>
          <a:xfrm>
            <a:off x="958922" y="3107438"/>
            <a:ext cx="688705" cy="478434"/>
          </a:xfrm>
          <a:prstGeom prst="flowChartProcess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/>
              <a:t>111</a:t>
            </a:r>
          </a:p>
        </p:txBody>
      </p:sp>
      <p:sp>
        <p:nvSpPr>
          <p:cNvPr id="21" name="Rechthoek 20">
            <a:extLst>
              <a:ext uri="{FF2B5EF4-FFF2-40B4-BE49-F238E27FC236}">
                <a16:creationId xmlns:a16="http://schemas.microsoft.com/office/drawing/2014/main" id="{04A84002-2C7B-9D07-8D4C-524B25E0A372}"/>
              </a:ext>
            </a:extLst>
          </p:cNvPr>
          <p:cNvSpPr/>
          <p:nvPr/>
        </p:nvSpPr>
        <p:spPr>
          <a:xfrm>
            <a:off x="1647627" y="3107438"/>
            <a:ext cx="3392728" cy="47843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800">
                <a:solidFill>
                  <a:schemeClr val="bg1"/>
                </a:solidFill>
              </a:rPr>
              <a:t>Circularity.ID </a:t>
            </a:r>
            <a:r>
              <a:rPr lang="nl-NL" sz="1600">
                <a:solidFill>
                  <a:schemeClr val="bg1"/>
                </a:solidFill>
              </a:rPr>
              <a:t>V 3.0</a:t>
            </a:r>
            <a:endParaRPr lang="nl-NL" sz="1400">
              <a:solidFill>
                <a:schemeClr val="bg1"/>
              </a:solidFill>
            </a:endParaRPr>
          </a:p>
        </p:txBody>
      </p:sp>
      <p:sp>
        <p:nvSpPr>
          <p:cNvPr id="22" name="Stroomdiagram: Proces 21">
            <a:extLst>
              <a:ext uri="{FF2B5EF4-FFF2-40B4-BE49-F238E27FC236}">
                <a16:creationId xmlns:a16="http://schemas.microsoft.com/office/drawing/2014/main" id="{3A158486-1E9F-34EC-3E77-FA31523640E3}"/>
              </a:ext>
            </a:extLst>
          </p:cNvPr>
          <p:cNvSpPr/>
          <p:nvPr/>
        </p:nvSpPr>
        <p:spPr>
          <a:xfrm>
            <a:off x="958921" y="4017565"/>
            <a:ext cx="688705" cy="478434"/>
          </a:xfrm>
          <a:prstGeom prst="flowChartProcess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/>
              <a:t>44</a:t>
            </a:r>
          </a:p>
        </p:txBody>
      </p:sp>
      <p:sp>
        <p:nvSpPr>
          <p:cNvPr id="23" name="Rechthoek 22">
            <a:extLst>
              <a:ext uri="{FF2B5EF4-FFF2-40B4-BE49-F238E27FC236}">
                <a16:creationId xmlns:a16="http://schemas.microsoft.com/office/drawing/2014/main" id="{A8073FB8-E831-D4FE-5CEC-05E4C57EBAC5}"/>
              </a:ext>
            </a:extLst>
          </p:cNvPr>
          <p:cNvSpPr/>
          <p:nvPr/>
        </p:nvSpPr>
        <p:spPr>
          <a:xfrm>
            <a:off x="1647626" y="4017565"/>
            <a:ext cx="3379285" cy="47843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/>
              <a:t>CPDP V1.0</a:t>
            </a:r>
          </a:p>
        </p:txBody>
      </p:sp>
      <p:cxnSp>
        <p:nvCxnSpPr>
          <p:cNvPr id="24" name="Rechte verbindingslijn 23">
            <a:extLst>
              <a:ext uri="{FF2B5EF4-FFF2-40B4-BE49-F238E27FC236}">
                <a16:creationId xmlns:a16="http://schemas.microsoft.com/office/drawing/2014/main" id="{CE8DA1D2-8450-489D-4D1B-C0E202734B9C}"/>
              </a:ext>
            </a:extLst>
          </p:cNvPr>
          <p:cNvCxnSpPr/>
          <p:nvPr/>
        </p:nvCxnSpPr>
        <p:spPr>
          <a:xfrm flipV="1">
            <a:off x="958921" y="3348850"/>
            <a:ext cx="3706" cy="3450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hthoek 24">
            <a:extLst>
              <a:ext uri="{FF2B5EF4-FFF2-40B4-BE49-F238E27FC236}">
                <a16:creationId xmlns:a16="http://schemas.microsoft.com/office/drawing/2014/main" id="{362EE516-AD81-48CE-AC11-8D6F320118C9}"/>
              </a:ext>
            </a:extLst>
          </p:cNvPr>
          <p:cNvSpPr/>
          <p:nvPr/>
        </p:nvSpPr>
        <p:spPr>
          <a:xfrm>
            <a:off x="958921" y="2819701"/>
            <a:ext cx="688705" cy="294591"/>
          </a:xfrm>
          <a:prstGeom prst="rect">
            <a:avLst/>
          </a:prstGeom>
          <a:solidFill>
            <a:srgbClr val="66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/>
              <a:t>Fields</a:t>
            </a:r>
          </a:p>
        </p:txBody>
      </p:sp>
      <p:sp>
        <p:nvSpPr>
          <p:cNvPr id="26" name="Rechthoek 25">
            <a:extLst>
              <a:ext uri="{FF2B5EF4-FFF2-40B4-BE49-F238E27FC236}">
                <a16:creationId xmlns:a16="http://schemas.microsoft.com/office/drawing/2014/main" id="{F73AC4DB-1E8E-6131-F630-D17B9B6FD9DF}"/>
              </a:ext>
            </a:extLst>
          </p:cNvPr>
          <p:cNvSpPr/>
          <p:nvPr/>
        </p:nvSpPr>
        <p:spPr>
          <a:xfrm>
            <a:off x="1620688" y="2819701"/>
            <a:ext cx="3419667" cy="294591"/>
          </a:xfrm>
          <a:prstGeom prst="rect">
            <a:avLst/>
          </a:prstGeom>
          <a:solidFill>
            <a:srgbClr val="A3CC8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>
                <a:solidFill>
                  <a:schemeClr val="tx1"/>
                </a:solidFill>
              </a:rPr>
              <a:t>Textile &amp; Leather Circular Product Data</a:t>
            </a:r>
          </a:p>
        </p:txBody>
      </p:sp>
      <p:sp>
        <p:nvSpPr>
          <p:cNvPr id="27" name="Rechthoek 26">
            <a:extLst>
              <a:ext uri="{FF2B5EF4-FFF2-40B4-BE49-F238E27FC236}">
                <a16:creationId xmlns:a16="http://schemas.microsoft.com/office/drawing/2014/main" id="{BCCB8EC7-6EF4-ECAD-2670-AC5CE5823203}"/>
              </a:ext>
            </a:extLst>
          </p:cNvPr>
          <p:cNvSpPr/>
          <p:nvPr/>
        </p:nvSpPr>
        <p:spPr>
          <a:xfrm>
            <a:off x="958921" y="3722721"/>
            <a:ext cx="688705" cy="294591"/>
          </a:xfrm>
          <a:prstGeom prst="rect">
            <a:avLst/>
          </a:prstGeom>
          <a:solidFill>
            <a:srgbClr val="66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/>
              <a:t>Fields</a:t>
            </a:r>
          </a:p>
        </p:txBody>
      </p:sp>
      <p:sp>
        <p:nvSpPr>
          <p:cNvPr id="28" name="Rechthoek 27">
            <a:extLst>
              <a:ext uri="{FF2B5EF4-FFF2-40B4-BE49-F238E27FC236}">
                <a16:creationId xmlns:a16="http://schemas.microsoft.com/office/drawing/2014/main" id="{7D2B89AB-6DD5-80A4-1415-19E24F3CB52C}"/>
              </a:ext>
            </a:extLst>
          </p:cNvPr>
          <p:cNvSpPr/>
          <p:nvPr/>
        </p:nvSpPr>
        <p:spPr>
          <a:xfrm>
            <a:off x="1620689" y="3722721"/>
            <a:ext cx="3406222" cy="294591"/>
          </a:xfrm>
          <a:prstGeom prst="rect">
            <a:avLst/>
          </a:prstGeom>
          <a:solidFill>
            <a:srgbClr val="A3CC8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>
                <a:solidFill>
                  <a:schemeClr val="tx1"/>
                </a:solidFill>
              </a:rPr>
              <a:t>Textile Circular Product Data</a:t>
            </a:r>
          </a:p>
        </p:txBody>
      </p:sp>
      <p:sp>
        <p:nvSpPr>
          <p:cNvPr id="29" name="Stroomdiagram: Proces 28">
            <a:extLst>
              <a:ext uri="{FF2B5EF4-FFF2-40B4-BE49-F238E27FC236}">
                <a16:creationId xmlns:a16="http://schemas.microsoft.com/office/drawing/2014/main" id="{848C2107-B350-1162-51FA-11060EB68059}"/>
              </a:ext>
            </a:extLst>
          </p:cNvPr>
          <p:cNvSpPr/>
          <p:nvPr/>
        </p:nvSpPr>
        <p:spPr>
          <a:xfrm>
            <a:off x="981646" y="4928348"/>
            <a:ext cx="688705" cy="478434"/>
          </a:xfrm>
          <a:prstGeom prst="flowChartProcess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/>
              <a:t>44</a:t>
            </a:r>
          </a:p>
        </p:txBody>
      </p:sp>
      <p:sp>
        <p:nvSpPr>
          <p:cNvPr id="30" name="Rechthoek 29">
            <a:extLst>
              <a:ext uri="{FF2B5EF4-FFF2-40B4-BE49-F238E27FC236}">
                <a16:creationId xmlns:a16="http://schemas.microsoft.com/office/drawing/2014/main" id="{8B7B20C9-7D71-36AC-7613-7FADA7B81D1C}"/>
              </a:ext>
            </a:extLst>
          </p:cNvPr>
          <p:cNvSpPr/>
          <p:nvPr/>
        </p:nvSpPr>
        <p:spPr>
          <a:xfrm>
            <a:off x="1661070" y="4928348"/>
            <a:ext cx="3379285" cy="47843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/>
              <a:t>PCDS v3.2s Light</a:t>
            </a:r>
          </a:p>
        </p:txBody>
      </p:sp>
      <p:sp>
        <p:nvSpPr>
          <p:cNvPr id="31" name="Rechthoek 30">
            <a:extLst>
              <a:ext uri="{FF2B5EF4-FFF2-40B4-BE49-F238E27FC236}">
                <a16:creationId xmlns:a16="http://schemas.microsoft.com/office/drawing/2014/main" id="{95569C97-E3E9-4D3D-E6DD-668D4D43BDA3}"/>
              </a:ext>
            </a:extLst>
          </p:cNvPr>
          <p:cNvSpPr/>
          <p:nvPr/>
        </p:nvSpPr>
        <p:spPr>
          <a:xfrm>
            <a:off x="972365" y="4633756"/>
            <a:ext cx="688705" cy="294591"/>
          </a:xfrm>
          <a:prstGeom prst="rect">
            <a:avLst/>
          </a:prstGeom>
          <a:solidFill>
            <a:srgbClr val="66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/>
              <a:t>Fields</a:t>
            </a:r>
          </a:p>
        </p:txBody>
      </p:sp>
      <p:sp>
        <p:nvSpPr>
          <p:cNvPr id="32" name="Rechthoek 31">
            <a:extLst>
              <a:ext uri="{FF2B5EF4-FFF2-40B4-BE49-F238E27FC236}">
                <a16:creationId xmlns:a16="http://schemas.microsoft.com/office/drawing/2014/main" id="{B4865313-2ADC-1F4E-A32F-0ACC203EADA1}"/>
              </a:ext>
            </a:extLst>
          </p:cNvPr>
          <p:cNvSpPr/>
          <p:nvPr/>
        </p:nvSpPr>
        <p:spPr>
          <a:xfrm>
            <a:off x="1634132" y="4633756"/>
            <a:ext cx="3410318" cy="294591"/>
          </a:xfrm>
          <a:prstGeom prst="rect">
            <a:avLst/>
          </a:prstGeom>
          <a:solidFill>
            <a:srgbClr val="A3CC8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>
                <a:solidFill>
                  <a:schemeClr val="tx1"/>
                </a:solidFill>
              </a:rPr>
              <a:t>Generic Circular Product Data</a:t>
            </a:r>
          </a:p>
        </p:txBody>
      </p:sp>
      <p:pic>
        <p:nvPicPr>
          <p:cNvPr id="33" name="Afbeelding 32">
            <a:extLst>
              <a:ext uri="{FF2B5EF4-FFF2-40B4-BE49-F238E27FC236}">
                <a16:creationId xmlns:a16="http://schemas.microsoft.com/office/drawing/2014/main" id="{E1D05B1F-37B3-8280-4EAF-103F2A69F0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2380" y="4139158"/>
            <a:ext cx="1653073" cy="1264674"/>
          </a:xfrm>
          <a:prstGeom prst="rect">
            <a:avLst/>
          </a:prstGeom>
        </p:spPr>
      </p:pic>
      <p:sp>
        <p:nvSpPr>
          <p:cNvPr id="34" name="Tekstvak 33">
            <a:extLst>
              <a:ext uri="{FF2B5EF4-FFF2-40B4-BE49-F238E27FC236}">
                <a16:creationId xmlns:a16="http://schemas.microsoft.com/office/drawing/2014/main" id="{E3BF918F-6998-005D-0465-51CA3E64EEA0}"/>
              </a:ext>
            </a:extLst>
          </p:cNvPr>
          <p:cNvSpPr txBox="1"/>
          <p:nvPr/>
        </p:nvSpPr>
        <p:spPr>
          <a:xfrm>
            <a:off x="6863718" y="4343571"/>
            <a:ext cx="5328282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/>
              <a:t>With the RE:SUEDE experiment, </a:t>
            </a:r>
            <a:r>
              <a:rPr lang="en-US" sz="1400" b="1"/>
              <a:t>PUMA</a:t>
            </a:r>
            <a:r>
              <a:rPr lang="en-US" sz="1400"/>
              <a:t> will test whether it can make a biodegradable version of its most iconic shoe, the SUEDE. The participants will wear the RE:SUEDE for half a year before returning their pairs to PUMA. The company will then send the worn RE:SUEDES to industrial composting experts Ortessa in the Netherlands.</a:t>
            </a:r>
            <a:endParaRPr lang="nl-NL" sz="1400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60879865-7072-F126-00B5-8723D99C08F3}"/>
              </a:ext>
            </a:extLst>
          </p:cNvPr>
          <p:cNvSpPr txBox="1"/>
          <p:nvPr/>
        </p:nvSpPr>
        <p:spPr>
          <a:xfrm>
            <a:off x="891345" y="1823513"/>
            <a:ext cx="98832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/>
              <a:t>Which data do they have in common and what are the differences.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2F56885A-F625-C3EF-2FBA-9C1F00C626B1}"/>
              </a:ext>
            </a:extLst>
          </p:cNvPr>
          <p:cNvSpPr txBox="1"/>
          <p:nvPr/>
        </p:nvSpPr>
        <p:spPr>
          <a:xfrm>
            <a:off x="6910922" y="4037793"/>
            <a:ext cx="2975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/>
              <a:t>e.g. Product is Biodegradable.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C9069E71-535D-E1E6-9BD3-B3FA8A1B7720}"/>
              </a:ext>
            </a:extLst>
          </p:cNvPr>
          <p:cNvSpPr txBox="1"/>
          <p:nvPr/>
        </p:nvSpPr>
        <p:spPr>
          <a:xfrm>
            <a:off x="6897480" y="2782330"/>
            <a:ext cx="26082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/>
              <a:t>e.g. Product is Recyclable.</a:t>
            </a:r>
          </a:p>
        </p:txBody>
      </p:sp>
      <p:sp>
        <p:nvSpPr>
          <p:cNvPr id="8" name="Rechthoek: afgeronde hoeken 7">
            <a:extLst>
              <a:ext uri="{FF2B5EF4-FFF2-40B4-BE49-F238E27FC236}">
                <a16:creationId xmlns:a16="http://schemas.microsoft.com/office/drawing/2014/main" id="{873CD5D6-3FD2-7CA6-93CB-5A5A3EF609DB}"/>
              </a:ext>
            </a:extLst>
          </p:cNvPr>
          <p:cNvSpPr/>
          <p:nvPr/>
        </p:nvSpPr>
        <p:spPr>
          <a:xfrm>
            <a:off x="10405264" y="107819"/>
            <a:ext cx="1489070" cy="994146"/>
          </a:xfrm>
          <a:prstGeom prst="roundRect">
            <a:avLst/>
          </a:prstGeom>
          <a:noFill/>
          <a:ln w="762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>
                <a:solidFill>
                  <a:srgbClr val="FF0000"/>
                </a:solidFill>
              </a:rPr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1073929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AD5CA00-10F3-318E-C0BC-B183932A39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96960"/>
            <a:ext cx="10515600" cy="1118442"/>
          </a:xfrm>
        </p:spPr>
        <p:txBody>
          <a:bodyPr>
            <a:normAutofit/>
          </a:bodyPr>
          <a:lstStyle/>
          <a:p>
            <a:r>
              <a:rPr lang="nl-NL"/>
              <a:t>Component materials equals product part? </a:t>
            </a:r>
          </a:p>
        </p:txBody>
      </p:sp>
      <p:sp>
        <p:nvSpPr>
          <p:cNvPr id="3" name="Rechthoek: afgeronde hoeken 2">
            <a:extLst>
              <a:ext uri="{FF2B5EF4-FFF2-40B4-BE49-F238E27FC236}">
                <a16:creationId xmlns:a16="http://schemas.microsoft.com/office/drawing/2014/main" id="{FDD72899-0436-C7C4-9195-3A5C3EF5B78A}"/>
              </a:ext>
            </a:extLst>
          </p:cNvPr>
          <p:cNvSpPr/>
          <p:nvPr/>
        </p:nvSpPr>
        <p:spPr>
          <a:xfrm>
            <a:off x="10405264" y="107819"/>
            <a:ext cx="1489070" cy="994146"/>
          </a:xfrm>
          <a:prstGeom prst="roundRect">
            <a:avLst/>
          </a:prstGeom>
          <a:noFill/>
          <a:ln w="762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>
                <a:solidFill>
                  <a:srgbClr val="FF0000"/>
                </a:solidFill>
              </a:rPr>
              <a:t>DRAFT</a:t>
            </a:r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5F173472-9AEB-6765-0A7B-5B27E507CA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9681" y="2121460"/>
            <a:ext cx="5142319" cy="2897690"/>
          </a:xfrm>
          <a:prstGeom prst="rect">
            <a:avLst/>
          </a:prstGeom>
        </p:spPr>
      </p:pic>
      <p:pic>
        <p:nvPicPr>
          <p:cNvPr id="9" name="Afbeelding 8">
            <a:extLst>
              <a:ext uri="{FF2B5EF4-FFF2-40B4-BE49-F238E27FC236}">
                <a16:creationId xmlns:a16="http://schemas.microsoft.com/office/drawing/2014/main" id="{6252E899-5CEA-7B34-7817-98C1444380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409" y="1741195"/>
            <a:ext cx="7269804" cy="3180300"/>
          </a:xfrm>
          <a:prstGeom prst="rect">
            <a:avLst/>
          </a:prstGeom>
        </p:spPr>
      </p:pic>
      <p:sp>
        <p:nvSpPr>
          <p:cNvPr id="12" name="Tekstvak 11">
            <a:extLst>
              <a:ext uri="{FF2B5EF4-FFF2-40B4-BE49-F238E27FC236}">
                <a16:creationId xmlns:a16="http://schemas.microsoft.com/office/drawing/2014/main" id="{9DE33539-9269-4F15-7BA8-4BF4302BE7EE}"/>
              </a:ext>
            </a:extLst>
          </p:cNvPr>
          <p:cNvSpPr txBox="1"/>
          <p:nvPr/>
        </p:nvSpPr>
        <p:spPr>
          <a:xfrm>
            <a:off x="7291527" y="1598012"/>
            <a:ext cx="478506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/>
              <a:t>ISO/IEC: </a:t>
            </a:r>
            <a:r>
              <a:rPr lang="en-US" sz="1600"/>
              <a:t>How material declaration of products can support circular economy and digital product passports</a:t>
            </a:r>
            <a:endParaRPr lang="nl-NL" sz="1600"/>
          </a:p>
        </p:txBody>
      </p:sp>
    </p:spTree>
    <p:extLst>
      <p:ext uri="{BB962C8B-B14F-4D97-AF65-F5344CB8AC3E}">
        <p14:creationId xmlns:p14="http://schemas.microsoft.com/office/powerpoint/2010/main" val="4601855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57D3E47-93F3-C4C4-67E3-791F9D0445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1213653" cy="1325563"/>
          </a:xfrm>
        </p:spPr>
        <p:txBody>
          <a:bodyPr/>
          <a:lstStyle/>
          <a:p>
            <a:r>
              <a:rPr lang="nl-NL"/>
              <a:t>Few remarks on existing initiatives</a:t>
            </a:r>
          </a:p>
        </p:txBody>
      </p:sp>
      <p:sp>
        <p:nvSpPr>
          <p:cNvPr id="4" name="Stroomdiagram: Proces 3">
            <a:extLst>
              <a:ext uri="{FF2B5EF4-FFF2-40B4-BE49-F238E27FC236}">
                <a16:creationId xmlns:a16="http://schemas.microsoft.com/office/drawing/2014/main" id="{E95ED888-61CD-21F8-4E8D-83E735251FBB}"/>
              </a:ext>
            </a:extLst>
          </p:cNvPr>
          <p:cNvSpPr/>
          <p:nvPr/>
        </p:nvSpPr>
        <p:spPr>
          <a:xfrm>
            <a:off x="989913" y="1978425"/>
            <a:ext cx="688705" cy="478434"/>
          </a:xfrm>
          <a:prstGeom prst="flowChartProcess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/>
              <a:t>111</a:t>
            </a:r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F6F82D4D-CB70-BDD1-DFD3-AC077236A9E9}"/>
              </a:ext>
            </a:extLst>
          </p:cNvPr>
          <p:cNvSpPr/>
          <p:nvPr/>
        </p:nvSpPr>
        <p:spPr>
          <a:xfrm>
            <a:off x="1678618" y="1978425"/>
            <a:ext cx="3392728" cy="47843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800">
                <a:solidFill>
                  <a:schemeClr val="bg1"/>
                </a:solidFill>
              </a:rPr>
              <a:t>Circularity.ID </a:t>
            </a:r>
            <a:r>
              <a:rPr lang="nl-NL" sz="1600">
                <a:solidFill>
                  <a:schemeClr val="bg1"/>
                </a:solidFill>
              </a:rPr>
              <a:t>V 3.0</a:t>
            </a:r>
            <a:endParaRPr lang="nl-NL" sz="1400">
              <a:solidFill>
                <a:schemeClr val="bg1"/>
              </a:solidFill>
            </a:endParaRPr>
          </a:p>
        </p:txBody>
      </p:sp>
      <p:sp>
        <p:nvSpPr>
          <p:cNvPr id="6" name="Stroomdiagram: Proces 5">
            <a:extLst>
              <a:ext uri="{FF2B5EF4-FFF2-40B4-BE49-F238E27FC236}">
                <a16:creationId xmlns:a16="http://schemas.microsoft.com/office/drawing/2014/main" id="{B58E8BBA-C19D-F3FA-0E4E-449F9636BE6A}"/>
              </a:ext>
            </a:extLst>
          </p:cNvPr>
          <p:cNvSpPr/>
          <p:nvPr/>
        </p:nvSpPr>
        <p:spPr>
          <a:xfrm>
            <a:off x="966232" y="3021075"/>
            <a:ext cx="688705" cy="478434"/>
          </a:xfrm>
          <a:prstGeom prst="flowChartProcess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/>
              <a:t>44</a:t>
            </a:r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B145834F-4D04-D02F-5442-C2768CBF8561}"/>
              </a:ext>
            </a:extLst>
          </p:cNvPr>
          <p:cNvSpPr/>
          <p:nvPr/>
        </p:nvSpPr>
        <p:spPr>
          <a:xfrm>
            <a:off x="1654937" y="3021075"/>
            <a:ext cx="3379285" cy="47843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/>
              <a:t>CPDP V1.0</a:t>
            </a:r>
          </a:p>
        </p:txBody>
      </p:sp>
      <p:cxnSp>
        <p:nvCxnSpPr>
          <p:cNvPr id="8" name="Rechte verbindingslijn 7">
            <a:extLst>
              <a:ext uri="{FF2B5EF4-FFF2-40B4-BE49-F238E27FC236}">
                <a16:creationId xmlns:a16="http://schemas.microsoft.com/office/drawing/2014/main" id="{3FAABA54-05E8-9223-B481-976479909B87}"/>
              </a:ext>
            </a:extLst>
          </p:cNvPr>
          <p:cNvCxnSpPr/>
          <p:nvPr/>
        </p:nvCxnSpPr>
        <p:spPr>
          <a:xfrm flipV="1">
            <a:off x="989912" y="2219837"/>
            <a:ext cx="3706" cy="3450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hthoek 8">
            <a:extLst>
              <a:ext uri="{FF2B5EF4-FFF2-40B4-BE49-F238E27FC236}">
                <a16:creationId xmlns:a16="http://schemas.microsoft.com/office/drawing/2014/main" id="{B58610F7-5D86-4C04-F70E-960621C0A2E7}"/>
              </a:ext>
            </a:extLst>
          </p:cNvPr>
          <p:cNvSpPr/>
          <p:nvPr/>
        </p:nvSpPr>
        <p:spPr>
          <a:xfrm>
            <a:off x="989912" y="1690688"/>
            <a:ext cx="688705" cy="294591"/>
          </a:xfrm>
          <a:prstGeom prst="rect">
            <a:avLst/>
          </a:prstGeom>
          <a:solidFill>
            <a:srgbClr val="66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/>
              <a:t>Fields</a:t>
            </a:r>
          </a:p>
        </p:txBody>
      </p:sp>
      <p:sp>
        <p:nvSpPr>
          <p:cNvPr id="10" name="Rechthoek 9">
            <a:extLst>
              <a:ext uri="{FF2B5EF4-FFF2-40B4-BE49-F238E27FC236}">
                <a16:creationId xmlns:a16="http://schemas.microsoft.com/office/drawing/2014/main" id="{A057300E-5FDD-2870-E111-EDA8422D14C1}"/>
              </a:ext>
            </a:extLst>
          </p:cNvPr>
          <p:cNvSpPr/>
          <p:nvPr/>
        </p:nvSpPr>
        <p:spPr>
          <a:xfrm>
            <a:off x="1651679" y="1690688"/>
            <a:ext cx="3419667" cy="294591"/>
          </a:xfrm>
          <a:prstGeom prst="rect">
            <a:avLst/>
          </a:prstGeom>
          <a:solidFill>
            <a:srgbClr val="A3CC8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>
                <a:solidFill>
                  <a:schemeClr val="tx1"/>
                </a:solidFill>
              </a:rPr>
              <a:t>Textile &amp; Leather Circular Product Data</a:t>
            </a:r>
          </a:p>
        </p:txBody>
      </p:sp>
      <p:sp>
        <p:nvSpPr>
          <p:cNvPr id="11" name="Rechthoek 10">
            <a:extLst>
              <a:ext uri="{FF2B5EF4-FFF2-40B4-BE49-F238E27FC236}">
                <a16:creationId xmlns:a16="http://schemas.microsoft.com/office/drawing/2014/main" id="{3EF33D6D-7FBE-B409-627E-111F0C8CE832}"/>
              </a:ext>
            </a:extLst>
          </p:cNvPr>
          <p:cNvSpPr/>
          <p:nvPr/>
        </p:nvSpPr>
        <p:spPr>
          <a:xfrm>
            <a:off x="966232" y="2726231"/>
            <a:ext cx="688705" cy="294591"/>
          </a:xfrm>
          <a:prstGeom prst="rect">
            <a:avLst/>
          </a:prstGeom>
          <a:solidFill>
            <a:srgbClr val="66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/>
              <a:t>Fields</a:t>
            </a:r>
          </a:p>
        </p:txBody>
      </p:sp>
      <p:sp>
        <p:nvSpPr>
          <p:cNvPr id="12" name="Rechthoek 11">
            <a:extLst>
              <a:ext uri="{FF2B5EF4-FFF2-40B4-BE49-F238E27FC236}">
                <a16:creationId xmlns:a16="http://schemas.microsoft.com/office/drawing/2014/main" id="{94902EDA-CF7C-5D4B-0BD2-C19700B4A214}"/>
              </a:ext>
            </a:extLst>
          </p:cNvPr>
          <p:cNvSpPr/>
          <p:nvPr/>
        </p:nvSpPr>
        <p:spPr>
          <a:xfrm>
            <a:off x="1628000" y="2726231"/>
            <a:ext cx="3406222" cy="294591"/>
          </a:xfrm>
          <a:prstGeom prst="rect">
            <a:avLst/>
          </a:prstGeom>
          <a:solidFill>
            <a:srgbClr val="A3CC8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>
                <a:solidFill>
                  <a:schemeClr val="tx1"/>
                </a:solidFill>
              </a:rPr>
              <a:t>Textile Circular Product Data</a:t>
            </a:r>
          </a:p>
        </p:txBody>
      </p:sp>
      <p:sp>
        <p:nvSpPr>
          <p:cNvPr id="13" name="Stroomdiagram: Proces 12">
            <a:extLst>
              <a:ext uri="{FF2B5EF4-FFF2-40B4-BE49-F238E27FC236}">
                <a16:creationId xmlns:a16="http://schemas.microsoft.com/office/drawing/2014/main" id="{65C118AB-9702-1E06-A3FA-FA9935E52FCE}"/>
              </a:ext>
            </a:extLst>
          </p:cNvPr>
          <p:cNvSpPr/>
          <p:nvPr/>
        </p:nvSpPr>
        <p:spPr>
          <a:xfrm>
            <a:off x="960444" y="4085547"/>
            <a:ext cx="688705" cy="478434"/>
          </a:xfrm>
          <a:prstGeom prst="flowChartProcess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/>
              <a:t>44</a:t>
            </a:r>
          </a:p>
        </p:txBody>
      </p:sp>
      <p:sp>
        <p:nvSpPr>
          <p:cNvPr id="14" name="Rechthoek 13">
            <a:extLst>
              <a:ext uri="{FF2B5EF4-FFF2-40B4-BE49-F238E27FC236}">
                <a16:creationId xmlns:a16="http://schemas.microsoft.com/office/drawing/2014/main" id="{AB290303-171F-D181-F0DD-AEAD408DB740}"/>
              </a:ext>
            </a:extLst>
          </p:cNvPr>
          <p:cNvSpPr/>
          <p:nvPr/>
        </p:nvSpPr>
        <p:spPr>
          <a:xfrm>
            <a:off x="1639868" y="4085547"/>
            <a:ext cx="3379285" cy="47843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/>
              <a:t>PCDS v3.2s Light</a:t>
            </a:r>
          </a:p>
        </p:txBody>
      </p:sp>
      <p:sp>
        <p:nvSpPr>
          <p:cNvPr id="15" name="Rechthoek 14">
            <a:extLst>
              <a:ext uri="{FF2B5EF4-FFF2-40B4-BE49-F238E27FC236}">
                <a16:creationId xmlns:a16="http://schemas.microsoft.com/office/drawing/2014/main" id="{C5877F96-5837-48B6-FAA7-C5333E44434D}"/>
              </a:ext>
            </a:extLst>
          </p:cNvPr>
          <p:cNvSpPr/>
          <p:nvPr/>
        </p:nvSpPr>
        <p:spPr>
          <a:xfrm>
            <a:off x="951163" y="3790955"/>
            <a:ext cx="688705" cy="294591"/>
          </a:xfrm>
          <a:prstGeom prst="rect">
            <a:avLst/>
          </a:prstGeom>
          <a:solidFill>
            <a:srgbClr val="66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/>
              <a:t>Fields</a:t>
            </a:r>
          </a:p>
        </p:txBody>
      </p:sp>
      <p:sp>
        <p:nvSpPr>
          <p:cNvPr id="16" name="Rechthoek 15">
            <a:extLst>
              <a:ext uri="{FF2B5EF4-FFF2-40B4-BE49-F238E27FC236}">
                <a16:creationId xmlns:a16="http://schemas.microsoft.com/office/drawing/2014/main" id="{2E6AD032-FEE1-5CCD-DAEF-E749A098A0C0}"/>
              </a:ext>
            </a:extLst>
          </p:cNvPr>
          <p:cNvSpPr/>
          <p:nvPr/>
        </p:nvSpPr>
        <p:spPr>
          <a:xfrm>
            <a:off x="1612930" y="3790955"/>
            <a:ext cx="3410318" cy="294591"/>
          </a:xfrm>
          <a:prstGeom prst="rect">
            <a:avLst/>
          </a:prstGeom>
          <a:solidFill>
            <a:srgbClr val="A3CC8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>
                <a:solidFill>
                  <a:schemeClr val="tx1"/>
                </a:solidFill>
              </a:rPr>
              <a:t>Generic Circular Product Data</a:t>
            </a:r>
          </a:p>
        </p:txBody>
      </p:sp>
      <p:sp>
        <p:nvSpPr>
          <p:cNvPr id="19" name="Rechteraccolade 18">
            <a:extLst>
              <a:ext uri="{FF2B5EF4-FFF2-40B4-BE49-F238E27FC236}">
                <a16:creationId xmlns:a16="http://schemas.microsoft.com/office/drawing/2014/main" id="{6BD1F931-239E-E456-2DCB-57F39D55EE70}"/>
              </a:ext>
            </a:extLst>
          </p:cNvPr>
          <p:cNvSpPr/>
          <p:nvPr/>
        </p:nvSpPr>
        <p:spPr>
          <a:xfrm>
            <a:off x="5265968" y="1774664"/>
            <a:ext cx="121298" cy="1637516"/>
          </a:xfrm>
          <a:prstGeom prst="rightBrace">
            <a:avLst/>
          </a:prstGeom>
          <a:ln w="38100">
            <a:solidFill>
              <a:srgbClr val="BFCBD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F6645E14-B217-2643-1AD3-BB59280DAE46}"/>
              </a:ext>
            </a:extLst>
          </p:cNvPr>
          <p:cNvSpPr txBox="1"/>
          <p:nvPr/>
        </p:nvSpPr>
        <p:spPr>
          <a:xfrm>
            <a:off x="5513463" y="1929824"/>
            <a:ext cx="51755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/>
              <a:t>Data is specific for the textile and/or leather industry.</a:t>
            </a:r>
          </a:p>
        </p:txBody>
      </p:sp>
      <p:sp>
        <p:nvSpPr>
          <p:cNvPr id="21" name="Rechteraccolade 20">
            <a:extLst>
              <a:ext uri="{FF2B5EF4-FFF2-40B4-BE49-F238E27FC236}">
                <a16:creationId xmlns:a16="http://schemas.microsoft.com/office/drawing/2014/main" id="{421AC78B-E083-09DF-53DD-5B200BCAD64F}"/>
              </a:ext>
            </a:extLst>
          </p:cNvPr>
          <p:cNvSpPr/>
          <p:nvPr/>
        </p:nvSpPr>
        <p:spPr>
          <a:xfrm>
            <a:off x="5265968" y="3745223"/>
            <a:ext cx="121298" cy="818758"/>
          </a:xfrm>
          <a:prstGeom prst="rightBrace">
            <a:avLst/>
          </a:prstGeom>
          <a:ln w="38100">
            <a:solidFill>
              <a:srgbClr val="BFCBD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7FDD506A-B9B5-7EF9-A7F2-A542E1623160}"/>
              </a:ext>
            </a:extLst>
          </p:cNvPr>
          <p:cNvSpPr txBox="1"/>
          <p:nvPr/>
        </p:nvSpPr>
        <p:spPr>
          <a:xfrm>
            <a:off x="5516573" y="3686462"/>
            <a:ext cx="66091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/>
              <a:t>Data is generic. </a:t>
            </a:r>
            <a:r>
              <a:rPr lang="en-US"/>
              <a:t>Predefined statements on circularity characteristics</a:t>
            </a:r>
            <a:endParaRPr lang="nl-NL"/>
          </a:p>
        </p:txBody>
      </p:sp>
      <p:sp>
        <p:nvSpPr>
          <p:cNvPr id="23" name="Tekstvak 22">
            <a:extLst>
              <a:ext uri="{FF2B5EF4-FFF2-40B4-BE49-F238E27FC236}">
                <a16:creationId xmlns:a16="http://schemas.microsoft.com/office/drawing/2014/main" id="{AB2FF473-0077-4567-397F-2BDB57E4087D}"/>
              </a:ext>
            </a:extLst>
          </p:cNvPr>
          <p:cNvSpPr txBox="1"/>
          <p:nvPr/>
        </p:nvSpPr>
        <p:spPr>
          <a:xfrm>
            <a:off x="5516572" y="3942861"/>
            <a:ext cx="5403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/>
              <a:t>A self-declaration on product, material and substances.</a:t>
            </a: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BABA8F1A-177C-257A-27E6-21555771442F}"/>
              </a:ext>
            </a:extLst>
          </p:cNvPr>
          <p:cNvSpPr txBox="1"/>
          <p:nvPr/>
        </p:nvSpPr>
        <p:spPr>
          <a:xfrm>
            <a:off x="5516572" y="4194649"/>
            <a:ext cx="5678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/>
              <a:t>Not all data seems to be suitable for all type users (actors).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9D243B73-3A9F-0690-6FE7-EE2EEC8E521F}"/>
              </a:ext>
            </a:extLst>
          </p:cNvPr>
          <p:cNvSpPr txBox="1"/>
          <p:nvPr/>
        </p:nvSpPr>
        <p:spPr>
          <a:xfrm>
            <a:off x="5513463" y="2213309"/>
            <a:ext cx="47342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/>
              <a:t>Data is mainly targeted for resale, reuse, recycle.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69A39268-4B97-B735-F077-53FE16BDAFBE}"/>
              </a:ext>
            </a:extLst>
          </p:cNvPr>
          <p:cNvSpPr txBox="1"/>
          <p:nvPr/>
        </p:nvSpPr>
        <p:spPr>
          <a:xfrm>
            <a:off x="5513462" y="2509404"/>
            <a:ext cx="54435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/>
              <a:t>Data is focussing on ESG certifications and transparency.</a:t>
            </a:r>
          </a:p>
        </p:txBody>
      </p:sp>
      <p:sp>
        <p:nvSpPr>
          <p:cNvPr id="27" name="Tekstvak 26">
            <a:extLst>
              <a:ext uri="{FF2B5EF4-FFF2-40B4-BE49-F238E27FC236}">
                <a16:creationId xmlns:a16="http://schemas.microsoft.com/office/drawing/2014/main" id="{08E741DD-C35B-5487-8376-C01DBBE6279A}"/>
              </a:ext>
            </a:extLst>
          </p:cNvPr>
          <p:cNvSpPr txBox="1"/>
          <p:nvPr/>
        </p:nvSpPr>
        <p:spPr>
          <a:xfrm>
            <a:off x="5516572" y="2819964"/>
            <a:ext cx="5627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/>
              <a:t>Data can be mandatory, optional, coded (enumerations)</a:t>
            </a:r>
          </a:p>
        </p:txBody>
      </p:sp>
      <p:sp>
        <p:nvSpPr>
          <p:cNvPr id="3" name="Rechthoek: afgeronde hoeken 2">
            <a:extLst>
              <a:ext uri="{FF2B5EF4-FFF2-40B4-BE49-F238E27FC236}">
                <a16:creationId xmlns:a16="http://schemas.microsoft.com/office/drawing/2014/main" id="{3E4BE81F-7BCC-8997-373D-F92AACF984A3}"/>
              </a:ext>
            </a:extLst>
          </p:cNvPr>
          <p:cNvSpPr/>
          <p:nvPr/>
        </p:nvSpPr>
        <p:spPr>
          <a:xfrm>
            <a:off x="10405264" y="107819"/>
            <a:ext cx="1489070" cy="994146"/>
          </a:xfrm>
          <a:prstGeom prst="roundRect">
            <a:avLst/>
          </a:prstGeom>
          <a:noFill/>
          <a:ln w="762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>
                <a:solidFill>
                  <a:srgbClr val="FF0000"/>
                </a:solidFill>
              </a:rPr>
              <a:t>DRAFT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22B7E6B0-AE64-8C35-8F8D-61F95E7F1CA0}"/>
              </a:ext>
            </a:extLst>
          </p:cNvPr>
          <p:cNvSpPr txBox="1"/>
          <p:nvPr/>
        </p:nvSpPr>
        <p:spPr>
          <a:xfrm>
            <a:off x="889985" y="5016596"/>
            <a:ext cx="1116186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/>
              <a:t>A product declaration which presents standardized and trustworthy information on the circularity aspects of a product which could be used partially or entirely by other stakeholders (e.g. databases, platforms or consultants) to enable circular evaluation of the product. </a:t>
            </a:r>
            <a:endParaRPr lang="nl-NL"/>
          </a:p>
        </p:txBody>
      </p:sp>
      <p:sp>
        <p:nvSpPr>
          <p:cNvPr id="28" name="Pijl: gekromd rechts 27">
            <a:extLst>
              <a:ext uri="{FF2B5EF4-FFF2-40B4-BE49-F238E27FC236}">
                <a16:creationId xmlns:a16="http://schemas.microsoft.com/office/drawing/2014/main" id="{607E6DAD-A3E1-385C-C4C6-13893EAE80A9}"/>
              </a:ext>
            </a:extLst>
          </p:cNvPr>
          <p:cNvSpPr/>
          <p:nvPr/>
        </p:nvSpPr>
        <p:spPr>
          <a:xfrm>
            <a:off x="140148" y="4194649"/>
            <a:ext cx="698051" cy="1325563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96529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 3">
            <a:extLst>
              <a:ext uri="{FF2B5EF4-FFF2-40B4-BE49-F238E27FC236}">
                <a16:creationId xmlns:a16="http://schemas.microsoft.com/office/drawing/2014/main" id="{6BE6DCA6-2F4A-35FE-483D-59B8759078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5695078"/>
              </p:ext>
            </p:extLst>
          </p:nvPr>
        </p:nvGraphicFramePr>
        <p:xfrm>
          <a:off x="1176122" y="709127"/>
          <a:ext cx="10552457" cy="50469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2133">
                  <a:extLst>
                    <a:ext uri="{9D8B030D-6E8A-4147-A177-3AD203B41FA5}">
                      <a16:colId xmlns:a16="http://schemas.microsoft.com/office/drawing/2014/main" val="2756336868"/>
                    </a:ext>
                  </a:extLst>
                </a:gridCol>
                <a:gridCol w="9770324">
                  <a:extLst>
                    <a:ext uri="{9D8B030D-6E8A-4147-A177-3AD203B41FA5}">
                      <a16:colId xmlns:a16="http://schemas.microsoft.com/office/drawing/2014/main" val="3541020551"/>
                    </a:ext>
                  </a:extLst>
                </a:gridCol>
              </a:tblGrid>
              <a:tr h="435337">
                <a:tc>
                  <a:txBody>
                    <a:bodyPr/>
                    <a:lstStyle/>
                    <a:p>
                      <a:r>
                        <a:rPr lang="nl-NL" dirty="0"/>
                        <a:t>Item</a:t>
                      </a: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AGENDA</a:t>
                      </a:r>
                    </a:p>
                    <a:p>
                      <a:r>
                        <a:rPr lang="nl-NL"/>
                        <a:t>3 Marchy </a:t>
                      </a:r>
                      <a:r>
                        <a:rPr lang="nl-NL" dirty="0"/>
                        <a:t>2023 Working Meeting </a:t>
                      </a:r>
                    </a:p>
                  </a:txBody>
                  <a:tcP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9302414"/>
                  </a:ext>
                </a:extLst>
              </a:tr>
              <a:tr h="398452">
                <a:tc>
                  <a:txBody>
                    <a:bodyPr/>
                    <a:lstStyle/>
                    <a:p>
                      <a:r>
                        <a:rPr lang="nl-NL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Opening remarks and meeting overview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600" i="1" dirty="0"/>
                        <a:t>Virginia Martos-Cram, UN/CEFACT </a:t>
                      </a:r>
                      <a:r>
                        <a:rPr lang="nl-NL" sz="1600" i="1"/>
                        <a:t>Project Lead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9276605"/>
                  </a:ext>
                </a:extLst>
              </a:tr>
              <a:tr h="858507">
                <a:tc>
                  <a:txBody>
                    <a:bodyPr/>
                    <a:lstStyle/>
                    <a:p>
                      <a:r>
                        <a:rPr lang="nl-NL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b="1"/>
                        <a:t>S</a:t>
                      </a:r>
                      <a:r>
                        <a:rPr lang="en-US" b="1"/>
                        <a:t>cope and processes </a:t>
                      </a:r>
                      <a:r>
                        <a:rPr lang="en-US" b="0"/>
                        <a:t>led </a:t>
                      </a:r>
                      <a:r>
                        <a:rPr lang="es-ES" b="0"/>
                        <a:t>by Julie Brown. </a:t>
                      </a:r>
                    </a:p>
                    <a:p>
                      <a:r>
                        <a:rPr lang="es-ES" sz="1600" i="1"/>
                        <a:t>F</a:t>
                      </a:r>
                      <a:r>
                        <a:rPr lang="en-US" sz="1600" i="1"/>
                        <a:t>inalizing the scope statement and preparing a draft list of the circularity processes to be included within the scope together with their definitions”.  Co-editors: Gokul and Gerhard</a:t>
                      </a:r>
                      <a:r>
                        <a:rPr lang="es-ES" sz="1600" i="1"/>
                        <a:t>. </a:t>
                      </a:r>
                      <a:endParaRPr lang="nl-NL" sz="1600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3041330"/>
                  </a:ext>
                </a:extLst>
              </a:tr>
              <a:tr h="600505">
                <a:tc>
                  <a:txBody>
                    <a:bodyPr/>
                    <a:lstStyle/>
                    <a:p>
                      <a:r>
                        <a:rPr lang="nl-NL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/>
                        <a:t>Actors with their descriptions or roles </a:t>
                      </a:r>
                      <a:r>
                        <a:rPr lang="en-US" sz="1800" b="0"/>
                        <a:t>led by Gokul Alex</a:t>
                      </a:r>
                    </a:p>
                    <a:p>
                      <a:r>
                        <a:rPr lang="en-US" sz="1600" i="1"/>
                        <a:t>Preparing a draft list of the actors in circularity processes together with descriptions of their roles. Co-editor: Gerhard Heemskerk</a:t>
                      </a:r>
                      <a:endParaRPr lang="nl-NL" sz="1600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4632716"/>
                  </a:ext>
                </a:extLst>
              </a:tr>
              <a:tr h="517393">
                <a:tc>
                  <a:txBody>
                    <a:bodyPr/>
                    <a:lstStyle/>
                    <a:p>
                      <a:r>
                        <a:rPr lang="nl-NL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/>
                        <a:t>Identify the information exchanged between actors </a:t>
                      </a:r>
                      <a:r>
                        <a:rPr lang="en-US" sz="1800" b="0"/>
                        <a:t>led by Jan Merckx.</a:t>
                      </a:r>
                    </a:p>
                    <a:p>
                      <a:r>
                        <a:rPr lang="en-US" sz="1600" i="1"/>
                        <a:t>A table for the process “Collection” showing per actor the needed data. Co-editor: Gerhard</a:t>
                      </a:r>
                      <a:endParaRPr lang="en-US" sz="1600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8487999"/>
                  </a:ext>
                </a:extLst>
              </a:tr>
              <a:tr h="533910">
                <a:tc>
                  <a:txBody>
                    <a:bodyPr/>
                    <a:lstStyle/>
                    <a:p>
                      <a:r>
                        <a:rPr lang="nl-NL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1"/>
                        <a:t>Harmonization </a:t>
                      </a:r>
                      <a:r>
                        <a:rPr lang="nl-NL" b="0"/>
                        <a:t>led by Gerhard Heemskerk</a:t>
                      </a:r>
                    </a:p>
                    <a:p>
                      <a:r>
                        <a:rPr lang="en-US" sz="1600" b="0" i="1"/>
                        <a:t>Harmonize the work on all 3 drafts (scopes and process; actors and data) by helping the work leaders to identify existing UN/CEFACT data and definitions, including existing initiatives. Co-editor: Isa Olalekan </a:t>
                      </a:r>
                      <a:endParaRPr lang="nl-NL" sz="1600" b="0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7177758"/>
                  </a:ext>
                </a:extLst>
              </a:tr>
              <a:tr h="622241">
                <a:tc>
                  <a:txBody>
                    <a:bodyPr/>
                    <a:lstStyle/>
                    <a:p>
                      <a:r>
                        <a:rPr lang="nl-NL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nl-NL" sz="1800" dirty="0"/>
                        <a:t>Any other business and next meeting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nl-NL" sz="1600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52008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801975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C9B0187-3FB4-5C67-EA5A-243F4B13BC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7855" y="123273"/>
            <a:ext cx="11125945" cy="702816"/>
          </a:xfrm>
        </p:spPr>
        <p:txBody>
          <a:bodyPr>
            <a:normAutofit fontScale="90000"/>
          </a:bodyPr>
          <a:lstStyle/>
          <a:p>
            <a:r>
              <a:rPr lang="nl-NL"/>
              <a:t>Overview circular product data found in initiatives</a:t>
            </a:r>
          </a:p>
        </p:txBody>
      </p:sp>
      <p:sp>
        <p:nvSpPr>
          <p:cNvPr id="20" name="Stroomdiagram: Proces 19">
            <a:extLst>
              <a:ext uri="{FF2B5EF4-FFF2-40B4-BE49-F238E27FC236}">
                <a16:creationId xmlns:a16="http://schemas.microsoft.com/office/drawing/2014/main" id="{D11213E3-4537-A08F-6A62-5E0303263B3F}"/>
              </a:ext>
            </a:extLst>
          </p:cNvPr>
          <p:cNvSpPr/>
          <p:nvPr/>
        </p:nvSpPr>
        <p:spPr>
          <a:xfrm>
            <a:off x="6777396" y="2007591"/>
            <a:ext cx="2552993" cy="3653285"/>
          </a:xfrm>
          <a:prstGeom prst="flowChart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21" name="Stroomdiagram: Proces 20">
            <a:extLst>
              <a:ext uri="{FF2B5EF4-FFF2-40B4-BE49-F238E27FC236}">
                <a16:creationId xmlns:a16="http://schemas.microsoft.com/office/drawing/2014/main" id="{D83FD339-A775-D35F-B14D-EAFC33A0E900}"/>
              </a:ext>
            </a:extLst>
          </p:cNvPr>
          <p:cNvSpPr/>
          <p:nvPr/>
        </p:nvSpPr>
        <p:spPr>
          <a:xfrm>
            <a:off x="6777396" y="1466641"/>
            <a:ext cx="2552993" cy="500915"/>
          </a:xfrm>
          <a:prstGeom prst="flowChartProcess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Sustainability Data</a:t>
            </a:r>
            <a:endParaRPr lang="nl-NL">
              <a:solidFill>
                <a:schemeClr val="bg1"/>
              </a:solidFill>
            </a:endParaRPr>
          </a:p>
        </p:txBody>
      </p:sp>
      <p:sp>
        <p:nvSpPr>
          <p:cNvPr id="23" name="Tekstvak 22">
            <a:extLst>
              <a:ext uri="{FF2B5EF4-FFF2-40B4-BE49-F238E27FC236}">
                <a16:creationId xmlns:a16="http://schemas.microsoft.com/office/drawing/2014/main" id="{C99DA299-8884-83F6-AD56-D5595B8F44E4}"/>
              </a:ext>
            </a:extLst>
          </p:cNvPr>
          <p:cNvSpPr txBox="1"/>
          <p:nvPr/>
        </p:nvSpPr>
        <p:spPr>
          <a:xfrm>
            <a:off x="6777396" y="2007591"/>
            <a:ext cx="2552993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/>
              <a:t>Circular Strategy</a:t>
            </a:r>
          </a:p>
          <a:p>
            <a:r>
              <a:rPr lang="en-US"/>
              <a:t>Certification Standard</a:t>
            </a:r>
          </a:p>
          <a:p>
            <a:r>
              <a:rPr lang="en-US"/>
              <a:t>Chemical Compliance</a:t>
            </a:r>
          </a:p>
          <a:p>
            <a:r>
              <a:rPr lang="en-US"/>
              <a:t>Used Chemicals</a:t>
            </a:r>
          </a:p>
          <a:p>
            <a:r>
              <a:rPr lang="en-US"/>
              <a:t>Recoverability</a:t>
            </a:r>
          </a:p>
          <a:p>
            <a:r>
              <a:rPr lang="en-US"/>
              <a:t>Reusability (incl. content)</a:t>
            </a:r>
          </a:p>
          <a:p>
            <a:r>
              <a:rPr lang="en-US"/>
              <a:t>Repairability</a:t>
            </a:r>
          </a:p>
          <a:p>
            <a:r>
              <a:rPr lang="en-US"/>
              <a:t>Refurbishability</a:t>
            </a:r>
          </a:p>
          <a:p>
            <a:r>
              <a:rPr lang="en-US"/>
              <a:t>Biodegradability</a:t>
            </a:r>
          </a:p>
          <a:p>
            <a:r>
              <a:rPr lang="en-US"/>
              <a:t>Diassemability</a:t>
            </a:r>
          </a:p>
          <a:p>
            <a:r>
              <a:rPr lang="en-US"/>
              <a:t>Renewable Content</a:t>
            </a:r>
          </a:p>
          <a:p>
            <a:r>
              <a:rPr lang="en-US"/>
              <a:t>Recycled Content</a:t>
            </a:r>
          </a:p>
          <a:p>
            <a:r>
              <a:rPr lang="en-US"/>
              <a:t>CE Marking</a:t>
            </a:r>
          </a:p>
        </p:txBody>
      </p:sp>
      <p:sp>
        <p:nvSpPr>
          <p:cNvPr id="25" name="Stroomdiagram: Proces 24">
            <a:extLst>
              <a:ext uri="{FF2B5EF4-FFF2-40B4-BE49-F238E27FC236}">
                <a16:creationId xmlns:a16="http://schemas.microsoft.com/office/drawing/2014/main" id="{BDA31393-8DC6-9C86-EFCA-36441D1C80D5}"/>
              </a:ext>
            </a:extLst>
          </p:cNvPr>
          <p:cNvSpPr/>
          <p:nvPr/>
        </p:nvSpPr>
        <p:spPr>
          <a:xfrm>
            <a:off x="227856" y="2001241"/>
            <a:ext cx="3066419" cy="3653285"/>
          </a:xfrm>
          <a:prstGeom prst="flowChart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26" name="Stroomdiagram: Proces 25">
            <a:extLst>
              <a:ext uri="{FF2B5EF4-FFF2-40B4-BE49-F238E27FC236}">
                <a16:creationId xmlns:a16="http://schemas.microsoft.com/office/drawing/2014/main" id="{75B832E4-A85C-0848-9D5E-3AB517B1D1F5}"/>
              </a:ext>
            </a:extLst>
          </p:cNvPr>
          <p:cNvSpPr/>
          <p:nvPr/>
        </p:nvSpPr>
        <p:spPr>
          <a:xfrm>
            <a:off x="227857" y="1460291"/>
            <a:ext cx="3066418" cy="500915"/>
          </a:xfrm>
          <a:prstGeom prst="flowChartProcess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Product Data</a:t>
            </a:r>
            <a:endParaRPr lang="nl-NL">
              <a:solidFill>
                <a:schemeClr val="bg1"/>
              </a:solidFill>
            </a:endParaRPr>
          </a:p>
        </p:txBody>
      </p:sp>
      <p:sp>
        <p:nvSpPr>
          <p:cNvPr id="27" name="Tekstvak 26">
            <a:extLst>
              <a:ext uri="{FF2B5EF4-FFF2-40B4-BE49-F238E27FC236}">
                <a16:creationId xmlns:a16="http://schemas.microsoft.com/office/drawing/2014/main" id="{7F7BEC4A-9215-4852-1FC8-C7438FC826A0}"/>
              </a:ext>
            </a:extLst>
          </p:cNvPr>
          <p:cNvSpPr txBox="1"/>
          <p:nvPr/>
        </p:nvSpPr>
        <p:spPr>
          <a:xfrm>
            <a:off x="227855" y="2047407"/>
            <a:ext cx="3346881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/>
              <a:t>ID,SKU, GTIN, Data Carrier</a:t>
            </a:r>
          </a:p>
          <a:p>
            <a:r>
              <a:rPr lang="en-US"/>
              <a:t>Name, Description/Brand name</a:t>
            </a:r>
          </a:p>
          <a:p>
            <a:r>
              <a:rPr lang="en-US"/>
              <a:t>Sub-Brandname</a:t>
            </a:r>
          </a:p>
          <a:p>
            <a:r>
              <a:rPr lang="en-US"/>
              <a:t>Images / Care label &amp; symbols</a:t>
            </a:r>
          </a:p>
          <a:p>
            <a:r>
              <a:rPr lang="en-US"/>
              <a:t>Country Size Matrix</a:t>
            </a:r>
          </a:p>
          <a:p>
            <a:r>
              <a:rPr lang="en-US"/>
              <a:t>Colour incl Main &amp; Category</a:t>
            </a:r>
          </a:p>
          <a:p>
            <a:r>
              <a:rPr lang="en-US"/>
              <a:t>GS1 Family/Brick/Classification</a:t>
            </a:r>
          </a:p>
          <a:p>
            <a:r>
              <a:rPr lang="en-US"/>
              <a:t>Season/Gender/Age/Segment</a:t>
            </a:r>
          </a:p>
          <a:p>
            <a:r>
              <a:rPr lang="en-US"/>
              <a:t>Price</a:t>
            </a:r>
          </a:p>
          <a:p>
            <a:r>
              <a:rPr lang="en-US"/>
              <a:t>Net Weight</a:t>
            </a:r>
          </a:p>
          <a:p>
            <a:r>
              <a:rPr lang="en-US"/>
              <a:t>Grade/Pattern/Thickn./Water p.</a:t>
            </a:r>
          </a:p>
          <a:p>
            <a:r>
              <a:rPr lang="en-US"/>
              <a:t>Country of Origin/ Species</a:t>
            </a:r>
          </a:p>
          <a:p>
            <a:r>
              <a:rPr lang="en-US"/>
              <a:t>Finishing/Printing details</a:t>
            </a:r>
          </a:p>
          <a:p>
            <a:endParaRPr lang="en-US"/>
          </a:p>
        </p:txBody>
      </p:sp>
      <p:sp>
        <p:nvSpPr>
          <p:cNvPr id="29" name="Stroomdiagram: Proces 28">
            <a:extLst>
              <a:ext uri="{FF2B5EF4-FFF2-40B4-BE49-F238E27FC236}">
                <a16:creationId xmlns:a16="http://schemas.microsoft.com/office/drawing/2014/main" id="{679D60EC-D753-B3B0-9083-452A14828809}"/>
              </a:ext>
            </a:extLst>
          </p:cNvPr>
          <p:cNvSpPr/>
          <p:nvPr/>
        </p:nvSpPr>
        <p:spPr>
          <a:xfrm>
            <a:off x="3361674" y="2001241"/>
            <a:ext cx="3198104" cy="3653285"/>
          </a:xfrm>
          <a:prstGeom prst="flowChart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30" name="Stroomdiagram: Proces 29">
            <a:extLst>
              <a:ext uri="{FF2B5EF4-FFF2-40B4-BE49-F238E27FC236}">
                <a16:creationId xmlns:a16="http://schemas.microsoft.com/office/drawing/2014/main" id="{68BC3278-83DD-54BE-2DC6-C9C380E8C075}"/>
              </a:ext>
            </a:extLst>
          </p:cNvPr>
          <p:cNvSpPr/>
          <p:nvPr/>
        </p:nvSpPr>
        <p:spPr>
          <a:xfrm>
            <a:off x="3361674" y="1460291"/>
            <a:ext cx="3198103" cy="500915"/>
          </a:xfrm>
          <a:prstGeom prst="flowChartProcess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Component Data</a:t>
            </a:r>
            <a:endParaRPr lang="nl-NL">
              <a:solidFill>
                <a:schemeClr val="bg1"/>
              </a:solidFill>
            </a:endParaRPr>
          </a:p>
        </p:txBody>
      </p:sp>
      <p:sp>
        <p:nvSpPr>
          <p:cNvPr id="31" name="Tekstvak 30">
            <a:extLst>
              <a:ext uri="{FF2B5EF4-FFF2-40B4-BE49-F238E27FC236}">
                <a16:creationId xmlns:a16="http://schemas.microsoft.com/office/drawing/2014/main" id="{CE3F29B0-D379-28C2-D626-7E8EE7B60193}"/>
              </a:ext>
            </a:extLst>
          </p:cNvPr>
          <p:cNvSpPr txBox="1"/>
          <p:nvPr/>
        </p:nvSpPr>
        <p:spPr>
          <a:xfrm>
            <a:off x="3361673" y="2001241"/>
            <a:ext cx="3349026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/>
              <a:t>Bill of Material ID</a:t>
            </a:r>
          </a:p>
          <a:p>
            <a:r>
              <a:rPr lang="en-US"/>
              <a:t>Type / Name</a:t>
            </a:r>
          </a:p>
          <a:p>
            <a:r>
              <a:rPr lang="en-US"/>
              <a:t>Presence (%.Min/Max/Wgt/Rng)</a:t>
            </a:r>
          </a:p>
          <a:p>
            <a:r>
              <a:rPr lang="en-US"/>
              <a:t>Used chemicals (%, wgt)</a:t>
            </a:r>
          </a:p>
          <a:p>
            <a:r>
              <a:rPr lang="en-US"/>
              <a:t>Colours (type, %, etc)</a:t>
            </a:r>
          </a:p>
          <a:p>
            <a:r>
              <a:rPr lang="en-US"/>
              <a:t>Certification Standard</a:t>
            </a:r>
          </a:p>
          <a:p>
            <a:r>
              <a:rPr lang="en-US"/>
              <a:t>Composition Disclosure y/n</a:t>
            </a:r>
          </a:p>
          <a:p>
            <a:r>
              <a:rPr lang="en-US"/>
              <a:t>Third Party Verified Composition</a:t>
            </a:r>
          </a:p>
        </p:txBody>
      </p:sp>
      <p:sp>
        <p:nvSpPr>
          <p:cNvPr id="32" name="Stroomdiagram: Proces 31">
            <a:extLst>
              <a:ext uri="{FF2B5EF4-FFF2-40B4-BE49-F238E27FC236}">
                <a16:creationId xmlns:a16="http://schemas.microsoft.com/office/drawing/2014/main" id="{A3B88688-0CE5-A9DF-21EA-C5D7DC0D29D4}"/>
              </a:ext>
            </a:extLst>
          </p:cNvPr>
          <p:cNvSpPr/>
          <p:nvPr/>
        </p:nvSpPr>
        <p:spPr>
          <a:xfrm>
            <a:off x="9451092" y="2007591"/>
            <a:ext cx="2638146" cy="3653285"/>
          </a:xfrm>
          <a:prstGeom prst="flowChart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33" name="Stroomdiagram: Proces 32">
            <a:extLst>
              <a:ext uri="{FF2B5EF4-FFF2-40B4-BE49-F238E27FC236}">
                <a16:creationId xmlns:a16="http://schemas.microsoft.com/office/drawing/2014/main" id="{2286194C-76D1-A902-851C-1968C49C6E29}"/>
              </a:ext>
            </a:extLst>
          </p:cNvPr>
          <p:cNvSpPr/>
          <p:nvPr/>
        </p:nvSpPr>
        <p:spPr>
          <a:xfrm>
            <a:off x="9451093" y="1466641"/>
            <a:ext cx="2638146" cy="500915"/>
          </a:xfrm>
          <a:prstGeom prst="flowChartProcess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Party</a:t>
            </a:r>
            <a:endParaRPr lang="nl-NL">
              <a:solidFill>
                <a:schemeClr val="bg1"/>
              </a:solidFill>
            </a:endParaRPr>
          </a:p>
        </p:txBody>
      </p:sp>
      <p:sp>
        <p:nvSpPr>
          <p:cNvPr id="34" name="Tekstvak 33">
            <a:extLst>
              <a:ext uri="{FF2B5EF4-FFF2-40B4-BE49-F238E27FC236}">
                <a16:creationId xmlns:a16="http://schemas.microsoft.com/office/drawing/2014/main" id="{54C1E456-EDE9-F07C-07DE-070299545C1F}"/>
              </a:ext>
            </a:extLst>
          </p:cNvPr>
          <p:cNvSpPr txBox="1"/>
          <p:nvPr/>
        </p:nvSpPr>
        <p:spPr>
          <a:xfrm>
            <a:off x="9397086" y="1987572"/>
            <a:ext cx="3349026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/>
              <a:t>Parent Organization</a:t>
            </a:r>
          </a:p>
          <a:p>
            <a:r>
              <a:rPr lang="en-US"/>
              <a:t>Manufacturer details</a:t>
            </a:r>
          </a:p>
          <a:p>
            <a:r>
              <a:rPr lang="en-US"/>
              <a:t>Production Facility Details</a:t>
            </a:r>
          </a:p>
          <a:p>
            <a:r>
              <a:rPr lang="en-US"/>
              <a:t>Traceability Data Provider</a:t>
            </a:r>
          </a:p>
          <a:p>
            <a:r>
              <a:rPr lang="en-US"/>
              <a:t>Production Process Steps</a:t>
            </a:r>
          </a:p>
          <a:p>
            <a:endParaRPr lang="en-US"/>
          </a:p>
        </p:txBody>
      </p:sp>
      <p:cxnSp>
        <p:nvCxnSpPr>
          <p:cNvPr id="37" name="Verbindingslijn: gekromd 36">
            <a:extLst>
              <a:ext uri="{FF2B5EF4-FFF2-40B4-BE49-F238E27FC236}">
                <a16:creationId xmlns:a16="http://schemas.microsoft.com/office/drawing/2014/main" id="{B71C94D1-C3CF-7716-60E3-B45C73EC7B69}"/>
              </a:ext>
            </a:extLst>
          </p:cNvPr>
          <p:cNvCxnSpPr>
            <a:stCxn id="26" idx="0"/>
            <a:endCxn id="30" idx="0"/>
          </p:cNvCxnSpPr>
          <p:nvPr/>
        </p:nvCxnSpPr>
        <p:spPr>
          <a:xfrm rot="5400000" flipH="1" flipV="1">
            <a:off x="3360896" y="-139539"/>
            <a:ext cx="12700" cy="3199660"/>
          </a:xfrm>
          <a:prstGeom prst="curvedConnector3">
            <a:avLst>
              <a:gd name="adj1" fmla="val 1800000"/>
            </a:avLst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Verbindingslijn: gekromd 52">
            <a:extLst>
              <a:ext uri="{FF2B5EF4-FFF2-40B4-BE49-F238E27FC236}">
                <a16:creationId xmlns:a16="http://schemas.microsoft.com/office/drawing/2014/main" id="{33B0251F-1CDE-549A-1B5F-5639D270356A}"/>
              </a:ext>
            </a:extLst>
          </p:cNvPr>
          <p:cNvCxnSpPr>
            <a:cxnSpLocks/>
            <a:endCxn id="23" idx="2"/>
          </p:cNvCxnSpPr>
          <p:nvPr/>
        </p:nvCxnSpPr>
        <p:spPr>
          <a:xfrm>
            <a:off x="1901295" y="5654526"/>
            <a:ext cx="6152598" cy="46384"/>
          </a:xfrm>
          <a:prstGeom prst="curvedConnector4">
            <a:avLst>
              <a:gd name="adj1" fmla="val 812"/>
              <a:gd name="adj2" fmla="val 592842"/>
            </a:avLst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hthoek: afgeronde hoeken 61">
            <a:extLst>
              <a:ext uri="{FF2B5EF4-FFF2-40B4-BE49-F238E27FC236}">
                <a16:creationId xmlns:a16="http://schemas.microsoft.com/office/drawing/2014/main" id="{0E3B8B10-FFD1-A21B-B5F8-F20566F6B758}"/>
              </a:ext>
            </a:extLst>
          </p:cNvPr>
          <p:cNvSpPr/>
          <p:nvPr/>
        </p:nvSpPr>
        <p:spPr>
          <a:xfrm>
            <a:off x="10405264" y="107819"/>
            <a:ext cx="1489070" cy="994146"/>
          </a:xfrm>
          <a:prstGeom prst="roundRect">
            <a:avLst/>
          </a:prstGeom>
          <a:noFill/>
          <a:ln w="762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>
                <a:solidFill>
                  <a:srgbClr val="FF0000"/>
                </a:solidFill>
              </a:rPr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170854347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troomdiagram: Proces 39">
            <a:extLst>
              <a:ext uri="{FF2B5EF4-FFF2-40B4-BE49-F238E27FC236}">
                <a16:creationId xmlns:a16="http://schemas.microsoft.com/office/drawing/2014/main" id="{D0E77FEC-CC0E-9675-C124-5E2253845ED7}"/>
              </a:ext>
            </a:extLst>
          </p:cNvPr>
          <p:cNvSpPr/>
          <p:nvPr/>
        </p:nvSpPr>
        <p:spPr>
          <a:xfrm>
            <a:off x="0" y="0"/>
            <a:ext cx="12192000" cy="6167535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" name="Stroomdiagram: Proces 2">
            <a:extLst>
              <a:ext uri="{FF2B5EF4-FFF2-40B4-BE49-F238E27FC236}">
                <a16:creationId xmlns:a16="http://schemas.microsoft.com/office/drawing/2014/main" id="{A57ED922-2629-015F-3E7E-F3FD0E61C3DB}"/>
              </a:ext>
            </a:extLst>
          </p:cNvPr>
          <p:cNvSpPr/>
          <p:nvPr/>
        </p:nvSpPr>
        <p:spPr>
          <a:xfrm>
            <a:off x="127787" y="181808"/>
            <a:ext cx="1148080" cy="5808446"/>
          </a:xfrm>
          <a:prstGeom prst="flowChartProcess">
            <a:avLst/>
          </a:prstGeom>
          <a:solidFill>
            <a:srgbClr val="4472C4"/>
          </a:solidFill>
          <a:ln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r>
              <a:rPr lang="nl-NL" b="1">
                <a:solidFill>
                  <a:schemeClr val="bg1"/>
                </a:solidFill>
              </a:rPr>
              <a:t>Product</a:t>
            </a:r>
          </a:p>
          <a:p>
            <a:pPr algn="ctr"/>
            <a:r>
              <a:rPr lang="nl-NL" b="1">
                <a:solidFill>
                  <a:schemeClr val="bg1"/>
                </a:solidFill>
              </a:rPr>
              <a:t>Circularity</a:t>
            </a:r>
          </a:p>
          <a:p>
            <a:pPr algn="ctr"/>
            <a:r>
              <a:rPr lang="nl-NL" b="1">
                <a:solidFill>
                  <a:schemeClr val="bg1"/>
                </a:solidFill>
              </a:rPr>
              <a:t>Data</a:t>
            </a: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E40B49B0-9E9B-E52B-F75F-4791F4DCE7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9391" y="52176"/>
            <a:ext cx="10422609" cy="6115359"/>
          </a:xfrm>
          <a:prstGeom prst="rect">
            <a:avLst/>
          </a:prstGeom>
        </p:spPr>
      </p:pic>
      <p:sp>
        <p:nvSpPr>
          <p:cNvPr id="2" name="Rechthoek: afgeronde hoeken 1">
            <a:extLst>
              <a:ext uri="{FF2B5EF4-FFF2-40B4-BE49-F238E27FC236}">
                <a16:creationId xmlns:a16="http://schemas.microsoft.com/office/drawing/2014/main" id="{814C281F-F91C-A434-15CD-2F4406AFC40A}"/>
              </a:ext>
            </a:extLst>
          </p:cNvPr>
          <p:cNvSpPr/>
          <p:nvPr/>
        </p:nvSpPr>
        <p:spPr>
          <a:xfrm>
            <a:off x="10405264" y="107819"/>
            <a:ext cx="1489070" cy="994146"/>
          </a:xfrm>
          <a:prstGeom prst="roundRect">
            <a:avLst/>
          </a:prstGeom>
          <a:noFill/>
          <a:ln w="762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>
                <a:solidFill>
                  <a:srgbClr val="FF0000"/>
                </a:solidFill>
              </a:rPr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395313090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oomdiagram: Proces 6">
            <a:extLst>
              <a:ext uri="{FF2B5EF4-FFF2-40B4-BE49-F238E27FC236}">
                <a16:creationId xmlns:a16="http://schemas.microsoft.com/office/drawing/2014/main" id="{33ED377A-8222-8B7E-BFCA-6CB6B9EF9FAC}"/>
              </a:ext>
            </a:extLst>
          </p:cNvPr>
          <p:cNvSpPr/>
          <p:nvPr/>
        </p:nvSpPr>
        <p:spPr>
          <a:xfrm>
            <a:off x="0" y="0"/>
            <a:ext cx="12192000" cy="609683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Stroomdiagram: Proces 5">
            <a:extLst>
              <a:ext uri="{FF2B5EF4-FFF2-40B4-BE49-F238E27FC236}">
                <a16:creationId xmlns:a16="http://schemas.microsoft.com/office/drawing/2014/main" id="{57181DCA-07B1-BD85-4140-FECB2F23290D}"/>
              </a:ext>
            </a:extLst>
          </p:cNvPr>
          <p:cNvSpPr/>
          <p:nvPr/>
        </p:nvSpPr>
        <p:spPr>
          <a:xfrm>
            <a:off x="127787" y="181808"/>
            <a:ext cx="1148080" cy="5808446"/>
          </a:xfrm>
          <a:prstGeom prst="flowChartProcess">
            <a:avLst/>
          </a:prstGeom>
          <a:solidFill>
            <a:srgbClr val="4472C4"/>
          </a:solidFill>
          <a:ln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r>
              <a:rPr lang="nl-NL" b="1">
                <a:solidFill>
                  <a:schemeClr val="bg1"/>
                </a:solidFill>
              </a:rPr>
              <a:t>Product</a:t>
            </a:r>
          </a:p>
          <a:p>
            <a:pPr algn="ctr"/>
            <a:r>
              <a:rPr lang="nl-NL" b="1">
                <a:solidFill>
                  <a:schemeClr val="bg1"/>
                </a:solidFill>
              </a:rPr>
              <a:t>Circularity</a:t>
            </a:r>
          </a:p>
          <a:p>
            <a:pPr algn="ctr"/>
            <a:r>
              <a:rPr lang="nl-NL" b="1">
                <a:solidFill>
                  <a:schemeClr val="bg1"/>
                </a:solidFill>
              </a:rPr>
              <a:t>Data</a:t>
            </a: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A293A146-7A28-0FE8-2E53-0E284781B7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8844" y="70126"/>
            <a:ext cx="10285370" cy="6026704"/>
          </a:xfrm>
          <a:prstGeom prst="rect">
            <a:avLst/>
          </a:prstGeom>
        </p:spPr>
      </p:pic>
      <p:sp>
        <p:nvSpPr>
          <p:cNvPr id="3" name="Rechthoek: afgeronde hoeken 2">
            <a:extLst>
              <a:ext uri="{FF2B5EF4-FFF2-40B4-BE49-F238E27FC236}">
                <a16:creationId xmlns:a16="http://schemas.microsoft.com/office/drawing/2014/main" id="{FFE3734D-B62F-FF37-9861-21DE5A704934}"/>
              </a:ext>
            </a:extLst>
          </p:cNvPr>
          <p:cNvSpPr/>
          <p:nvPr/>
        </p:nvSpPr>
        <p:spPr>
          <a:xfrm>
            <a:off x="10405264" y="107819"/>
            <a:ext cx="1489070" cy="994146"/>
          </a:xfrm>
          <a:prstGeom prst="roundRect">
            <a:avLst/>
          </a:prstGeom>
          <a:noFill/>
          <a:ln w="762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>
                <a:solidFill>
                  <a:srgbClr val="FF0000"/>
                </a:solidFill>
              </a:rPr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41190973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oomdiagram: Proces 6">
            <a:extLst>
              <a:ext uri="{FF2B5EF4-FFF2-40B4-BE49-F238E27FC236}">
                <a16:creationId xmlns:a16="http://schemas.microsoft.com/office/drawing/2014/main" id="{E9503F22-C5C0-DD3E-5A60-AC35B06209D5}"/>
              </a:ext>
            </a:extLst>
          </p:cNvPr>
          <p:cNvSpPr/>
          <p:nvPr/>
        </p:nvSpPr>
        <p:spPr>
          <a:xfrm>
            <a:off x="0" y="0"/>
            <a:ext cx="12192000" cy="6144311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Stroomdiagram: Proces 1">
            <a:extLst>
              <a:ext uri="{FF2B5EF4-FFF2-40B4-BE49-F238E27FC236}">
                <a16:creationId xmlns:a16="http://schemas.microsoft.com/office/drawing/2014/main" id="{FEEEC1D2-0DEA-5450-6CAE-4FDC864F918F}"/>
              </a:ext>
            </a:extLst>
          </p:cNvPr>
          <p:cNvSpPr/>
          <p:nvPr/>
        </p:nvSpPr>
        <p:spPr>
          <a:xfrm>
            <a:off x="127787" y="181808"/>
            <a:ext cx="1148080" cy="5808446"/>
          </a:xfrm>
          <a:prstGeom prst="flowChartProcess">
            <a:avLst/>
          </a:prstGeom>
          <a:solidFill>
            <a:srgbClr val="4472C4"/>
          </a:solidFill>
          <a:ln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r>
              <a:rPr lang="nl-NL" b="1">
                <a:solidFill>
                  <a:schemeClr val="bg1"/>
                </a:solidFill>
              </a:rPr>
              <a:t>Product</a:t>
            </a:r>
          </a:p>
          <a:p>
            <a:pPr algn="ctr"/>
            <a:r>
              <a:rPr lang="nl-NL" b="1">
                <a:solidFill>
                  <a:schemeClr val="bg1"/>
                </a:solidFill>
              </a:rPr>
              <a:t>Circularity</a:t>
            </a:r>
          </a:p>
          <a:p>
            <a:pPr algn="ctr"/>
            <a:r>
              <a:rPr lang="nl-NL" b="1">
                <a:solidFill>
                  <a:schemeClr val="bg1"/>
                </a:solidFill>
              </a:rPr>
              <a:t>Data</a:t>
            </a: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06E2D986-26F7-C345-063B-CC1902BF13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7779" y="267017"/>
            <a:ext cx="9759164" cy="5723237"/>
          </a:xfrm>
          <a:prstGeom prst="rect">
            <a:avLst/>
          </a:prstGeom>
        </p:spPr>
      </p:pic>
      <p:sp>
        <p:nvSpPr>
          <p:cNvPr id="3" name="Rechthoek: afgeronde hoeken 2">
            <a:extLst>
              <a:ext uri="{FF2B5EF4-FFF2-40B4-BE49-F238E27FC236}">
                <a16:creationId xmlns:a16="http://schemas.microsoft.com/office/drawing/2014/main" id="{549D0913-92F7-F1DC-4DC6-BE578C526D19}"/>
              </a:ext>
            </a:extLst>
          </p:cNvPr>
          <p:cNvSpPr/>
          <p:nvPr/>
        </p:nvSpPr>
        <p:spPr>
          <a:xfrm>
            <a:off x="10405264" y="107819"/>
            <a:ext cx="1489070" cy="994146"/>
          </a:xfrm>
          <a:prstGeom prst="roundRect">
            <a:avLst/>
          </a:prstGeom>
          <a:noFill/>
          <a:ln w="762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>
                <a:solidFill>
                  <a:srgbClr val="FF0000"/>
                </a:solidFill>
              </a:rPr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41125060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troomdiagram: Proces 5">
            <a:extLst>
              <a:ext uri="{FF2B5EF4-FFF2-40B4-BE49-F238E27FC236}">
                <a16:creationId xmlns:a16="http://schemas.microsoft.com/office/drawing/2014/main" id="{ED01D83E-E3DF-60CF-F956-216F93607914}"/>
              </a:ext>
            </a:extLst>
          </p:cNvPr>
          <p:cNvSpPr/>
          <p:nvPr/>
        </p:nvSpPr>
        <p:spPr>
          <a:xfrm>
            <a:off x="0" y="0"/>
            <a:ext cx="12191999" cy="6083559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Stroomdiagram: Proces 6">
            <a:extLst>
              <a:ext uri="{FF2B5EF4-FFF2-40B4-BE49-F238E27FC236}">
                <a16:creationId xmlns:a16="http://schemas.microsoft.com/office/drawing/2014/main" id="{9A3E88D0-264A-3EAB-748F-248D6BBD9631}"/>
              </a:ext>
            </a:extLst>
          </p:cNvPr>
          <p:cNvSpPr/>
          <p:nvPr/>
        </p:nvSpPr>
        <p:spPr>
          <a:xfrm>
            <a:off x="127787" y="181808"/>
            <a:ext cx="1148080" cy="5808446"/>
          </a:xfrm>
          <a:prstGeom prst="flowChartProcess">
            <a:avLst/>
          </a:prstGeom>
          <a:solidFill>
            <a:srgbClr val="4472C4"/>
          </a:solidFill>
          <a:ln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r>
              <a:rPr lang="nl-NL" b="1">
                <a:solidFill>
                  <a:schemeClr val="bg1"/>
                </a:solidFill>
              </a:rPr>
              <a:t>Product</a:t>
            </a:r>
          </a:p>
          <a:p>
            <a:pPr algn="ctr"/>
            <a:r>
              <a:rPr lang="nl-NL" b="1">
                <a:solidFill>
                  <a:schemeClr val="bg1"/>
                </a:solidFill>
              </a:rPr>
              <a:t>Circularity</a:t>
            </a:r>
          </a:p>
          <a:p>
            <a:pPr algn="ctr"/>
            <a:r>
              <a:rPr lang="nl-NL" b="1">
                <a:solidFill>
                  <a:schemeClr val="bg1"/>
                </a:solidFill>
              </a:rPr>
              <a:t>Data</a:t>
            </a: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  <a:p>
            <a:pPr algn="ctr"/>
            <a:endParaRPr lang="nl-NL" b="1">
              <a:solidFill>
                <a:schemeClr val="bg1"/>
              </a:solidFill>
            </a:endParaRP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D0896F13-88F0-8D39-6D53-6EC60AAC5F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1625" y="169115"/>
            <a:ext cx="10945627" cy="5833831"/>
          </a:xfrm>
          <a:prstGeom prst="rect">
            <a:avLst/>
          </a:prstGeom>
        </p:spPr>
      </p:pic>
      <p:sp>
        <p:nvSpPr>
          <p:cNvPr id="3" name="Rechthoek: afgeronde hoeken 2">
            <a:extLst>
              <a:ext uri="{FF2B5EF4-FFF2-40B4-BE49-F238E27FC236}">
                <a16:creationId xmlns:a16="http://schemas.microsoft.com/office/drawing/2014/main" id="{CD49CDA9-473D-AE37-B9DF-14DE3F2474F7}"/>
              </a:ext>
            </a:extLst>
          </p:cNvPr>
          <p:cNvSpPr/>
          <p:nvPr/>
        </p:nvSpPr>
        <p:spPr>
          <a:xfrm>
            <a:off x="10405264" y="107819"/>
            <a:ext cx="1489070" cy="994146"/>
          </a:xfrm>
          <a:prstGeom prst="roundRect">
            <a:avLst/>
          </a:prstGeom>
          <a:noFill/>
          <a:ln w="762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>
                <a:solidFill>
                  <a:srgbClr val="FF0000"/>
                </a:solidFill>
              </a:rPr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151003322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D47C0EC-258F-43EC-AE70-8B738BBDE5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Next Step: Evaluate importance of data in existing initiatives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9344DEA-75EF-2ABD-63A0-CB7683F6A4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/>
              <a:t>Data element should be marked as </a:t>
            </a:r>
          </a:p>
          <a:p>
            <a:pPr lvl="1"/>
            <a:r>
              <a:rPr lang="nl-NL"/>
              <a:t>“mandatory”; must be in.</a:t>
            </a:r>
          </a:p>
          <a:p>
            <a:pPr lvl="1"/>
            <a:r>
              <a:rPr lang="nl-NL"/>
              <a:t> “optional”; could be in.</a:t>
            </a:r>
          </a:p>
          <a:p>
            <a:pPr lvl="1"/>
            <a:r>
              <a:rPr lang="nl-NL"/>
              <a:t>“dismissed”; keep out.</a:t>
            </a:r>
          </a:p>
          <a:p>
            <a:pPr lvl="1"/>
            <a:r>
              <a:rPr lang="nl-NL"/>
              <a:t>“coded”; a list of predfined values.  </a:t>
            </a:r>
          </a:p>
          <a:p>
            <a:pPr lvl="1"/>
            <a:r>
              <a:rPr lang="nl-NL"/>
              <a:t>“not clear”; explanation needed.</a:t>
            </a:r>
          </a:p>
          <a:p>
            <a:pPr lvl="1"/>
            <a:r>
              <a:rPr lang="nl-NL"/>
              <a:t>“scenario” for circularity strategy is incorrect or incomplete. </a:t>
            </a:r>
          </a:p>
          <a:p>
            <a:endParaRPr lang="nl-NL"/>
          </a:p>
          <a:p>
            <a:r>
              <a:rPr lang="nl-NL"/>
              <a:t>Following data elements should be in scope (are missing):</a:t>
            </a:r>
          </a:p>
          <a:p>
            <a:pPr lvl="1"/>
            <a:r>
              <a:rPr lang="nl-NL"/>
              <a:t>.......................... </a:t>
            </a:r>
          </a:p>
          <a:p>
            <a:pPr lvl="1"/>
            <a:endParaRPr lang="nl-NL"/>
          </a:p>
        </p:txBody>
      </p:sp>
      <p:sp>
        <p:nvSpPr>
          <p:cNvPr id="4" name="Rechthoek: afgeronde hoeken 3">
            <a:extLst>
              <a:ext uri="{FF2B5EF4-FFF2-40B4-BE49-F238E27FC236}">
                <a16:creationId xmlns:a16="http://schemas.microsoft.com/office/drawing/2014/main" id="{DA83060B-DD09-651F-E1BF-34DD750DE219}"/>
              </a:ext>
            </a:extLst>
          </p:cNvPr>
          <p:cNvSpPr/>
          <p:nvPr/>
        </p:nvSpPr>
        <p:spPr>
          <a:xfrm>
            <a:off x="10405264" y="107819"/>
            <a:ext cx="1489070" cy="994146"/>
          </a:xfrm>
          <a:prstGeom prst="roundRect">
            <a:avLst/>
          </a:prstGeom>
          <a:noFill/>
          <a:ln w="762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>
                <a:solidFill>
                  <a:srgbClr val="FF0000"/>
                </a:solidFill>
              </a:rPr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354632564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E41B98-6374-ABA4-1472-B8E60344EA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310" y="208597"/>
            <a:ext cx="11282265" cy="1325563"/>
          </a:xfrm>
        </p:spPr>
        <p:txBody>
          <a:bodyPr>
            <a:normAutofit/>
          </a:bodyPr>
          <a:lstStyle/>
          <a:p>
            <a:r>
              <a:rPr lang="nl-NL"/>
              <a:t>Harmonization: UN library</a:t>
            </a:r>
            <a:br>
              <a:rPr lang="nl-NL"/>
            </a:br>
            <a:r>
              <a:rPr lang="nl-NL" sz="3200"/>
              <a:t>expected missing data</a:t>
            </a:r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6496AFE-BDA0-DDEE-9945-6D5CD5DCED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34162"/>
            <a:ext cx="5122801" cy="4708018"/>
          </a:xfrm>
        </p:spPr>
        <p:txBody>
          <a:bodyPr>
            <a:normAutofit fontScale="925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nl-NL" sz="1800"/>
              <a:t>Presention file (content type text/code)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1800"/>
              <a:t>Main Colour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1800"/>
              <a:t>Colour Category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1800"/>
              <a:t>Data Carrier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1800"/>
              <a:t>Water Properties (e.g. water resistent)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1800"/>
              <a:t>Chemical Compliance 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1800"/>
              <a:t>Circular Design Strategy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1800"/>
              <a:t>CE marking Y/N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1800"/>
              <a:t>Grade 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1800"/>
              <a:t>Refurbisable Y/N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1800"/>
              <a:t>Repairable Y/N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1800"/>
              <a:t>Biodegradable Y/N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1800"/>
              <a:t>Reusable Y/N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1800"/>
              <a:t>Reusable Content (%, weight)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1800"/>
              <a:t>Recycled Content (%, weight)</a:t>
            </a:r>
          </a:p>
          <a:p>
            <a:pPr marL="457200" indent="-457200">
              <a:buFont typeface="+mj-lt"/>
              <a:buAutoNum type="arabicPeriod"/>
            </a:pPr>
            <a:endParaRPr lang="nl-NL" sz="1800"/>
          </a:p>
          <a:p>
            <a:pPr marL="457200" indent="-457200">
              <a:buFont typeface="+mj-lt"/>
              <a:buAutoNum type="arabicPeriod"/>
            </a:pPr>
            <a:endParaRPr lang="nl-NL" sz="1800"/>
          </a:p>
          <a:p>
            <a:endParaRPr lang="nl-NL" sz="1800"/>
          </a:p>
          <a:p>
            <a:endParaRPr lang="nl-NL" sz="1800"/>
          </a:p>
          <a:p>
            <a:endParaRPr lang="nl-NL" sz="1800"/>
          </a:p>
        </p:txBody>
      </p:sp>
      <p:sp>
        <p:nvSpPr>
          <p:cNvPr id="6" name="Tijdelijke aanduiding voor inhoud 2">
            <a:extLst>
              <a:ext uri="{FF2B5EF4-FFF2-40B4-BE49-F238E27FC236}">
                <a16:creationId xmlns:a16="http://schemas.microsoft.com/office/drawing/2014/main" id="{CD49B541-81C9-C0F0-26DF-6AC106B25E9C}"/>
              </a:ext>
            </a:extLst>
          </p:cNvPr>
          <p:cNvSpPr txBox="1">
            <a:spLocks/>
          </p:cNvSpPr>
          <p:nvPr/>
        </p:nvSpPr>
        <p:spPr>
          <a:xfrm>
            <a:off x="6231001" y="1534160"/>
            <a:ext cx="5392800" cy="450786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l-NL" sz="1700"/>
              <a:t>16. Pattern </a:t>
            </a:r>
          </a:p>
          <a:p>
            <a:pPr marL="0" indent="0">
              <a:buNone/>
            </a:pPr>
            <a:r>
              <a:rPr lang="nl-NL" sz="1700"/>
              <a:t>17. Refurbishable Y/N</a:t>
            </a:r>
          </a:p>
          <a:p>
            <a:pPr marL="0" indent="0">
              <a:buNone/>
            </a:pPr>
            <a:r>
              <a:rPr lang="nl-NL" sz="1700"/>
              <a:t>18. Technical Data Sheet (file)</a:t>
            </a:r>
          </a:p>
          <a:p>
            <a:pPr marL="0" indent="0">
              <a:buNone/>
            </a:pPr>
            <a:r>
              <a:rPr lang="nl-NL" sz="1700"/>
              <a:t>19. Composition Disclosure Y/N </a:t>
            </a:r>
          </a:p>
          <a:p>
            <a:pPr marL="0" indent="0">
              <a:buNone/>
            </a:pPr>
            <a:r>
              <a:rPr lang="nl-NL" sz="1700"/>
              <a:t>20. Composition 3rd Party Verified Y/N</a:t>
            </a:r>
          </a:p>
          <a:p>
            <a:pPr marL="0" indent="0">
              <a:buNone/>
            </a:pPr>
            <a:r>
              <a:rPr lang="nl-NL" sz="1700"/>
              <a:t>21. Chemical compliance per material type</a:t>
            </a:r>
          </a:p>
          <a:p>
            <a:pPr marL="0" indent="0">
              <a:buNone/>
            </a:pPr>
            <a:r>
              <a:rPr lang="nl-NL" sz="1700"/>
              <a:t>22. Component Material Colour</a:t>
            </a:r>
          </a:p>
          <a:p>
            <a:pPr marL="0" indent="0">
              <a:buNone/>
            </a:pPr>
            <a:r>
              <a:rPr lang="nl-NL" sz="1700"/>
              <a:t>23. Components List ID </a:t>
            </a:r>
          </a:p>
          <a:p>
            <a:pPr marL="0" indent="0">
              <a:buNone/>
            </a:pPr>
            <a:r>
              <a:rPr lang="nl-NL" sz="1700"/>
              <a:t>24. Recycled Content Pre/Post Consumer &amp; Input</a:t>
            </a:r>
          </a:p>
          <a:p>
            <a:pPr marL="0" indent="0">
              <a:buNone/>
            </a:pPr>
            <a:r>
              <a:rPr lang="nl-NL" sz="1700"/>
              <a:t>25. Renewable Content (%, weight)</a:t>
            </a:r>
          </a:p>
          <a:p>
            <a:pPr marL="0" indent="0">
              <a:buNone/>
            </a:pPr>
            <a:r>
              <a:rPr lang="nl-NL" sz="1700"/>
              <a:t>26. Spare parts availability Y/N</a:t>
            </a:r>
          </a:p>
          <a:p>
            <a:pPr marL="0" indent="0">
              <a:buNone/>
            </a:pPr>
            <a:r>
              <a:rPr lang="nl-NL" sz="1700"/>
              <a:t>27. Disassembly instructions</a:t>
            </a:r>
          </a:p>
          <a:p>
            <a:pPr marL="0" indent="0">
              <a:buNone/>
            </a:pPr>
            <a:r>
              <a:rPr lang="nl-NL" sz="1700"/>
              <a:t>28. Traceability Data Provider</a:t>
            </a:r>
          </a:p>
          <a:p>
            <a:pPr marL="0" indent="0">
              <a:buNone/>
            </a:pPr>
            <a:r>
              <a:rPr lang="nl-NL" sz="1700"/>
              <a:t>29. Materials Recoverability</a:t>
            </a:r>
          </a:p>
          <a:p>
            <a:endParaRPr lang="nl-NL" sz="2400"/>
          </a:p>
        </p:txBody>
      </p:sp>
      <p:sp>
        <p:nvSpPr>
          <p:cNvPr id="5" name="Rechthoek: afgeronde hoeken 4">
            <a:extLst>
              <a:ext uri="{FF2B5EF4-FFF2-40B4-BE49-F238E27FC236}">
                <a16:creationId xmlns:a16="http://schemas.microsoft.com/office/drawing/2014/main" id="{1F8DAEA1-3490-6EB4-69B8-D2F7A800A7B0}"/>
              </a:ext>
            </a:extLst>
          </p:cNvPr>
          <p:cNvSpPr/>
          <p:nvPr/>
        </p:nvSpPr>
        <p:spPr>
          <a:xfrm>
            <a:off x="10405264" y="107819"/>
            <a:ext cx="1489070" cy="994146"/>
          </a:xfrm>
          <a:prstGeom prst="roundRect">
            <a:avLst/>
          </a:prstGeom>
          <a:noFill/>
          <a:ln w="762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>
                <a:solidFill>
                  <a:srgbClr val="FF0000"/>
                </a:solidFill>
              </a:rPr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268181356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D1FEC9D-E1EA-4E19-8CBC-B0B9C608FD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6359" y="365125"/>
            <a:ext cx="10817441" cy="1325563"/>
          </a:xfrm>
        </p:spPr>
        <p:txBody>
          <a:bodyPr/>
          <a:lstStyle/>
          <a:p>
            <a:r>
              <a:rPr lang="nl-NL"/>
              <a:t>Annex: Abbreviations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4FF81B4-C1EB-4CB1-F067-DC78073BFA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6359" y="1822450"/>
            <a:ext cx="6414856" cy="4086956"/>
          </a:xfrm>
        </p:spPr>
        <p:txBody>
          <a:bodyPr>
            <a:normAutofit fontScale="47500" lnSpcReduction="20000"/>
          </a:bodyPr>
          <a:lstStyle/>
          <a:p>
            <a:r>
              <a:rPr lang="nl-NL"/>
              <a:t>UN/CEFACT	United Nations Centre for Electronic Business</a:t>
            </a:r>
          </a:p>
          <a:p>
            <a:r>
              <a:rPr lang="nl-NL"/>
              <a:t>ISO		International Standards Organisation</a:t>
            </a:r>
          </a:p>
          <a:p>
            <a:r>
              <a:rPr lang="nl-NL"/>
              <a:t>IEC		International Electrotechnical Commission</a:t>
            </a:r>
          </a:p>
          <a:p>
            <a:r>
              <a:rPr lang="nl-NL"/>
              <a:t>SKU		Stock Keeping Unit</a:t>
            </a:r>
          </a:p>
          <a:p>
            <a:r>
              <a:rPr lang="nl-NL"/>
              <a:t>GTIN		Global Trade Item Number </a:t>
            </a:r>
          </a:p>
          <a:p>
            <a:r>
              <a:rPr lang="nl-NL"/>
              <a:t>SGTIN		Serialized Global Trade Item Number (Serial no)	</a:t>
            </a:r>
          </a:p>
          <a:p>
            <a:r>
              <a:rPr lang="nl-NL"/>
              <a:t>GLN		Global Location Number	</a:t>
            </a:r>
          </a:p>
          <a:p>
            <a:r>
              <a:rPr lang="nl-NL"/>
              <a:t>GS1		Global Standards 1</a:t>
            </a:r>
          </a:p>
          <a:p>
            <a:r>
              <a:rPr lang="nl-NL"/>
              <a:t>MRSP		Manufacturer Suggested Retail Price	</a:t>
            </a:r>
          </a:p>
          <a:p>
            <a:r>
              <a:rPr lang="nl-NL"/>
              <a:t>Water p.		Water properties (eg. Water resistence)</a:t>
            </a:r>
          </a:p>
          <a:p>
            <a:r>
              <a:rPr lang="nl-NL"/>
              <a:t>Wgt		Weight</a:t>
            </a:r>
          </a:p>
          <a:p>
            <a:r>
              <a:rPr lang="nl-NL"/>
              <a:t>Rng		Range	</a:t>
            </a:r>
          </a:p>
          <a:p>
            <a:r>
              <a:rPr lang="nl-NL"/>
              <a:t>CE Marking	Conformité Européenne (European Conformity)</a:t>
            </a:r>
          </a:p>
          <a:p>
            <a:r>
              <a:rPr lang="nl-NL"/>
              <a:t>Cur.		Currency</a:t>
            </a:r>
          </a:p>
          <a:p>
            <a:r>
              <a:rPr lang="nl-NL"/>
              <a:t>Loc.		Location	</a:t>
            </a:r>
          </a:p>
          <a:p>
            <a:endParaRPr lang="nl-NL"/>
          </a:p>
          <a:p>
            <a:endParaRPr lang="nl-NL"/>
          </a:p>
          <a:p>
            <a:endParaRPr lang="nl-NL"/>
          </a:p>
        </p:txBody>
      </p:sp>
      <p:sp>
        <p:nvSpPr>
          <p:cNvPr id="6" name="Tijdelijke aanduiding voor inhoud 2">
            <a:extLst>
              <a:ext uri="{FF2B5EF4-FFF2-40B4-BE49-F238E27FC236}">
                <a16:creationId xmlns:a16="http://schemas.microsoft.com/office/drawing/2014/main" id="{A3C1F2D0-5A8A-E801-B70D-74B9A6FAE006}"/>
              </a:ext>
            </a:extLst>
          </p:cNvPr>
          <p:cNvSpPr txBox="1">
            <a:spLocks/>
          </p:cNvSpPr>
          <p:nvPr/>
        </p:nvSpPr>
        <p:spPr>
          <a:xfrm>
            <a:off x="5752730" y="1822450"/>
            <a:ext cx="7041471" cy="40869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Public Sans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Public Sans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Public Sans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Public Sans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Public Sans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1400"/>
              <a:t>Src	                Source of recycled material</a:t>
            </a:r>
          </a:p>
          <a:p>
            <a:r>
              <a:rPr lang="nl-NL" sz="1300"/>
              <a:t>CLP	                 </a:t>
            </a:r>
            <a:r>
              <a:rPr lang="en-US" sz="1300"/>
              <a:t>Substance defined in the CLP regulation (EC) n° 1272/2008</a:t>
            </a:r>
            <a:endParaRPr lang="nl-NL" sz="1300"/>
          </a:p>
          <a:p>
            <a:r>
              <a:rPr lang="nl-NL" sz="1300"/>
              <a:t>Carlifornia 65            </a:t>
            </a:r>
            <a:r>
              <a:rPr lang="en-US" sz="1300"/>
              <a:t>A warning under California Proposition 65.</a:t>
            </a:r>
            <a:endParaRPr lang="nl-NL" sz="1300"/>
          </a:p>
          <a:p>
            <a:r>
              <a:rPr lang="nl-NL" sz="1300"/>
              <a:t>REACH	                  </a:t>
            </a:r>
            <a:r>
              <a:rPr lang="en-US" sz="1300"/>
              <a:t>Registration, Evaluation, Authorisation and Restriction of Chemicals</a:t>
            </a:r>
            <a:endParaRPr lang="nl-NL" sz="1300"/>
          </a:p>
          <a:p>
            <a:r>
              <a:rPr lang="nl-NL" sz="1300"/>
              <a:t>VATnr	                  Value Added Tax number</a:t>
            </a:r>
          </a:p>
        </p:txBody>
      </p:sp>
    </p:spTree>
    <p:extLst>
      <p:ext uri="{BB962C8B-B14F-4D97-AF65-F5344CB8AC3E}">
        <p14:creationId xmlns:p14="http://schemas.microsoft.com/office/powerpoint/2010/main" val="291253163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20F336-4850-633B-2AFB-3AE77E0391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85822" y="389436"/>
            <a:ext cx="8243667" cy="1789830"/>
          </a:xfrm>
        </p:spPr>
        <p:txBody>
          <a:bodyPr>
            <a:normAutofit fontScale="90000"/>
          </a:bodyPr>
          <a:lstStyle/>
          <a:p>
            <a:r>
              <a:rPr lang="en-US" dirty="0"/>
              <a:t>Product Circularity Data Project</a:t>
            </a:r>
            <a:br>
              <a:rPr lang="en-US" dirty="0"/>
            </a:br>
            <a:r>
              <a:rPr lang="en-US" dirty="0"/>
              <a:t> </a:t>
            </a:r>
            <a:br>
              <a:rPr lang="en-US"/>
            </a:br>
            <a:r>
              <a:rPr lang="en-US" sz="2700"/>
              <a:t>3</a:t>
            </a:r>
            <a:r>
              <a:rPr lang="en-US" sz="2700" baseline="30000"/>
              <a:t>rd</a:t>
            </a:r>
            <a:r>
              <a:rPr lang="en-US" sz="2700"/>
              <a:t>  </a:t>
            </a:r>
            <a:r>
              <a:rPr lang="en-US" sz="2700" dirty="0"/>
              <a:t>meeting</a:t>
            </a:r>
            <a:br>
              <a:rPr lang="en-US" sz="2700"/>
            </a:br>
            <a:r>
              <a:rPr lang="en-US" sz="2700"/>
              <a:t>3 March </a:t>
            </a:r>
            <a:r>
              <a:rPr lang="en-US" sz="2700" dirty="0"/>
              <a:t>2023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B0D7AA16-674D-B8BD-93E4-97A3E3DBF8CC}"/>
              </a:ext>
            </a:extLst>
          </p:cNvPr>
          <p:cNvSpPr txBox="1">
            <a:spLocks/>
          </p:cNvSpPr>
          <p:nvPr/>
        </p:nvSpPr>
        <p:spPr>
          <a:xfrm>
            <a:off x="2985822" y="3276292"/>
            <a:ext cx="8243667" cy="238760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914400" rtl="0" eaLnBrk="1" latinLnBrk="0" hangingPunct="1">
              <a:lnSpc>
                <a:spcPct val="70000"/>
              </a:lnSpc>
              <a:spcBef>
                <a:spcPct val="0"/>
              </a:spcBef>
              <a:buNone/>
              <a:defRPr sz="4000" b="1" kern="1200">
                <a:solidFill>
                  <a:srgbClr val="C5902A"/>
                </a:solidFill>
                <a:latin typeface="Barlow Condensed" panose="00000506000000000000" pitchFamily="2" charset="0"/>
                <a:ea typeface="+mj-ea"/>
                <a:cs typeface="+mj-cs"/>
              </a:defRPr>
            </a:lvl1pPr>
          </a:lstStyle>
          <a:p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B80D444-0A03-330D-2005-7E8CAA0503FD}"/>
              </a:ext>
            </a:extLst>
          </p:cNvPr>
          <p:cNvSpPr txBox="1"/>
          <p:nvPr/>
        </p:nvSpPr>
        <p:spPr>
          <a:xfrm>
            <a:off x="1604891" y="3963703"/>
            <a:ext cx="1032294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57300">
              <a:spcBef>
                <a:spcPts val="115"/>
              </a:spcBef>
              <a:tabLst>
                <a:tab pos="1257300" algn="l"/>
              </a:tabLst>
            </a:pPr>
            <a:r>
              <a:rPr lang="en-AU" sz="1600">
                <a:solidFill>
                  <a:schemeClr val="bg1"/>
                </a:solidFill>
                <a:latin typeface="Trebuchet MS" panose="020B0703020202090204" pitchFamily="34" charset="0"/>
              </a:rPr>
              <a:t>Virginia Martos-Cram, UN/CEFACT Project Lead</a:t>
            </a:r>
          </a:p>
        </p:txBody>
      </p:sp>
      <p:sp>
        <p:nvSpPr>
          <p:cNvPr id="3" name="TextBox 5">
            <a:extLst>
              <a:ext uri="{FF2B5EF4-FFF2-40B4-BE49-F238E27FC236}">
                <a16:creationId xmlns:a16="http://schemas.microsoft.com/office/drawing/2014/main" id="{7D924ABF-ECDB-91E2-4F3E-B739B0DE2864}"/>
              </a:ext>
            </a:extLst>
          </p:cNvPr>
          <p:cNvSpPr txBox="1"/>
          <p:nvPr/>
        </p:nvSpPr>
        <p:spPr>
          <a:xfrm>
            <a:off x="2794341" y="2963695"/>
            <a:ext cx="9923283" cy="2666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68730" indent="-1203960">
              <a:lnSpc>
                <a:spcPts val="1215"/>
              </a:lnSpc>
              <a:tabLst>
                <a:tab pos="1271270" algn="l"/>
              </a:tabLst>
            </a:pPr>
            <a:r>
              <a:rPr lang="en-US" sz="2000" b="1" cap="all">
                <a:solidFill>
                  <a:schemeClr val="bg1"/>
                </a:solidFill>
                <a:effectLst/>
                <a:latin typeface="Trebuchet MS" panose="020B0703020202090204" pitchFamily="34" charset="0"/>
                <a:ea typeface="Trebuchet MS" panose="020B0703020202090204" pitchFamily="34" charset="0"/>
                <a:cs typeface="Trebuchet MS" panose="020B0703020202090204" pitchFamily="34" charset="0"/>
              </a:rPr>
              <a:t>ITEM 6: Any other business and next meeting</a:t>
            </a:r>
          </a:p>
        </p:txBody>
      </p:sp>
      <p:pic>
        <p:nvPicPr>
          <p:cNvPr id="5" name="Afbeelding 2" descr="Circular Economy image">
            <a:extLst>
              <a:ext uri="{FF2B5EF4-FFF2-40B4-BE49-F238E27FC236}">
                <a16:creationId xmlns:a16="http://schemas.microsoft.com/office/drawing/2014/main" id="{05F50B79-3F96-D20E-6C49-A617CB1302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809187" cy="280918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3258092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20F336-4850-633B-2AFB-3AE77E0391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85822" y="389436"/>
            <a:ext cx="8243667" cy="1789830"/>
          </a:xfrm>
        </p:spPr>
        <p:txBody>
          <a:bodyPr>
            <a:normAutofit fontScale="90000"/>
          </a:bodyPr>
          <a:lstStyle/>
          <a:p>
            <a:r>
              <a:rPr lang="en-US" dirty="0"/>
              <a:t>Product Circularity Data Project</a:t>
            </a:r>
            <a:br>
              <a:rPr lang="en-US" dirty="0"/>
            </a:br>
            <a:br>
              <a:rPr lang="en-US"/>
            </a:br>
            <a:r>
              <a:rPr lang="en-US" sz="2700"/>
              <a:t>3</a:t>
            </a:r>
            <a:r>
              <a:rPr lang="en-US" sz="2700" baseline="30000"/>
              <a:t>rd</a:t>
            </a:r>
            <a:r>
              <a:rPr lang="en-US" sz="2700"/>
              <a:t>  meeting</a:t>
            </a:r>
            <a:br>
              <a:rPr lang="en-US" sz="2700" dirty="0"/>
            </a:br>
            <a:r>
              <a:rPr lang="en-US" sz="2700"/>
              <a:t>3 March </a:t>
            </a:r>
            <a:r>
              <a:rPr lang="en-US" sz="2700" dirty="0"/>
              <a:t>2023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B0D7AA16-674D-B8BD-93E4-97A3E3DBF8CC}"/>
              </a:ext>
            </a:extLst>
          </p:cNvPr>
          <p:cNvSpPr txBox="1">
            <a:spLocks/>
          </p:cNvSpPr>
          <p:nvPr/>
        </p:nvSpPr>
        <p:spPr>
          <a:xfrm>
            <a:off x="2985822" y="3276292"/>
            <a:ext cx="8243667" cy="238760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914400" rtl="0" eaLnBrk="1" latinLnBrk="0" hangingPunct="1">
              <a:lnSpc>
                <a:spcPct val="70000"/>
              </a:lnSpc>
              <a:spcBef>
                <a:spcPct val="0"/>
              </a:spcBef>
              <a:buNone/>
              <a:defRPr sz="4000" b="1" kern="1200">
                <a:solidFill>
                  <a:srgbClr val="C5902A"/>
                </a:solidFill>
                <a:latin typeface="Barlow Condensed" panose="00000506000000000000" pitchFamily="2" charset="0"/>
                <a:ea typeface="+mj-ea"/>
                <a:cs typeface="+mj-cs"/>
              </a:defRPr>
            </a:lvl1pPr>
          </a:lstStyle>
          <a:p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EEDA9D8-F9F2-CB57-87C5-C6832EA76312}"/>
              </a:ext>
            </a:extLst>
          </p:cNvPr>
          <p:cNvSpPr txBox="1"/>
          <p:nvPr/>
        </p:nvSpPr>
        <p:spPr>
          <a:xfrm>
            <a:off x="3794362" y="2953125"/>
            <a:ext cx="8243667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tabLst>
                <a:tab pos="84138" algn="l"/>
              </a:tabLst>
            </a:pPr>
            <a:r>
              <a:rPr lang="es-ES" sz="3200" b="1" kern="0" dirty="0" err="1">
                <a:solidFill>
                  <a:schemeClr val="bg1"/>
                </a:solidFill>
                <a:effectLst/>
                <a:latin typeface="Trebuchet MS" panose="020B0703020202090204" pitchFamily="34" charset="0"/>
                <a:ea typeface="Trebuchet MS" panose="020B0703020202090204" pitchFamily="34" charset="0"/>
                <a:cs typeface="Trebuchet MS" panose="020B0703020202090204" pitchFamily="34" charset="0"/>
              </a:rPr>
              <a:t>Looking</a:t>
            </a:r>
            <a:r>
              <a:rPr lang="es-ES" sz="3200" b="1" kern="0" dirty="0">
                <a:solidFill>
                  <a:schemeClr val="bg1"/>
                </a:solidFill>
                <a:effectLst/>
                <a:latin typeface="Trebuchet MS" panose="020B0703020202090204" pitchFamily="34" charset="0"/>
                <a:ea typeface="Trebuchet MS" panose="020B0703020202090204" pitchFamily="34" charset="0"/>
                <a:cs typeface="Trebuchet MS" panose="020B0703020202090204" pitchFamily="34" charset="0"/>
              </a:rPr>
              <a:t> forward </a:t>
            </a:r>
            <a:r>
              <a:rPr lang="es-ES" sz="3200" b="1" kern="0" dirty="0" err="1">
                <a:solidFill>
                  <a:schemeClr val="bg1"/>
                </a:solidFill>
                <a:effectLst/>
                <a:latin typeface="Trebuchet MS" panose="020B0703020202090204" pitchFamily="34" charset="0"/>
                <a:ea typeface="Trebuchet MS" panose="020B0703020202090204" pitchFamily="34" charset="0"/>
                <a:cs typeface="Trebuchet MS" panose="020B0703020202090204" pitchFamily="34" charset="0"/>
              </a:rPr>
              <a:t>to</a:t>
            </a:r>
            <a:r>
              <a:rPr lang="es-ES" sz="3200" b="1" kern="0" dirty="0">
                <a:solidFill>
                  <a:schemeClr val="bg1"/>
                </a:solidFill>
                <a:effectLst/>
                <a:latin typeface="Trebuchet MS" panose="020B0703020202090204" pitchFamily="34" charset="0"/>
                <a:ea typeface="Trebuchet MS" panose="020B0703020202090204" pitchFamily="34" charset="0"/>
                <a:cs typeface="Trebuchet MS" panose="020B0703020202090204" pitchFamily="34" charset="0"/>
              </a:rPr>
              <a:t> </a:t>
            </a:r>
            <a:r>
              <a:rPr lang="es-ES" sz="3200" b="1" kern="0" dirty="0" err="1">
                <a:solidFill>
                  <a:schemeClr val="bg1"/>
                </a:solidFill>
                <a:effectLst/>
                <a:latin typeface="Trebuchet MS" panose="020B0703020202090204" pitchFamily="34" charset="0"/>
                <a:ea typeface="Trebuchet MS" panose="020B0703020202090204" pitchFamily="34" charset="0"/>
                <a:cs typeface="Trebuchet MS" panose="020B0703020202090204" pitchFamily="34" charset="0"/>
              </a:rPr>
              <a:t>your</a:t>
            </a:r>
            <a:r>
              <a:rPr lang="es-ES" sz="3200" b="1" kern="0" dirty="0">
                <a:solidFill>
                  <a:schemeClr val="bg1"/>
                </a:solidFill>
                <a:effectLst/>
                <a:latin typeface="Trebuchet MS" panose="020B0703020202090204" pitchFamily="34" charset="0"/>
                <a:ea typeface="Trebuchet MS" panose="020B0703020202090204" pitchFamily="34" charset="0"/>
                <a:cs typeface="Trebuchet MS" panose="020B0703020202090204" pitchFamily="34" charset="0"/>
              </a:rPr>
              <a:t> </a:t>
            </a:r>
            <a:r>
              <a:rPr lang="es-ES" sz="3200" b="1" kern="0" dirty="0" err="1">
                <a:solidFill>
                  <a:schemeClr val="bg1"/>
                </a:solidFill>
                <a:effectLst/>
                <a:latin typeface="Trebuchet MS" panose="020B0703020202090204" pitchFamily="34" charset="0"/>
                <a:ea typeface="Trebuchet MS" panose="020B0703020202090204" pitchFamily="34" charset="0"/>
                <a:cs typeface="Trebuchet MS" panose="020B0703020202090204" pitchFamily="34" charset="0"/>
              </a:rPr>
              <a:t>contributions</a:t>
            </a:r>
            <a:r>
              <a:rPr lang="es-ES" sz="3200" b="1" kern="0" dirty="0">
                <a:solidFill>
                  <a:schemeClr val="bg1"/>
                </a:solidFill>
                <a:effectLst/>
                <a:latin typeface="Trebuchet MS" panose="020B0703020202090204" pitchFamily="34" charset="0"/>
                <a:ea typeface="Trebuchet MS" panose="020B0703020202090204" pitchFamily="34" charset="0"/>
                <a:cs typeface="Trebuchet MS" panose="020B0703020202090204" pitchFamily="34" charset="0"/>
              </a:rPr>
              <a:t> and </a:t>
            </a:r>
            <a:r>
              <a:rPr lang="es-ES" sz="3200" b="1" kern="0" dirty="0" err="1">
                <a:solidFill>
                  <a:schemeClr val="bg1"/>
                </a:solidFill>
                <a:effectLst/>
                <a:latin typeface="Trebuchet MS" panose="020B0703020202090204" pitchFamily="34" charset="0"/>
                <a:ea typeface="Trebuchet MS" panose="020B0703020202090204" pitchFamily="34" charset="0"/>
                <a:cs typeface="Trebuchet MS" panose="020B0703020202090204" pitchFamily="34" charset="0"/>
              </a:rPr>
              <a:t>presentations</a:t>
            </a:r>
            <a:r>
              <a:rPr lang="es-ES" sz="3200" b="1" kern="0" dirty="0">
                <a:solidFill>
                  <a:schemeClr val="bg1"/>
                </a:solidFill>
                <a:effectLst/>
                <a:latin typeface="Trebuchet MS" panose="020B0703020202090204" pitchFamily="34" charset="0"/>
                <a:ea typeface="Trebuchet MS" panose="020B0703020202090204" pitchFamily="34" charset="0"/>
                <a:cs typeface="Trebuchet MS" panose="020B0703020202090204" pitchFamily="34" charset="0"/>
              </a:rPr>
              <a:t> at </a:t>
            </a:r>
            <a:r>
              <a:rPr lang="es-ES" sz="3200" b="1" kern="0" dirty="0" err="1">
                <a:solidFill>
                  <a:schemeClr val="bg1"/>
                </a:solidFill>
                <a:effectLst/>
                <a:latin typeface="Trebuchet MS" panose="020B0703020202090204" pitchFamily="34" charset="0"/>
                <a:ea typeface="Trebuchet MS" panose="020B0703020202090204" pitchFamily="34" charset="0"/>
                <a:cs typeface="Trebuchet MS" panose="020B0703020202090204" pitchFamily="34" charset="0"/>
              </a:rPr>
              <a:t>our</a:t>
            </a:r>
            <a:r>
              <a:rPr lang="es-ES" sz="3200" b="1" kern="0" dirty="0">
                <a:solidFill>
                  <a:schemeClr val="bg1"/>
                </a:solidFill>
                <a:effectLst/>
                <a:latin typeface="Trebuchet MS" panose="020B0703020202090204" pitchFamily="34" charset="0"/>
                <a:ea typeface="Trebuchet MS" panose="020B0703020202090204" pitchFamily="34" charset="0"/>
                <a:cs typeface="Trebuchet MS" panose="020B0703020202090204" pitchFamily="34" charset="0"/>
              </a:rPr>
              <a:t> </a:t>
            </a:r>
            <a:r>
              <a:rPr lang="es-ES" sz="3200" b="1" kern="0" dirty="0" err="1">
                <a:solidFill>
                  <a:schemeClr val="bg1"/>
                </a:solidFill>
                <a:effectLst/>
                <a:latin typeface="Trebuchet MS" panose="020B0703020202090204" pitchFamily="34" charset="0"/>
                <a:ea typeface="Trebuchet MS" panose="020B0703020202090204" pitchFamily="34" charset="0"/>
                <a:cs typeface="Trebuchet MS" panose="020B0703020202090204" pitchFamily="34" charset="0"/>
              </a:rPr>
              <a:t>next</a:t>
            </a:r>
            <a:r>
              <a:rPr lang="es-ES" sz="3200" b="1" kern="0" dirty="0">
                <a:solidFill>
                  <a:schemeClr val="bg1"/>
                </a:solidFill>
                <a:effectLst/>
                <a:latin typeface="Trebuchet MS" panose="020B0703020202090204" pitchFamily="34" charset="0"/>
                <a:ea typeface="Trebuchet MS" panose="020B0703020202090204" pitchFamily="34" charset="0"/>
                <a:cs typeface="Trebuchet MS" panose="020B0703020202090204" pitchFamily="34" charset="0"/>
              </a:rPr>
              <a:t> </a:t>
            </a:r>
            <a:r>
              <a:rPr lang="es-ES" sz="3200" b="1" kern="0">
                <a:solidFill>
                  <a:schemeClr val="bg1"/>
                </a:solidFill>
                <a:effectLst/>
                <a:latin typeface="Trebuchet MS" panose="020B0703020202090204" pitchFamily="34" charset="0"/>
                <a:ea typeface="Trebuchet MS" panose="020B0703020202090204" pitchFamily="34" charset="0"/>
                <a:cs typeface="Trebuchet MS" panose="020B0703020202090204" pitchFamily="34" charset="0"/>
              </a:rPr>
              <a:t>meeting!</a:t>
            </a:r>
          </a:p>
          <a:p>
            <a:pPr>
              <a:tabLst>
                <a:tab pos="84138" algn="l"/>
              </a:tabLst>
            </a:pPr>
            <a:endParaRPr lang="es-ES" sz="3200" b="1" kern="0">
              <a:solidFill>
                <a:schemeClr val="bg1"/>
              </a:solidFill>
              <a:latin typeface="Trebuchet MS" panose="020B0703020202090204" pitchFamily="34" charset="0"/>
              <a:ea typeface="Trebuchet MS" panose="020B0703020202090204" pitchFamily="34" charset="0"/>
              <a:cs typeface="Trebuchet MS" panose="020B0703020202090204" pitchFamily="34" charset="0"/>
            </a:endParaRPr>
          </a:p>
          <a:p>
            <a:pPr>
              <a:tabLst>
                <a:tab pos="84138" algn="l"/>
              </a:tabLst>
            </a:pPr>
            <a:r>
              <a:rPr lang="es-ES" sz="3200" b="1" kern="0">
                <a:solidFill>
                  <a:schemeClr val="bg1"/>
                </a:solidFill>
                <a:latin typeface="Trebuchet MS" panose="020B0703020202090204" pitchFamily="34" charset="0"/>
                <a:ea typeface="Trebuchet MS" panose="020B0703020202090204" pitchFamily="34" charset="0"/>
                <a:cs typeface="Trebuchet MS" panose="020B0703020202090204" pitchFamily="34" charset="0"/>
              </a:rPr>
              <a:t>4th Working meeting</a:t>
            </a:r>
          </a:p>
          <a:p>
            <a:pPr>
              <a:tabLst>
                <a:tab pos="84138" algn="l"/>
              </a:tabLst>
            </a:pPr>
            <a:r>
              <a:rPr lang="es-ES" sz="3200" b="1" kern="0">
                <a:solidFill>
                  <a:schemeClr val="bg1"/>
                </a:solidFill>
                <a:latin typeface="Trebuchet MS" panose="020B0703020202090204" pitchFamily="34" charset="0"/>
                <a:ea typeface="Trebuchet MS" panose="020B0703020202090204" pitchFamily="34" charset="0"/>
                <a:cs typeface="Trebuchet MS" panose="020B0703020202090204" pitchFamily="34" charset="0"/>
              </a:rPr>
              <a:t>- 17 March 2023 15.00-17.00</a:t>
            </a:r>
            <a:endParaRPr lang="es-ES" sz="3200" b="1" kern="0">
              <a:solidFill>
                <a:schemeClr val="bg1"/>
              </a:solidFill>
              <a:effectLst/>
              <a:latin typeface="Trebuchet MS" panose="020B0703020202090204" pitchFamily="34" charset="0"/>
              <a:ea typeface="Trebuchet MS" panose="020B0703020202090204" pitchFamily="34" charset="0"/>
              <a:cs typeface="Trebuchet MS" panose="020B0703020202090204" pitchFamily="34" charset="0"/>
            </a:endParaRPr>
          </a:p>
          <a:p>
            <a:pPr>
              <a:tabLst>
                <a:tab pos="84138" algn="l"/>
              </a:tabLst>
            </a:pPr>
            <a:endParaRPr lang="es-ES" sz="3200" b="1" kern="0">
              <a:solidFill>
                <a:schemeClr val="bg1"/>
              </a:solidFill>
              <a:latin typeface="Trebuchet MS" panose="020B0703020202090204" pitchFamily="34" charset="0"/>
              <a:ea typeface="Trebuchet MS" panose="020B0703020202090204" pitchFamily="34" charset="0"/>
              <a:cs typeface="Trebuchet MS" panose="020B0703020202090204" pitchFamily="34" charset="0"/>
            </a:endParaRPr>
          </a:p>
          <a:p>
            <a:pPr>
              <a:tabLst>
                <a:tab pos="84138" algn="l"/>
              </a:tabLst>
            </a:pPr>
            <a:endParaRPr lang="en-GB" sz="3200" b="1" kern="0" dirty="0">
              <a:solidFill>
                <a:schemeClr val="bg1"/>
              </a:solidFill>
              <a:effectLst/>
              <a:latin typeface="Trebuchet MS" panose="020B0703020202090204" pitchFamily="34" charset="0"/>
              <a:ea typeface="Trebuchet MS" panose="020B0703020202090204" pitchFamily="34" charset="0"/>
              <a:cs typeface="Trebuchet MS" panose="020B0703020202090204" pitchFamily="34" charset="0"/>
            </a:endParaRPr>
          </a:p>
        </p:txBody>
      </p:sp>
      <p:pic>
        <p:nvPicPr>
          <p:cNvPr id="5" name="Afbeelding 2" descr="Circular Economy image">
            <a:extLst>
              <a:ext uri="{FF2B5EF4-FFF2-40B4-BE49-F238E27FC236}">
                <a16:creationId xmlns:a16="http://schemas.microsoft.com/office/drawing/2014/main" id="{5662EC1B-5211-1549-C666-B2CAE5401D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809187" cy="280918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987454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20F336-4850-633B-2AFB-3AE77E0391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85822" y="389436"/>
            <a:ext cx="8243667" cy="1789830"/>
          </a:xfrm>
        </p:spPr>
        <p:txBody>
          <a:bodyPr>
            <a:normAutofit fontScale="90000"/>
          </a:bodyPr>
          <a:lstStyle/>
          <a:p>
            <a:r>
              <a:rPr lang="en-US" dirty="0"/>
              <a:t>Product Circularity Data Project</a:t>
            </a:r>
            <a:br>
              <a:rPr lang="en-US" dirty="0"/>
            </a:br>
            <a:r>
              <a:rPr lang="en-US" dirty="0"/>
              <a:t> </a:t>
            </a:r>
            <a:br>
              <a:rPr lang="en-US"/>
            </a:br>
            <a:r>
              <a:rPr lang="en-US" sz="2700"/>
              <a:t>3</a:t>
            </a:r>
            <a:r>
              <a:rPr lang="en-US" sz="2700" baseline="30000"/>
              <a:t>rd</a:t>
            </a:r>
            <a:r>
              <a:rPr lang="en-US" sz="2700"/>
              <a:t>  </a:t>
            </a:r>
            <a:r>
              <a:rPr lang="en-US" sz="2700" dirty="0"/>
              <a:t>meeting</a:t>
            </a:r>
            <a:br>
              <a:rPr lang="en-US" sz="2700"/>
            </a:br>
            <a:r>
              <a:rPr lang="en-US" sz="2700"/>
              <a:t>3 March </a:t>
            </a:r>
            <a:r>
              <a:rPr lang="en-US" sz="2700" dirty="0"/>
              <a:t>2023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B0D7AA16-674D-B8BD-93E4-97A3E3DBF8CC}"/>
              </a:ext>
            </a:extLst>
          </p:cNvPr>
          <p:cNvSpPr txBox="1">
            <a:spLocks/>
          </p:cNvSpPr>
          <p:nvPr/>
        </p:nvSpPr>
        <p:spPr>
          <a:xfrm>
            <a:off x="2985822" y="3276292"/>
            <a:ext cx="8243667" cy="238760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914400" rtl="0" eaLnBrk="1" latinLnBrk="0" hangingPunct="1">
              <a:lnSpc>
                <a:spcPct val="70000"/>
              </a:lnSpc>
              <a:spcBef>
                <a:spcPct val="0"/>
              </a:spcBef>
              <a:buNone/>
              <a:defRPr sz="4000" b="1" kern="1200">
                <a:solidFill>
                  <a:srgbClr val="C5902A"/>
                </a:solidFill>
                <a:latin typeface="Barlow Condensed" panose="00000506000000000000" pitchFamily="2" charset="0"/>
                <a:ea typeface="+mj-ea"/>
                <a:cs typeface="+mj-cs"/>
              </a:defRPr>
            </a:lvl1pPr>
          </a:lstStyle>
          <a:p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B80D444-0A03-330D-2005-7E8CAA0503FD}"/>
              </a:ext>
            </a:extLst>
          </p:cNvPr>
          <p:cNvSpPr txBox="1"/>
          <p:nvPr/>
        </p:nvSpPr>
        <p:spPr>
          <a:xfrm>
            <a:off x="1612510" y="3963703"/>
            <a:ext cx="10890510" cy="2372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57300">
              <a:spcBef>
                <a:spcPts val="115"/>
              </a:spcBef>
              <a:tabLst>
                <a:tab pos="1257300" algn="l"/>
              </a:tabLst>
            </a:pPr>
            <a:r>
              <a:rPr lang="en-AU" sz="1600">
                <a:solidFill>
                  <a:schemeClr val="bg1"/>
                </a:solidFill>
                <a:latin typeface="Trebuchet MS" panose="020B0703020202090204" pitchFamily="34" charset="0"/>
              </a:rPr>
              <a:t>Julie Brown, Leader Draft 1: Scope and Process</a:t>
            </a:r>
          </a:p>
          <a:p>
            <a:pPr marL="1257300">
              <a:spcBef>
                <a:spcPts val="115"/>
              </a:spcBef>
              <a:tabLst>
                <a:tab pos="1257300" algn="l"/>
              </a:tabLst>
            </a:pPr>
            <a:endParaRPr lang="en-AU" sz="1600">
              <a:solidFill>
                <a:schemeClr val="bg1"/>
              </a:solidFill>
              <a:latin typeface="Trebuchet MS" panose="020B0703020202090204" pitchFamily="34" charset="0"/>
            </a:endParaRPr>
          </a:p>
          <a:p>
            <a:pPr marL="1257300">
              <a:spcBef>
                <a:spcPts val="115"/>
              </a:spcBef>
              <a:tabLst>
                <a:tab pos="1257300" algn="l"/>
              </a:tabLst>
            </a:pPr>
            <a:r>
              <a:rPr lang="en-AU" sz="1600">
                <a:solidFill>
                  <a:schemeClr val="bg1"/>
                </a:solidFill>
                <a:latin typeface="Trebuchet MS" panose="020B0703020202090204" pitchFamily="34" charset="0"/>
              </a:rPr>
              <a:t>Used sources: </a:t>
            </a:r>
            <a:r>
              <a:rPr lang="en-AU" sz="1600">
                <a:solidFill>
                  <a:schemeClr val="accent5">
                    <a:lumMod val="60000"/>
                    <a:lumOff val="40000"/>
                  </a:schemeClr>
                </a:solidFill>
                <a:latin typeface="Trebuchet MS" panose="020B070302020209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Modeling and linking report – Accelarating Circularity</a:t>
            </a:r>
            <a:endParaRPr lang="en-AU" sz="1600">
              <a:solidFill>
                <a:schemeClr val="accent5">
                  <a:lumMod val="60000"/>
                  <a:lumOff val="40000"/>
                </a:schemeClr>
              </a:solidFill>
              <a:latin typeface="Trebuchet MS" panose="020B0703020202090204" pitchFamily="34" charset="0"/>
            </a:endParaRPr>
          </a:p>
          <a:p>
            <a:pPr marL="1257300">
              <a:spcBef>
                <a:spcPts val="115"/>
              </a:spcBef>
              <a:tabLst>
                <a:tab pos="1257300" algn="l"/>
              </a:tabLst>
            </a:pPr>
            <a:r>
              <a:rPr lang="en-US" sz="1600">
                <a:solidFill>
                  <a:schemeClr val="accent5">
                    <a:lumMod val="60000"/>
                    <a:lumOff val="40000"/>
                  </a:schemeClr>
                </a:solidFill>
                <a:latin typeface="Trebuchet MS" panose="020B0703020202090204" pitchFamily="34" charset="0"/>
              </a:rPr>
              <a:t>                     </a:t>
            </a:r>
            <a:r>
              <a:rPr lang="en-US" sz="1600">
                <a:solidFill>
                  <a:schemeClr val="accent5">
                    <a:lumMod val="60000"/>
                    <a:lumOff val="40000"/>
                  </a:schemeClr>
                </a:solidFill>
                <a:latin typeface="Trebuchet MS" panose="020B070302020209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Accelarating workforce development in the U.S. Circular Textile Economy</a:t>
            </a:r>
            <a:br>
              <a:rPr lang="en-US" sz="1600">
                <a:solidFill>
                  <a:schemeClr val="accent5">
                    <a:lumMod val="60000"/>
                    <a:lumOff val="40000"/>
                  </a:schemeClr>
                </a:solidFill>
                <a:latin typeface="Trebuchet MS" panose="020B0703020202090204" pitchFamily="34" charset="0"/>
              </a:rPr>
            </a:br>
            <a:r>
              <a:rPr lang="en-US" sz="1600">
                <a:solidFill>
                  <a:schemeClr val="accent5">
                    <a:lumMod val="60000"/>
                    <a:lumOff val="40000"/>
                  </a:schemeClr>
                </a:solidFill>
                <a:latin typeface="Trebuchet MS" panose="020B0703020202090204" pitchFamily="34" charset="0"/>
              </a:rPr>
              <a:t>                     </a:t>
            </a:r>
            <a:r>
              <a:rPr lang="en-US" sz="1600">
                <a:solidFill>
                  <a:schemeClr val="accent5">
                    <a:lumMod val="60000"/>
                    <a:lumOff val="40000"/>
                  </a:schemeClr>
                </a:solidFill>
                <a:latin typeface="Trebuchet MS" panose="020B070302020209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EU Environment policies and the role of standards</a:t>
            </a:r>
            <a:r>
              <a:rPr lang="en-US" sz="1600">
                <a:solidFill>
                  <a:schemeClr val="accent5">
                    <a:lumMod val="60000"/>
                    <a:lumOff val="40000"/>
                  </a:schemeClr>
                </a:solidFill>
                <a:latin typeface="Trebuchet MS" panose="020B0703020202090204" pitchFamily="34" charset="0"/>
              </a:rPr>
              <a:t> - EU</a:t>
            </a:r>
            <a:br>
              <a:rPr lang="en-US" sz="1600">
                <a:solidFill>
                  <a:schemeClr val="accent5">
                    <a:lumMod val="60000"/>
                    <a:lumOff val="40000"/>
                  </a:schemeClr>
                </a:solidFill>
                <a:latin typeface="Trebuchet MS" panose="020B0703020202090204" pitchFamily="34" charset="0"/>
              </a:rPr>
            </a:br>
            <a:r>
              <a:rPr lang="en-US" sz="1600">
                <a:solidFill>
                  <a:schemeClr val="accent5">
                    <a:lumMod val="60000"/>
                    <a:lumOff val="40000"/>
                  </a:schemeClr>
                </a:solidFill>
                <a:latin typeface="Trebuchet MS" panose="020B0703020202090204" pitchFamily="34" charset="0"/>
              </a:rPr>
              <a:t>	            </a:t>
            </a:r>
            <a:r>
              <a:rPr lang="en-US" sz="1600">
                <a:solidFill>
                  <a:schemeClr val="accent5">
                    <a:lumMod val="40000"/>
                    <a:lumOff val="60000"/>
                  </a:schemeClr>
                </a:solidFill>
                <a:latin typeface="Trebuchet MS" panose="020B070302020209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Five Circular Business Models - World Economic Forum </a:t>
            </a:r>
            <a:endParaRPr lang="en-US" sz="1600">
              <a:solidFill>
                <a:schemeClr val="accent5">
                  <a:lumMod val="40000"/>
                  <a:lumOff val="60000"/>
                </a:schemeClr>
              </a:solidFill>
              <a:latin typeface="Trebuchet MS" panose="020B0703020202090204" pitchFamily="34" charset="0"/>
            </a:endParaRPr>
          </a:p>
          <a:p>
            <a:pPr marL="1257300">
              <a:spcBef>
                <a:spcPts val="115"/>
              </a:spcBef>
              <a:tabLst>
                <a:tab pos="1257300" algn="l"/>
              </a:tabLst>
            </a:pPr>
            <a:r>
              <a:rPr lang="en-US" sz="1600">
                <a:solidFill>
                  <a:schemeClr val="accent5">
                    <a:lumMod val="40000"/>
                    <a:lumOff val="60000"/>
                  </a:schemeClr>
                </a:solidFill>
                <a:latin typeface="Trebuchet MS" panose="020B0703020202090204" pitchFamily="34" charset="0"/>
              </a:rPr>
              <a:t>	            </a:t>
            </a:r>
            <a:r>
              <a:rPr lang="en-US" sz="1600">
                <a:solidFill>
                  <a:schemeClr val="accent5">
                    <a:lumMod val="40000"/>
                    <a:lumOff val="60000"/>
                  </a:schemeClr>
                </a:solidFill>
                <a:latin typeface="Trebuchet MS" panose="020B0703020202090204" pitchFamily="34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Four Cicular Business Models Fashion - Ellen Macarthur Foundation </a:t>
            </a:r>
            <a:br>
              <a:rPr lang="en-US" sz="1600">
                <a:solidFill>
                  <a:schemeClr val="accent5">
                    <a:lumMod val="40000"/>
                    <a:lumOff val="60000"/>
                  </a:schemeClr>
                </a:solidFill>
                <a:latin typeface="Trebuchet MS" panose="020B0703020202090204" pitchFamily="34" charset="0"/>
              </a:rPr>
            </a:br>
            <a:r>
              <a:rPr lang="en-US" sz="1600">
                <a:solidFill>
                  <a:schemeClr val="accent5">
                    <a:lumMod val="40000"/>
                    <a:lumOff val="60000"/>
                  </a:schemeClr>
                </a:solidFill>
                <a:latin typeface="Trebuchet MS" panose="020B0703020202090204" pitchFamily="34" charset="0"/>
              </a:rPr>
              <a:t>	            </a:t>
            </a:r>
            <a:r>
              <a:rPr lang="en-US" sz="1600">
                <a:solidFill>
                  <a:schemeClr val="accent5">
                    <a:lumMod val="40000"/>
                    <a:lumOff val="60000"/>
                  </a:schemeClr>
                </a:solidFill>
                <a:latin typeface="Trebuchet MS" panose="020B0703020202090204" pitchFamily="34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Business Process Analysis for Sustainability and Circularity in Textile Value Chains</a:t>
            </a:r>
            <a:endParaRPr lang="en-US" sz="1600">
              <a:solidFill>
                <a:schemeClr val="accent5">
                  <a:lumMod val="40000"/>
                  <a:lumOff val="60000"/>
                </a:schemeClr>
              </a:solidFill>
              <a:latin typeface="Trebuchet MS" panose="020B0703020202090204" pitchFamily="34" charset="0"/>
            </a:endParaRPr>
          </a:p>
          <a:p>
            <a:pPr marL="1257300">
              <a:spcBef>
                <a:spcPts val="115"/>
              </a:spcBef>
              <a:tabLst>
                <a:tab pos="1257300" algn="l"/>
              </a:tabLst>
            </a:pPr>
            <a:r>
              <a:rPr lang="en-US" sz="1600" b="0" i="0" u="none" strike="noStrike">
                <a:solidFill>
                  <a:schemeClr val="accent5">
                    <a:lumMod val="40000"/>
                    <a:lumOff val="60000"/>
                  </a:schemeClr>
                </a:solidFill>
                <a:effectLst/>
                <a:latin typeface="Trebuchet MS" panose="020B0703020202090204" pitchFamily="34" charset="0"/>
              </a:rPr>
              <a:t>                     </a:t>
            </a:r>
            <a:r>
              <a:rPr lang="en-US" sz="1600" b="0" i="0" u="none" strike="noStrike">
                <a:solidFill>
                  <a:schemeClr val="accent5">
                    <a:lumMod val="40000"/>
                    <a:lumOff val="60000"/>
                  </a:schemeClr>
                </a:solidFill>
                <a:effectLst/>
                <a:latin typeface="Open Sans" panose="020B0606030504020204" pitchFamily="34" charset="0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Business Process Analysis for Sustainability and Circularity in Leather Value Chains</a:t>
            </a:r>
            <a:endParaRPr lang="en-AU" sz="1600" dirty="0">
              <a:solidFill>
                <a:schemeClr val="accent5">
                  <a:lumMod val="40000"/>
                  <a:lumOff val="60000"/>
                </a:schemeClr>
              </a:solidFill>
              <a:latin typeface="Trebuchet MS" panose="020B0703020202090204" pitchFamily="34" charset="0"/>
            </a:endParaRPr>
          </a:p>
        </p:txBody>
      </p:sp>
      <p:sp>
        <p:nvSpPr>
          <p:cNvPr id="3" name="TextBox 5">
            <a:extLst>
              <a:ext uri="{FF2B5EF4-FFF2-40B4-BE49-F238E27FC236}">
                <a16:creationId xmlns:a16="http://schemas.microsoft.com/office/drawing/2014/main" id="{7D924ABF-ECDB-91E2-4F3E-B739B0DE2864}"/>
              </a:ext>
            </a:extLst>
          </p:cNvPr>
          <p:cNvSpPr txBox="1"/>
          <p:nvPr/>
        </p:nvSpPr>
        <p:spPr>
          <a:xfrm>
            <a:off x="2774021" y="2953535"/>
            <a:ext cx="9417979" cy="2666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68730" indent="-1203960">
              <a:lnSpc>
                <a:spcPts val="1215"/>
              </a:lnSpc>
              <a:tabLst>
                <a:tab pos="1271270" algn="l"/>
              </a:tabLst>
            </a:pPr>
            <a:r>
              <a:rPr lang="en-US" sz="2000" b="1" cap="all">
                <a:solidFill>
                  <a:schemeClr val="bg1"/>
                </a:solidFill>
                <a:effectLst/>
                <a:latin typeface="Trebuchet MS" panose="020B0703020202090204" pitchFamily="34" charset="0"/>
                <a:ea typeface="Trebuchet MS" panose="020B0703020202090204" pitchFamily="34" charset="0"/>
                <a:cs typeface="Trebuchet MS" panose="020B0703020202090204" pitchFamily="34" charset="0"/>
              </a:rPr>
              <a:t>ITEM 2: Presentation ON Scope and Process</a:t>
            </a:r>
            <a:endParaRPr lang="en-GB" sz="2000" b="1" kern="0" dirty="0">
              <a:solidFill>
                <a:schemeClr val="bg1"/>
              </a:solidFill>
              <a:effectLst/>
              <a:latin typeface="Trebuchet MS" panose="020B0703020202090204" pitchFamily="34" charset="0"/>
              <a:ea typeface="Trebuchet MS" panose="020B0703020202090204" pitchFamily="34" charset="0"/>
              <a:cs typeface="Trebuchet MS" panose="020B0703020202090204" pitchFamily="34" charset="0"/>
            </a:endParaRPr>
          </a:p>
        </p:txBody>
      </p:sp>
      <p:pic>
        <p:nvPicPr>
          <p:cNvPr id="5" name="Afbeelding 2" descr="Circular Economy image">
            <a:extLst>
              <a:ext uri="{FF2B5EF4-FFF2-40B4-BE49-F238E27FC236}">
                <a16:creationId xmlns:a16="http://schemas.microsoft.com/office/drawing/2014/main" id="{ED2258BA-BAC0-F9F7-280D-B061E79EEA0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110"/>
            <a:ext cx="2809187" cy="280918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642592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troomdiagram: Proces 5">
            <a:extLst>
              <a:ext uri="{FF2B5EF4-FFF2-40B4-BE49-F238E27FC236}">
                <a16:creationId xmlns:a16="http://schemas.microsoft.com/office/drawing/2014/main" id="{01D2B8ED-C57E-B9F8-38E3-D71B4A01370D}"/>
              </a:ext>
            </a:extLst>
          </p:cNvPr>
          <p:cNvSpPr/>
          <p:nvPr/>
        </p:nvSpPr>
        <p:spPr>
          <a:xfrm>
            <a:off x="0" y="0"/>
            <a:ext cx="12192000" cy="6079989"/>
          </a:xfrm>
          <a:prstGeom prst="flowChartProcess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14" name="Stroomdiagram: Proces 13">
            <a:extLst>
              <a:ext uri="{FF2B5EF4-FFF2-40B4-BE49-F238E27FC236}">
                <a16:creationId xmlns:a16="http://schemas.microsoft.com/office/drawing/2014/main" id="{98608AAC-060C-E062-C5D5-DBA160FE2251}"/>
              </a:ext>
            </a:extLst>
          </p:cNvPr>
          <p:cNvSpPr/>
          <p:nvPr/>
        </p:nvSpPr>
        <p:spPr>
          <a:xfrm>
            <a:off x="10130056" y="2251345"/>
            <a:ext cx="1696186" cy="3627517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600">
              <a:solidFill>
                <a:schemeClr val="bg1"/>
              </a:solidFill>
            </a:endParaRPr>
          </a:p>
        </p:txBody>
      </p:sp>
      <p:sp>
        <p:nvSpPr>
          <p:cNvPr id="106" name="Stroomdiagram: Proces 105">
            <a:extLst>
              <a:ext uri="{FF2B5EF4-FFF2-40B4-BE49-F238E27FC236}">
                <a16:creationId xmlns:a16="http://schemas.microsoft.com/office/drawing/2014/main" id="{A83D458A-800E-144E-67A5-B34CF803B7CC}"/>
              </a:ext>
            </a:extLst>
          </p:cNvPr>
          <p:cNvSpPr/>
          <p:nvPr/>
        </p:nvSpPr>
        <p:spPr>
          <a:xfrm>
            <a:off x="4542050" y="2277113"/>
            <a:ext cx="3077091" cy="3627517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Especially brands want to be able to exchange product and material data from the first point of sale with:</a:t>
            </a:r>
          </a:p>
          <a:p>
            <a:pPr algn="ctr"/>
            <a:endParaRPr lang="en-US"/>
          </a:p>
          <a:p>
            <a:pPr marL="285750" indent="-285750">
              <a:buFontTx/>
              <a:buChar char="-"/>
            </a:pPr>
            <a:r>
              <a:rPr lang="en-US"/>
              <a:t>Resellers </a:t>
            </a:r>
          </a:p>
          <a:p>
            <a:pPr marL="285750" indent="-285750">
              <a:buFontTx/>
              <a:buChar char="-"/>
            </a:pPr>
            <a:r>
              <a:rPr lang="en-US"/>
              <a:t>Sorters</a:t>
            </a:r>
          </a:p>
          <a:p>
            <a:pPr marL="285750" indent="-285750">
              <a:buFontTx/>
              <a:buChar char="-"/>
            </a:pPr>
            <a:r>
              <a:rPr lang="en-US"/>
              <a:t>Recyclers </a:t>
            </a:r>
          </a:p>
          <a:p>
            <a:endParaRPr lang="en-US"/>
          </a:p>
          <a:p>
            <a:r>
              <a:rPr lang="en-US"/>
              <a:t>they need a digital identity to scale systems for circular lifecycle management.</a:t>
            </a:r>
            <a:endParaRPr lang="nl-NL"/>
          </a:p>
        </p:txBody>
      </p:sp>
      <p:sp>
        <p:nvSpPr>
          <p:cNvPr id="104" name="Stroomdiagram: Proces 103">
            <a:extLst>
              <a:ext uri="{FF2B5EF4-FFF2-40B4-BE49-F238E27FC236}">
                <a16:creationId xmlns:a16="http://schemas.microsoft.com/office/drawing/2014/main" id="{E30DEBA9-AAFB-2531-FD3B-9E15C1D9612A}"/>
              </a:ext>
            </a:extLst>
          </p:cNvPr>
          <p:cNvSpPr/>
          <p:nvPr/>
        </p:nvSpPr>
        <p:spPr>
          <a:xfrm>
            <a:off x="982980" y="2251345"/>
            <a:ext cx="3453199" cy="3653285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that represents the </a:t>
            </a:r>
            <a:r>
              <a:rPr lang="en-US" u="sng"/>
              <a:t>digital identity of product</a:t>
            </a:r>
            <a:r>
              <a:rPr lang="en-US"/>
              <a:t> and material data in </a:t>
            </a:r>
          </a:p>
          <a:p>
            <a:pPr algn="ctr"/>
            <a:r>
              <a:rPr lang="en-US"/>
              <a:t>such a way that it supports</a:t>
            </a:r>
          </a:p>
          <a:p>
            <a:pPr algn="ctr"/>
            <a:endParaRPr lang="en-US"/>
          </a:p>
          <a:p>
            <a:pPr algn="ctr"/>
            <a:r>
              <a:rPr lang="en-US"/>
              <a:t>Circular Business Models including:</a:t>
            </a:r>
          </a:p>
          <a:p>
            <a:pPr marL="285750" indent="-285750">
              <a:buFontTx/>
              <a:buChar char="-"/>
            </a:pPr>
            <a:r>
              <a:rPr lang="en-US"/>
              <a:t>Resale (</a:t>
            </a:r>
            <a:r>
              <a:rPr lang="en-US" sz="1400"/>
              <a:t>Product use extension)</a:t>
            </a:r>
            <a:endParaRPr lang="en-US"/>
          </a:p>
          <a:p>
            <a:pPr marL="285750" indent="-285750">
              <a:buFontTx/>
              <a:buChar char="-"/>
            </a:pPr>
            <a:r>
              <a:rPr lang="en-US"/>
              <a:t>Rental </a:t>
            </a:r>
            <a:r>
              <a:rPr lang="en-US" sz="1400"/>
              <a:t>(Product as a service)</a:t>
            </a:r>
            <a:endParaRPr lang="en-US"/>
          </a:p>
          <a:p>
            <a:pPr marL="285750" indent="-285750">
              <a:buFontTx/>
              <a:buChar char="-"/>
            </a:pPr>
            <a:r>
              <a:rPr lang="en-US"/>
              <a:t>Collection, Sorting, Recycling </a:t>
            </a:r>
            <a:r>
              <a:rPr lang="en-US" sz="1400"/>
              <a:t>(Resource Recovery)</a:t>
            </a:r>
            <a:endParaRPr lang="en-US"/>
          </a:p>
          <a:p>
            <a:endParaRPr lang="en-US"/>
          </a:p>
        </p:txBody>
      </p:sp>
      <p:sp>
        <p:nvSpPr>
          <p:cNvPr id="48" name="Stroomdiagram: Proces 47">
            <a:extLst>
              <a:ext uri="{FF2B5EF4-FFF2-40B4-BE49-F238E27FC236}">
                <a16:creationId xmlns:a16="http://schemas.microsoft.com/office/drawing/2014/main" id="{B39174C8-D691-8486-522B-B91257DE31DD}"/>
              </a:ext>
            </a:extLst>
          </p:cNvPr>
          <p:cNvSpPr/>
          <p:nvPr/>
        </p:nvSpPr>
        <p:spPr>
          <a:xfrm>
            <a:off x="7736517" y="2251345"/>
            <a:ext cx="2276163" cy="3627517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600">
              <a:solidFill>
                <a:schemeClr val="bg1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AD5CA00-10F3-318E-C0BC-B183932A39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01741"/>
          </a:xfrm>
        </p:spPr>
        <p:txBody>
          <a:bodyPr>
            <a:normAutofit/>
          </a:bodyPr>
          <a:lstStyle/>
          <a:p>
            <a:r>
              <a:rPr lang="nl-NL"/>
              <a:t>Scope of the project</a:t>
            </a:r>
          </a:p>
        </p:txBody>
      </p:sp>
      <p:sp>
        <p:nvSpPr>
          <p:cNvPr id="46" name="Tekstvak 45">
            <a:extLst>
              <a:ext uri="{FF2B5EF4-FFF2-40B4-BE49-F238E27FC236}">
                <a16:creationId xmlns:a16="http://schemas.microsoft.com/office/drawing/2014/main" id="{551BF2C2-E01A-FB5A-5A39-D6A919D2172C}"/>
              </a:ext>
            </a:extLst>
          </p:cNvPr>
          <p:cNvSpPr txBox="1"/>
          <p:nvPr/>
        </p:nvSpPr>
        <p:spPr>
          <a:xfrm>
            <a:off x="7848079" y="2428627"/>
            <a:ext cx="216460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nl-NL">
              <a:solidFill>
                <a:schemeClr val="bg1"/>
              </a:solidFill>
            </a:endParaRPr>
          </a:p>
          <a:p>
            <a:pPr algn="ctr"/>
            <a:r>
              <a:rPr lang="nl-NL">
                <a:solidFill>
                  <a:schemeClr val="bg1"/>
                </a:solidFill>
              </a:rPr>
              <a:t>Post-Consumer Recycling </a:t>
            </a:r>
          </a:p>
          <a:p>
            <a:pPr algn="ctr"/>
            <a:endParaRPr lang="nl-NL">
              <a:solidFill>
                <a:schemeClr val="bg1"/>
              </a:solidFill>
            </a:endParaRPr>
          </a:p>
          <a:p>
            <a:pPr algn="ctr"/>
            <a:r>
              <a:rPr lang="nl-NL">
                <a:solidFill>
                  <a:schemeClr val="bg1"/>
                </a:solidFill>
              </a:rPr>
              <a:t>Pre-consumer Recycling:</a:t>
            </a:r>
          </a:p>
          <a:p>
            <a:pPr algn="ctr"/>
            <a:r>
              <a:rPr lang="en-US" i="1">
                <a:solidFill>
                  <a:schemeClr val="bg1"/>
                </a:solidFill>
              </a:rPr>
              <a:t>“Waste materials from the manufacturing process</a:t>
            </a:r>
            <a:r>
              <a:rPr lang="en-US">
                <a:solidFill>
                  <a:schemeClr val="bg1"/>
                </a:solidFill>
              </a:rPr>
              <a:t>”</a:t>
            </a:r>
            <a:endParaRPr lang="nl-NL">
              <a:solidFill>
                <a:schemeClr val="bg1"/>
              </a:solidFill>
            </a:endParaRPr>
          </a:p>
        </p:txBody>
      </p:sp>
      <p:sp>
        <p:nvSpPr>
          <p:cNvPr id="47" name="Stroomdiagram: Proces 46">
            <a:extLst>
              <a:ext uri="{FF2B5EF4-FFF2-40B4-BE49-F238E27FC236}">
                <a16:creationId xmlns:a16="http://schemas.microsoft.com/office/drawing/2014/main" id="{1784ADDB-FA66-3008-9E21-3426B71E4C83}"/>
              </a:ext>
            </a:extLst>
          </p:cNvPr>
          <p:cNvSpPr/>
          <p:nvPr/>
        </p:nvSpPr>
        <p:spPr>
          <a:xfrm>
            <a:off x="7736517" y="1344706"/>
            <a:ext cx="2276163" cy="819391"/>
          </a:xfrm>
          <a:prstGeom prst="flowChartProcess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>
                <a:solidFill>
                  <a:schemeClr val="tx1"/>
                </a:solidFill>
              </a:rPr>
              <a:t>Scope of recycling</a:t>
            </a:r>
          </a:p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134" name="Stroomdiagram: Proces 133">
            <a:extLst>
              <a:ext uri="{FF2B5EF4-FFF2-40B4-BE49-F238E27FC236}">
                <a16:creationId xmlns:a16="http://schemas.microsoft.com/office/drawing/2014/main" id="{71334AC2-D262-54F5-3304-7CCEB5B4767C}"/>
              </a:ext>
            </a:extLst>
          </p:cNvPr>
          <p:cNvSpPr/>
          <p:nvPr/>
        </p:nvSpPr>
        <p:spPr>
          <a:xfrm>
            <a:off x="982978" y="1366867"/>
            <a:ext cx="3453199" cy="797230"/>
          </a:xfrm>
          <a:prstGeom prst="flowChartProcess">
            <a:avLst/>
          </a:prstGeom>
          <a:solidFill>
            <a:srgbClr val="6CA62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Circular product data</a:t>
            </a:r>
            <a:endParaRPr lang="nl-NL"/>
          </a:p>
        </p:txBody>
      </p:sp>
      <p:sp>
        <p:nvSpPr>
          <p:cNvPr id="135" name="Stroomdiagram: Proces 134">
            <a:extLst>
              <a:ext uri="{FF2B5EF4-FFF2-40B4-BE49-F238E27FC236}">
                <a16:creationId xmlns:a16="http://schemas.microsoft.com/office/drawing/2014/main" id="{BEBECEDD-C42A-7AA1-F7EF-C23A94B8834B}"/>
              </a:ext>
            </a:extLst>
          </p:cNvPr>
          <p:cNvSpPr/>
          <p:nvPr/>
        </p:nvSpPr>
        <p:spPr>
          <a:xfrm>
            <a:off x="4542051" y="1344705"/>
            <a:ext cx="3077090" cy="836390"/>
          </a:xfrm>
          <a:prstGeom prst="flowChartProcess">
            <a:avLst/>
          </a:prstGeom>
          <a:solidFill>
            <a:srgbClr val="6CA62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/>
              <a:t>To exchange with</a:t>
            </a:r>
          </a:p>
        </p:txBody>
      </p:sp>
      <p:cxnSp>
        <p:nvCxnSpPr>
          <p:cNvPr id="143" name="Rechte verbindingslijn 142">
            <a:extLst>
              <a:ext uri="{FF2B5EF4-FFF2-40B4-BE49-F238E27FC236}">
                <a16:creationId xmlns:a16="http://schemas.microsoft.com/office/drawing/2014/main" id="{3EA4BFD0-61F8-658F-9212-DE2FC57024FB}"/>
              </a:ext>
            </a:extLst>
          </p:cNvPr>
          <p:cNvCxnSpPr>
            <a:cxnSpLocks/>
            <a:stCxn id="135" idx="0"/>
          </p:cNvCxnSpPr>
          <p:nvPr/>
        </p:nvCxnSpPr>
        <p:spPr>
          <a:xfrm flipH="1" flipV="1">
            <a:off x="6052736" y="1117913"/>
            <a:ext cx="27860" cy="226792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kstvak 12">
            <a:extLst>
              <a:ext uri="{FF2B5EF4-FFF2-40B4-BE49-F238E27FC236}">
                <a16:creationId xmlns:a16="http://schemas.microsoft.com/office/drawing/2014/main" id="{7A8C321C-C344-0BCB-B744-DF93AF43AB82}"/>
              </a:ext>
            </a:extLst>
          </p:cNvPr>
          <p:cNvSpPr txBox="1"/>
          <p:nvPr/>
        </p:nvSpPr>
        <p:spPr>
          <a:xfrm>
            <a:off x="10217267" y="2550122"/>
            <a:ext cx="1799473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>
                <a:solidFill>
                  <a:schemeClr val="bg1"/>
                </a:solidFill>
              </a:rPr>
              <a:t>Recover </a:t>
            </a:r>
          </a:p>
          <a:p>
            <a:r>
              <a:rPr lang="en-US">
                <a:solidFill>
                  <a:schemeClr val="bg1"/>
                </a:solidFill>
              </a:rPr>
              <a:t>Recycle Repurpose</a:t>
            </a:r>
          </a:p>
          <a:p>
            <a:r>
              <a:rPr lang="en-US">
                <a:solidFill>
                  <a:schemeClr val="bg1"/>
                </a:solidFill>
              </a:rPr>
              <a:t>Remanufacture Refurbish</a:t>
            </a:r>
          </a:p>
          <a:p>
            <a:r>
              <a:rPr lang="en-US">
                <a:solidFill>
                  <a:schemeClr val="bg1"/>
                </a:solidFill>
              </a:rPr>
              <a:t>Repair</a:t>
            </a:r>
          </a:p>
          <a:p>
            <a:r>
              <a:rPr lang="en-US">
                <a:solidFill>
                  <a:schemeClr val="bg1"/>
                </a:solidFill>
              </a:rPr>
              <a:t>Reuse</a:t>
            </a:r>
          </a:p>
          <a:p>
            <a:r>
              <a:rPr lang="en-US">
                <a:solidFill>
                  <a:schemeClr val="bg1"/>
                </a:solidFill>
              </a:rPr>
              <a:t>Reduce</a:t>
            </a:r>
          </a:p>
          <a:p>
            <a:r>
              <a:rPr lang="en-US">
                <a:solidFill>
                  <a:schemeClr val="bg1"/>
                </a:solidFill>
              </a:rPr>
              <a:t>Rethink</a:t>
            </a:r>
          </a:p>
          <a:p>
            <a:r>
              <a:rPr lang="en-US">
                <a:solidFill>
                  <a:schemeClr val="bg1"/>
                </a:solidFill>
              </a:rPr>
              <a:t>Refuse</a:t>
            </a:r>
            <a:endParaRPr lang="nl-NL">
              <a:solidFill>
                <a:schemeClr val="bg1"/>
              </a:solidFill>
            </a:endParaRPr>
          </a:p>
        </p:txBody>
      </p:sp>
      <p:sp>
        <p:nvSpPr>
          <p:cNvPr id="15" name="Stroomdiagram: Proces 14">
            <a:extLst>
              <a:ext uri="{FF2B5EF4-FFF2-40B4-BE49-F238E27FC236}">
                <a16:creationId xmlns:a16="http://schemas.microsoft.com/office/drawing/2014/main" id="{E17EC2E0-D3F3-3988-B5D3-6D56D8AE6E4C}"/>
              </a:ext>
            </a:extLst>
          </p:cNvPr>
          <p:cNvSpPr/>
          <p:nvPr/>
        </p:nvSpPr>
        <p:spPr>
          <a:xfrm>
            <a:off x="10111741" y="1344705"/>
            <a:ext cx="1714500" cy="819391"/>
          </a:xfrm>
          <a:prstGeom prst="flowChartProcess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  <a:p>
            <a:pPr algn="ctr"/>
            <a:r>
              <a:rPr lang="nl-NL">
                <a:solidFill>
                  <a:schemeClr val="tx1"/>
                </a:solidFill>
              </a:rPr>
              <a:t>Circular Strategies</a:t>
            </a:r>
          </a:p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3" name="Rechthoek: afgeronde hoeken 2">
            <a:extLst>
              <a:ext uri="{FF2B5EF4-FFF2-40B4-BE49-F238E27FC236}">
                <a16:creationId xmlns:a16="http://schemas.microsoft.com/office/drawing/2014/main" id="{60C70D11-771C-F6D4-FDF5-7827636554D3}"/>
              </a:ext>
            </a:extLst>
          </p:cNvPr>
          <p:cNvSpPr/>
          <p:nvPr/>
        </p:nvSpPr>
        <p:spPr>
          <a:xfrm>
            <a:off x="10405264" y="107819"/>
            <a:ext cx="1489070" cy="994146"/>
          </a:xfrm>
          <a:prstGeom prst="roundRect">
            <a:avLst/>
          </a:prstGeom>
          <a:noFill/>
          <a:ln w="762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>
                <a:solidFill>
                  <a:srgbClr val="FF0000"/>
                </a:solidFill>
              </a:rPr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31924552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Stroomdiagram: Proces 1031">
            <a:extLst>
              <a:ext uri="{FF2B5EF4-FFF2-40B4-BE49-F238E27FC236}">
                <a16:creationId xmlns:a16="http://schemas.microsoft.com/office/drawing/2014/main" id="{5242FEA7-3346-A014-A3E7-12CA8FC7F7E0}"/>
              </a:ext>
            </a:extLst>
          </p:cNvPr>
          <p:cNvSpPr/>
          <p:nvPr/>
        </p:nvSpPr>
        <p:spPr>
          <a:xfrm>
            <a:off x="0" y="-35511"/>
            <a:ext cx="12192000" cy="6079989"/>
          </a:xfrm>
          <a:prstGeom prst="flowChartProcess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57" name="Stroomdiagram: Proces 56">
            <a:extLst>
              <a:ext uri="{FF2B5EF4-FFF2-40B4-BE49-F238E27FC236}">
                <a16:creationId xmlns:a16="http://schemas.microsoft.com/office/drawing/2014/main" id="{6E4854E4-D02B-68D2-8DEB-78E3F98F26D3}"/>
              </a:ext>
            </a:extLst>
          </p:cNvPr>
          <p:cNvSpPr/>
          <p:nvPr/>
        </p:nvSpPr>
        <p:spPr>
          <a:xfrm>
            <a:off x="19218" y="1191550"/>
            <a:ext cx="3886912" cy="1334249"/>
          </a:xfrm>
          <a:prstGeom prst="flowChartProces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9" name="Stroomdiagram: Proces 58">
            <a:extLst>
              <a:ext uri="{FF2B5EF4-FFF2-40B4-BE49-F238E27FC236}">
                <a16:creationId xmlns:a16="http://schemas.microsoft.com/office/drawing/2014/main" id="{F80F8DC5-13DE-F27D-0152-B9AD2C738DDE}"/>
              </a:ext>
            </a:extLst>
          </p:cNvPr>
          <p:cNvSpPr/>
          <p:nvPr/>
        </p:nvSpPr>
        <p:spPr>
          <a:xfrm>
            <a:off x="3958022" y="1200293"/>
            <a:ext cx="4121723" cy="1334249"/>
          </a:xfrm>
          <a:prstGeom prst="flowChartProces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31" name="Stroomdiagram: Proces 1030">
            <a:extLst>
              <a:ext uri="{FF2B5EF4-FFF2-40B4-BE49-F238E27FC236}">
                <a16:creationId xmlns:a16="http://schemas.microsoft.com/office/drawing/2014/main" id="{47B126BB-D704-1188-1E53-58D7071FC94D}"/>
              </a:ext>
            </a:extLst>
          </p:cNvPr>
          <p:cNvSpPr/>
          <p:nvPr/>
        </p:nvSpPr>
        <p:spPr>
          <a:xfrm>
            <a:off x="8207935" y="1198219"/>
            <a:ext cx="3980568" cy="1348243"/>
          </a:xfrm>
          <a:prstGeom prst="flowChartProces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27" name="Stroomdiagram: Proces 1026">
            <a:extLst>
              <a:ext uri="{FF2B5EF4-FFF2-40B4-BE49-F238E27FC236}">
                <a16:creationId xmlns:a16="http://schemas.microsoft.com/office/drawing/2014/main" id="{F72B3164-469C-E690-5868-E4FDA5B81784}"/>
              </a:ext>
            </a:extLst>
          </p:cNvPr>
          <p:cNvSpPr/>
          <p:nvPr/>
        </p:nvSpPr>
        <p:spPr>
          <a:xfrm>
            <a:off x="8155848" y="2588012"/>
            <a:ext cx="4032655" cy="3439628"/>
          </a:xfrm>
          <a:prstGeom prst="flowChartProcess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8" name="Stroomdiagram: Proces 57">
            <a:extLst>
              <a:ext uri="{FF2B5EF4-FFF2-40B4-BE49-F238E27FC236}">
                <a16:creationId xmlns:a16="http://schemas.microsoft.com/office/drawing/2014/main" id="{3B1A1C15-9FAC-5D2D-B669-06447DA16541}"/>
              </a:ext>
            </a:extLst>
          </p:cNvPr>
          <p:cNvSpPr/>
          <p:nvPr/>
        </p:nvSpPr>
        <p:spPr>
          <a:xfrm>
            <a:off x="3973497" y="2590327"/>
            <a:ext cx="4106248" cy="3439628"/>
          </a:xfrm>
          <a:prstGeom prst="flowChartProcess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6" name="Stroomdiagram: Proces 55">
            <a:extLst>
              <a:ext uri="{FF2B5EF4-FFF2-40B4-BE49-F238E27FC236}">
                <a16:creationId xmlns:a16="http://schemas.microsoft.com/office/drawing/2014/main" id="{D35646E1-6E17-6B0E-D223-F51B9E385620}"/>
              </a:ext>
            </a:extLst>
          </p:cNvPr>
          <p:cNvSpPr/>
          <p:nvPr/>
        </p:nvSpPr>
        <p:spPr>
          <a:xfrm>
            <a:off x="19217" y="2575680"/>
            <a:ext cx="3886912" cy="3439628"/>
          </a:xfrm>
          <a:prstGeom prst="flowChartProcess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0BF35B9-F60C-3C05-24C7-D44E636A3D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34249"/>
          </a:xfrm>
        </p:spPr>
        <p:txBody>
          <a:bodyPr>
            <a:normAutofit/>
          </a:bodyPr>
          <a:lstStyle/>
          <a:p>
            <a:r>
              <a:rPr lang="nl-NL"/>
              <a:t>Business models of a circulary economy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35282D36-18C0-6A01-0816-91D25BDFD8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0606" y="1251929"/>
            <a:ext cx="978540" cy="626877"/>
          </a:xfrm>
          <a:prstGeom prst="rect">
            <a:avLst/>
          </a:prstGeom>
        </p:spPr>
      </p:pic>
      <p:sp>
        <p:nvSpPr>
          <p:cNvPr id="7" name="Tekstvak 6">
            <a:extLst>
              <a:ext uri="{FF2B5EF4-FFF2-40B4-BE49-F238E27FC236}">
                <a16:creationId xmlns:a16="http://schemas.microsoft.com/office/drawing/2014/main" id="{1E82E56E-38D3-05E7-AC1E-0B384ED84E5F}"/>
              </a:ext>
            </a:extLst>
          </p:cNvPr>
          <p:cNvSpPr txBox="1"/>
          <p:nvPr/>
        </p:nvSpPr>
        <p:spPr>
          <a:xfrm>
            <a:off x="27495" y="2566973"/>
            <a:ext cx="24917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nl-NL" b="1" i="0">
                <a:solidFill>
                  <a:srgbClr val="000000"/>
                </a:solidFill>
                <a:effectLst/>
                <a:latin typeface="Akkurat"/>
              </a:rPr>
              <a:t>1. Circular inputs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BCC1FC25-30A7-C49E-8D63-123C8F4CB816}"/>
              </a:ext>
            </a:extLst>
          </p:cNvPr>
          <p:cNvSpPr txBox="1"/>
          <p:nvPr/>
        </p:nvSpPr>
        <p:spPr>
          <a:xfrm>
            <a:off x="19217" y="3234097"/>
            <a:ext cx="3048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nl-NL" b="1" i="0">
                <a:solidFill>
                  <a:srgbClr val="000000"/>
                </a:solidFill>
                <a:effectLst/>
                <a:latin typeface="Akkurat"/>
              </a:rPr>
              <a:t>2. Sharing economy concept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0442B78F-9E9E-BA78-7BBD-CDDFCA02C660}"/>
              </a:ext>
            </a:extLst>
          </p:cNvPr>
          <p:cNvSpPr txBox="1"/>
          <p:nvPr/>
        </p:nvSpPr>
        <p:spPr>
          <a:xfrm>
            <a:off x="27496" y="3685778"/>
            <a:ext cx="27813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b="1" i="0">
                <a:solidFill>
                  <a:srgbClr val="000000"/>
                </a:solidFill>
                <a:effectLst/>
                <a:latin typeface="Akkurat"/>
              </a:rPr>
              <a:t>3. Product as a service</a:t>
            </a:r>
          </a:p>
        </p:txBody>
      </p:sp>
      <p:sp>
        <p:nvSpPr>
          <p:cNvPr id="15" name="Tekstvak 14">
            <a:extLst>
              <a:ext uri="{FF2B5EF4-FFF2-40B4-BE49-F238E27FC236}">
                <a16:creationId xmlns:a16="http://schemas.microsoft.com/office/drawing/2014/main" id="{4AB372DE-FF33-0BBD-AC48-46B5020628A0}"/>
              </a:ext>
            </a:extLst>
          </p:cNvPr>
          <p:cNvSpPr txBox="1"/>
          <p:nvPr/>
        </p:nvSpPr>
        <p:spPr>
          <a:xfrm>
            <a:off x="19876" y="4352902"/>
            <a:ext cx="26136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nl-NL" b="1" i="0">
                <a:solidFill>
                  <a:srgbClr val="000000"/>
                </a:solidFill>
                <a:effectLst/>
                <a:latin typeface="Akkurat"/>
              </a:rPr>
              <a:t>4. Product use extension</a:t>
            </a: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30D98C30-EE79-AC74-28F3-47F2773CF30D}"/>
              </a:ext>
            </a:extLst>
          </p:cNvPr>
          <p:cNvSpPr txBox="1"/>
          <p:nvPr/>
        </p:nvSpPr>
        <p:spPr>
          <a:xfrm>
            <a:off x="19217" y="5235470"/>
            <a:ext cx="29032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nl-NL" b="1" i="0">
                <a:solidFill>
                  <a:srgbClr val="000000"/>
                </a:solidFill>
                <a:effectLst/>
                <a:latin typeface="Akkurat"/>
              </a:rPr>
              <a:t>5. Resource recovery</a:t>
            </a:r>
          </a:p>
        </p:txBody>
      </p:sp>
      <p:sp>
        <p:nvSpPr>
          <p:cNvPr id="19" name="Tekstvak 18">
            <a:extLst>
              <a:ext uri="{FF2B5EF4-FFF2-40B4-BE49-F238E27FC236}">
                <a16:creationId xmlns:a16="http://schemas.microsoft.com/office/drawing/2014/main" id="{51C0A6C1-3A27-F5EB-791B-CD7D09090E76}"/>
              </a:ext>
            </a:extLst>
          </p:cNvPr>
          <p:cNvSpPr txBox="1"/>
          <p:nvPr/>
        </p:nvSpPr>
        <p:spPr>
          <a:xfrm>
            <a:off x="27496" y="2823591"/>
            <a:ext cx="426720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Akkurat"/>
              </a:rPr>
              <a:t>R</a:t>
            </a:r>
            <a:r>
              <a:rPr lang="en-US" sz="1400" b="0" i="0">
                <a:solidFill>
                  <a:srgbClr val="000000"/>
                </a:solidFill>
                <a:effectLst/>
                <a:latin typeface="Akkurat"/>
              </a:rPr>
              <a:t>enewable, recycled, or highly recyclable inputs are used in production processes</a:t>
            </a:r>
            <a:endParaRPr lang="nl-NL" sz="1400"/>
          </a:p>
        </p:txBody>
      </p:sp>
      <p:sp>
        <p:nvSpPr>
          <p:cNvPr id="21" name="Tekstvak 20">
            <a:extLst>
              <a:ext uri="{FF2B5EF4-FFF2-40B4-BE49-F238E27FC236}">
                <a16:creationId xmlns:a16="http://schemas.microsoft.com/office/drawing/2014/main" id="{DD55F84D-07DB-9971-BE57-9A2917CADE6D}"/>
              </a:ext>
            </a:extLst>
          </p:cNvPr>
          <p:cNvSpPr txBox="1"/>
          <p:nvPr/>
        </p:nvSpPr>
        <p:spPr>
          <a:xfrm>
            <a:off x="19876" y="3490715"/>
            <a:ext cx="348996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/>
              <a:t>How idle assets are used across a community</a:t>
            </a:r>
            <a:endParaRPr lang="nl-NL" sz="1400"/>
          </a:p>
        </p:txBody>
      </p:sp>
      <p:sp>
        <p:nvSpPr>
          <p:cNvPr id="23" name="Tekstvak 22">
            <a:extLst>
              <a:ext uri="{FF2B5EF4-FFF2-40B4-BE49-F238E27FC236}">
                <a16:creationId xmlns:a16="http://schemas.microsoft.com/office/drawing/2014/main" id="{2D592516-EF96-ACD3-4CC6-A6C2461087DA}"/>
              </a:ext>
            </a:extLst>
          </p:cNvPr>
          <p:cNvSpPr txBox="1"/>
          <p:nvPr/>
        </p:nvSpPr>
        <p:spPr>
          <a:xfrm>
            <a:off x="46547" y="3942396"/>
            <a:ext cx="385958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/>
              <a:t>Focus on performance, thus maximizing the usage factor and useful life.</a:t>
            </a:r>
            <a:endParaRPr lang="nl-NL" sz="1400"/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E8CF7E8B-F667-0AC1-33E2-658C799EDCD6}"/>
              </a:ext>
            </a:extLst>
          </p:cNvPr>
          <p:cNvSpPr txBox="1"/>
          <p:nvPr/>
        </p:nvSpPr>
        <p:spPr>
          <a:xfrm>
            <a:off x="19876" y="4609520"/>
            <a:ext cx="4282871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0" i="0">
                <a:solidFill>
                  <a:srgbClr val="000000"/>
                </a:solidFill>
                <a:effectLst/>
                <a:latin typeface="Akkurat"/>
              </a:rPr>
              <a:t>Products designed for repairability, upgradability, reusability, ease of disassembly, reconditioning, and recyclability.</a:t>
            </a:r>
            <a:endParaRPr lang="nl-NL" sz="1400"/>
          </a:p>
        </p:txBody>
      </p:sp>
      <p:sp>
        <p:nvSpPr>
          <p:cNvPr id="27" name="Tekstvak 26">
            <a:extLst>
              <a:ext uri="{FF2B5EF4-FFF2-40B4-BE49-F238E27FC236}">
                <a16:creationId xmlns:a16="http://schemas.microsoft.com/office/drawing/2014/main" id="{317F90E1-5556-E330-94CE-86DE5C854DA0}"/>
              </a:ext>
            </a:extLst>
          </p:cNvPr>
          <p:cNvSpPr txBox="1"/>
          <p:nvPr/>
        </p:nvSpPr>
        <p:spPr>
          <a:xfrm>
            <a:off x="19218" y="5492088"/>
            <a:ext cx="416118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/>
              <a:t>Recover embedded materials, energy, and resources from products at the end of use. </a:t>
            </a:r>
            <a:endParaRPr lang="nl-NL" sz="1400"/>
          </a:p>
        </p:txBody>
      </p:sp>
      <p:sp>
        <p:nvSpPr>
          <p:cNvPr id="29" name="Tekstvak 28">
            <a:extLst>
              <a:ext uri="{FF2B5EF4-FFF2-40B4-BE49-F238E27FC236}">
                <a16:creationId xmlns:a16="http://schemas.microsoft.com/office/drawing/2014/main" id="{4C7F33D3-BD5D-9175-804E-F42FE8FBA1A0}"/>
              </a:ext>
            </a:extLst>
          </p:cNvPr>
          <p:cNvSpPr txBox="1"/>
          <p:nvPr/>
        </p:nvSpPr>
        <p:spPr>
          <a:xfrm>
            <a:off x="529418" y="1813479"/>
            <a:ext cx="39053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b="1"/>
              <a:t>5 Circular Business Models</a:t>
            </a:r>
          </a:p>
        </p:txBody>
      </p:sp>
      <p:pic>
        <p:nvPicPr>
          <p:cNvPr id="31" name="Afbeelding 30">
            <a:extLst>
              <a:ext uri="{FF2B5EF4-FFF2-40B4-BE49-F238E27FC236}">
                <a16:creationId xmlns:a16="http://schemas.microsoft.com/office/drawing/2014/main" id="{9464B41D-C7E1-F513-4763-E92C5C4837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02515" y="1253135"/>
            <a:ext cx="2072638" cy="502829"/>
          </a:xfrm>
          <a:prstGeom prst="rect">
            <a:avLst/>
          </a:prstGeom>
        </p:spPr>
      </p:pic>
      <p:sp>
        <p:nvSpPr>
          <p:cNvPr id="32" name="Tekstvak 31">
            <a:extLst>
              <a:ext uri="{FF2B5EF4-FFF2-40B4-BE49-F238E27FC236}">
                <a16:creationId xmlns:a16="http://schemas.microsoft.com/office/drawing/2014/main" id="{084189E9-6742-F36D-9E21-0EB793805F9C}"/>
              </a:ext>
            </a:extLst>
          </p:cNvPr>
          <p:cNvSpPr txBox="1"/>
          <p:nvPr/>
        </p:nvSpPr>
        <p:spPr>
          <a:xfrm>
            <a:off x="4119883" y="1792830"/>
            <a:ext cx="38818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b="1"/>
              <a:t>4 Circular Business Models for Fashion</a:t>
            </a:r>
          </a:p>
        </p:txBody>
      </p:sp>
      <p:sp>
        <p:nvSpPr>
          <p:cNvPr id="33" name="Tekstvak 32">
            <a:extLst>
              <a:ext uri="{FF2B5EF4-FFF2-40B4-BE49-F238E27FC236}">
                <a16:creationId xmlns:a16="http://schemas.microsoft.com/office/drawing/2014/main" id="{C1E2692F-6C5A-F11A-AA08-BA378EE3AB5E}"/>
              </a:ext>
            </a:extLst>
          </p:cNvPr>
          <p:cNvSpPr txBox="1"/>
          <p:nvPr/>
        </p:nvSpPr>
        <p:spPr>
          <a:xfrm>
            <a:off x="3973495" y="3294798"/>
            <a:ext cx="353768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nl-NL" b="1">
                <a:solidFill>
                  <a:srgbClr val="000000"/>
                </a:solidFill>
              </a:rPr>
              <a:t>2</a:t>
            </a:r>
            <a:r>
              <a:rPr lang="nl-NL" b="1" i="0">
                <a:solidFill>
                  <a:srgbClr val="000000"/>
                </a:solidFill>
                <a:effectLst/>
              </a:rPr>
              <a:t>. Resale</a:t>
            </a:r>
          </a:p>
        </p:txBody>
      </p:sp>
      <p:sp>
        <p:nvSpPr>
          <p:cNvPr id="34" name="Tekstvak 33">
            <a:extLst>
              <a:ext uri="{FF2B5EF4-FFF2-40B4-BE49-F238E27FC236}">
                <a16:creationId xmlns:a16="http://schemas.microsoft.com/office/drawing/2014/main" id="{CCC3EA9D-AFB8-CCB3-9E6F-6C06E0CA48A6}"/>
              </a:ext>
            </a:extLst>
          </p:cNvPr>
          <p:cNvSpPr txBox="1"/>
          <p:nvPr/>
        </p:nvSpPr>
        <p:spPr>
          <a:xfrm>
            <a:off x="3973497" y="2715783"/>
            <a:ext cx="4106248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>
                <a:solidFill>
                  <a:srgbClr val="000000"/>
                </a:solidFill>
              </a:rPr>
              <a:t>This includes one-off rentals peer to peer by private owners, as well as large scale rental and subscription models by multi-brand platforms or individual brands.</a:t>
            </a:r>
            <a:endParaRPr lang="nl-NL" sz="1400"/>
          </a:p>
        </p:txBody>
      </p:sp>
      <p:sp>
        <p:nvSpPr>
          <p:cNvPr id="36" name="Tekstvak 35">
            <a:extLst>
              <a:ext uri="{FF2B5EF4-FFF2-40B4-BE49-F238E27FC236}">
                <a16:creationId xmlns:a16="http://schemas.microsoft.com/office/drawing/2014/main" id="{94F37FB9-5471-C564-7547-D5167C911914}"/>
              </a:ext>
            </a:extLst>
          </p:cNvPr>
          <p:cNvSpPr txBox="1"/>
          <p:nvPr/>
        </p:nvSpPr>
        <p:spPr>
          <a:xfrm>
            <a:off x="3973496" y="3504481"/>
            <a:ext cx="4174576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0" i="0">
                <a:solidFill>
                  <a:srgbClr val="2F2F46"/>
                </a:solidFill>
                <a:effectLst/>
              </a:rPr>
              <a:t>This includes peer-to-peer sale of second-hand items (online and offline), third-party marketplaces (online and offline), and own-brand re-commerce and take-back (online and offline)</a:t>
            </a:r>
            <a:endParaRPr lang="nl-NL" sz="1400"/>
          </a:p>
        </p:txBody>
      </p:sp>
      <p:sp>
        <p:nvSpPr>
          <p:cNvPr id="37" name="Tekstvak 36">
            <a:extLst>
              <a:ext uri="{FF2B5EF4-FFF2-40B4-BE49-F238E27FC236}">
                <a16:creationId xmlns:a16="http://schemas.microsoft.com/office/drawing/2014/main" id="{20B58993-1E7E-D236-09D9-6F4F1DA971DD}"/>
              </a:ext>
            </a:extLst>
          </p:cNvPr>
          <p:cNvSpPr txBox="1"/>
          <p:nvPr/>
        </p:nvSpPr>
        <p:spPr>
          <a:xfrm>
            <a:off x="3972861" y="2506100"/>
            <a:ext cx="353768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nl-NL" b="1" i="0">
                <a:solidFill>
                  <a:srgbClr val="000000"/>
                </a:solidFill>
                <a:effectLst/>
              </a:rPr>
              <a:t>1. Rental</a:t>
            </a:r>
          </a:p>
        </p:txBody>
      </p:sp>
      <p:sp>
        <p:nvSpPr>
          <p:cNvPr id="38" name="Tekstvak 37">
            <a:extLst>
              <a:ext uri="{FF2B5EF4-FFF2-40B4-BE49-F238E27FC236}">
                <a16:creationId xmlns:a16="http://schemas.microsoft.com/office/drawing/2014/main" id="{B8F061D5-3491-BB04-CBD5-4F636DBE532C}"/>
              </a:ext>
            </a:extLst>
          </p:cNvPr>
          <p:cNvSpPr txBox="1"/>
          <p:nvPr/>
        </p:nvSpPr>
        <p:spPr>
          <a:xfrm>
            <a:off x="3958023" y="4298939"/>
            <a:ext cx="353768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nl-NL" b="1" i="0">
                <a:solidFill>
                  <a:srgbClr val="000000"/>
                </a:solidFill>
                <a:effectLst/>
              </a:rPr>
              <a:t>3. Repair</a:t>
            </a:r>
          </a:p>
        </p:txBody>
      </p:sp>
      <p:sp>
        <p:nvSpPr>
          <p:cNvPr id="40" name="Tekstvak 39">
            <a:extLst>
              <a:ext uri="{FF2B5EF4-FFF2-40B4-BE49-F238E27FC236}">
                <a16:creationId xmlns:a16="http://schemas.microsoft.com/office/drawing/2014/main" id="{A6BF7B72-38CF-3553-FF30-19B158C0EC9C}"/>
              </a:ext>
            </a:extLst>
          </p:cNvPr>
          <p:cNvSpPr txBox="1"/>
          <p:nvPr/>
        </p:nvSpPr>
        <p:spPr>
          <a:xfrm>
            <a:off x="3958024" y="4508622"/>
            <a:ext cx="4190045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/>
              <a:t>This is the operation by which a faulty or broken product or component is returned back to a usable state.</a:t>
            </a:r>
            <a:endParaRPr lang="nl-NL" sz="1400"/>
          </a:p>
        </p:txBody>
      </p:sp>
      <p:sp>
        <p:nvSpPr>
          <p:cNvPr id="43" name="Tekstvak 42">
            <a:extLst>
              <a:ext uri="{FF2B5EF4-FFF2-40B4-BE49-F238E27FC236}">
                <a16:creationId xmlns:a16="http://schemas.microsoft.com/office/drawing/2014/main" id="{01BFCC4C-5C2D-873B-FF39-BACA5B2869A9}"/>
              </a:ext>
            </a:extLst>
          </p:cNvPr>
          <p:cNvSpPr txBox="1"/>
          <p:nvPr/>
        </p:nvSpPr>
        <p:spPr>
          <a:xfrm>
            <a:off x="3958023" y="5297320"/>
            <a:ext cx="4348580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/>
              <a:t>This is the operation by which a product is created from existing products or components. This operation can include disassembling, re-dyeing, and repurposing.</a:t>
            </a:r>
            <a:endParaRPr lang="nl-NL" sz="1400"/>
          </a:p>
        </p:txBody>
      </p:sp>
      <p:sp>
        <p:nvSpPr>
          <p:cNvPr id="44" name="Tekstvak 43">
            <a:extLst>
              <a:ext uri="{FF2B5EF4-FFF2-40B4-BE49-F238E27FC236}">
                <a16:creationId xmlns:a16="http://schemas.microsoft.com/office/drawing/2014/main" id="{7E3B7922-D379-E113-F40A-0E76BFAAA8F4}"/>
              </a:ext>
            </a:extLst>
          </p:cNvPr>
          <p:cNvSpPr txBox="1"/>
          <p:nvPr/>
        </p:nvSpPr>
        <p:spPr>
          <a:xfrm>
            <a:off x="3958022" y="5087637"/>
            <a:ext cx="353768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nl-NL" b="1">
                <a:solidFill>
                  <a:srgbClr val="000000"/>
                </a:solidFill>
              </a:rPr>
              <a:t>4</a:t>
            </a:r>
            <a:r>
              <a:rPr lang="nl-NL" b="1" i="0">
                <a:solidFill>
                  <a:srgbClr val="000000"/>
                </a:solidFill>
                <a:effectLst/>
              </a:rPr>
              <a:t>. Remaking</a:t>
            </a:r>
          </a:p>
        </p:txBody>
      </p:sp>
      <p:sp>
        <p:nvSpPr>
          <p:cNvPr id="47" name="Tekstvak 46">
            <a:extLst>
              <a:ext uri="{FF2B5EF4-FFF2-40B4-BE49-F238E27FC236}">
                <a16:creationId xmlns:a16="http://schemas.microsoft.com/office/drawing/2014/main" id="{7199F3A5-0CD7-0504-1CC5-4B7B9F291A06}"/>
              </a:ext>
            </a:extLst>
          </p:cNvPr>
          <p:cNvSpPr txBox="1"/>
          <p:nvPr/>
        </p:nvSpPr>
        <p:spPr>
          <a:xfrm>
            <a:off x="8113795" y="4537264"/>
            <a:ext cx="193562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nl-NL" b="1">
                <a:solidFill>
                  <a:srgbClr val="000000"/>
                </a:solidFill>
              </a:rPr>
              <a:t>4</a:t>
            </a:r>
            <a:r>
              <a:rPr lang="nl-NL" b="1" i="0">
                <a:solidFill>
                  <a:srgbClr val="000000"/>
                </a:solidFill>
                <a:effectLst/>
              </a:rPr>
              <a:t>. Rental</a:t>
            </a:r>
          </a:p>
        </p:txBody>
      </p:sp>
      <p:sp>
        <p:nvSpPr>
          <p:cNvPr id="48" name="Tekstvak 47">
            <a:extLst>
              <a:ext uri="{FF2B5EF4-FFF2-40B4-BE49-F238E27FC236}">
                <a16:creationId xmlns:a16="http://schemas.microsoft.com/office/drawing/2014/main" id="{4ED4DADD-63B3-7448-AE73-9B84D89B0BD8}"/>
              </a:ext>
            </a:extLst>
          </p:cNvPr>
          <p:cNvSpPr txBox="1"/>
          <p:nvPr/>
        </p:nvSpPr>
        <p:spPr>
          <a:xfrm>
            <a:off x="8104917" y="4109698"/>
            <a:ext cx="156895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nl-NL" b="1" i="0">
                <a:solidFill>
                  <a:srgbClr val="000000"/>
                </a:solidFill>
                <a:effectLst/>
              </a:rPr>
              <a:t>3. Resale</a:t>
            </a:r>
          </a:p>
        </p:txBody>
      </p:sp>
      <p:sp>
        <p:nvSpPr>
          <p:cNvPr id="49" name="Tekstvak 48">
            <a:extLst>
              <a:ext uri="{FF2B5EF4-FFF2-40B4-BE49-F238E27FC236}">
                <a16:creationId xmlns:a16="http://schemas.microsoft.com/office/drawing/2014/main" id="{2DCCE67F-5A20-0D20-601D-CB27863DD424}"/>
              </a:ext>
            </a:extLst>
          </p:cNvPr>
          <p:cNvSpPr txBox="1"/>
          <p:nvPr/>
        </p:nvSpPr>
        <p:spPr>
          <a:xfrm>
            <a:off x="8109847" y="2533097"/>
            <a:ext cx="156895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nl-NL" b="1" i="0">
                <a:solidFill>
                  <a:srgbClr val="000000"/>
                </a:solidFill>
                <a:effectLst/>
              </a:rPr>
              <a:t>1. Collection</a:t>
            </a:r>
          </a:p>
        </p:txBody>
      </p:sp>
      <p:sp>
        <p:nvSpPr>
          <p:cNvPr id="50" name="Tekstvak 49">
            <a:extLst>
              <a:ext uri="{FF2B5EF4-FFF2-40B4-BE49-F238E27FC236}">
                <a16:creationId xmlns:a16="http://schemas.microsoft.com/office/drawing/2014/main" id="{1683A4FF-1AF4-48A4-D029-709E48F14002}"/>
              </a:ext>
            </a:extLst>
          </p:cNvPr>
          <p:cNvSpPr txBox="1"/>
          <p:nvPr/>
        </p:nvSpPr>
        <p:spPr>
          <a:xfrm>
            <a:off x="8096357" y="3191066"/>
            <a:ext cx="156895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nl-NL" b="1">
                <a:solidFill>
                  <a:srgbClr val="000000"/>
                </a:solidFill>
              </a:rPr>
              <a:t>2</a:t>
            </a:r>
            <a:r>
              <a:rPr lang="nl-NL" b="1" i="0">
                <a:solidFill>
                  <a:srgbClr val="000000"/>
                </a:solidFill>
                <a:effectLst/>
              </a:rPr>
              <a:t>. Sorting</a:t>
            </a:r>
          </a:p>
        </p:txBody>
      </p:sp>
      <p:sp>
        <p:nvSpPr>
          <p:cNvPr id="51" name="Tekstvak 50">
            <a:extLst>
              <a:ext uri="{FF2B5EF4-FFF2-40B4-BE49-F238E27FC236}">
                <a16:creationId xmlns:a16="http://schemas.microsoft.com/office/drawing/2014/main" id="{5172B0C2-175E-7AC2-E9CE-85B7409FD400}"/>
              </a:ext>
            </a:extLst>
          </p:cNvPr>
          <p:cNvSpPr txBox="1"/>
          <p:nvPr/>
        </p:nvSpPr>
        <p:spPr>
          <a:xfrm>
            <a:off x="8118257" y="5112654"/>
            <a:ext cx="156895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nl-NL" b="1" i="0">
                <a:solidFill>
                  <a:srgbClr val="000000"/>
                </a:solidFill>
                <a:effectLst/>
              </a:rPr>
              <a:t>5. Recycling</a:t>
            </a:r>
          </a:p>
        </p:txBody>
      </p:sp>
      <p:sp>
        <p:nvSpPr>
          <p:cNvPr id="55" name="Tekstvak 54">
            <a:extLst>
              <a:ext uri="{FF2B5EF4-FFF2-40B4-BE49-F238E27FC236}">
                <a16:creationId xmlns:a16="http://schemas.microsoft.com/office/drawing/2014/main" id="{231A9EE0-1A41-583D-AC8D-45C3EE33265D}"/>
              </a:ext>
            </a:extLst>
          </p:cNvPr>
          <p:cNvSpPr txBox="1"/>
          <p:nvPr/>
        </p:nvSpPr>
        <p:spPr>
          <a:xfrm>
            <a:off x="8159151" y="5356077"/>
            <a:ext cx="4064563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/>
              <a:t>Collecting, sorting  and processing products or materials that would otherwise be thrown away as trash and turning them into new products.</a:t>
            </a:r>
            <a:endParaRPr lang="nl-NL" sz="1400"/>
          </a:p>
        </p:txBody>
      </p:sp>
      <p:sp>
        <p:nvSpPr>
          <p:cNvPr id="61" name="Tekstvak 60">
            <a:extLst>
              <a:ext uri="{FF2B5EF4-FFF2-40B4-BE49-F238E27FC236}">
                <a16:creationId xmlns:a16="http://schemas.microsoft.com/office/drawing/2014/main" id="{51691FD0-F6B5-78F5-5F1A-94B95830E92E}"/>
              </a:ext>
            </a:extLst>
          </p:cNvPr>
          <p:cNvSpPr txBox="1"/>
          <p:nvPr/>
        </p:nvSpPr>
        <p:spPr>
          <a:xfrm>
            <a:off x="8107765" y="3466262"/>
            <a:ext cx="4039845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/>
              <a:t>Sorting means to arrange according to characteristics. This is especially meaningful in preparation for reusing and recycling.</a:t>
            </a:r>
            <a:endParaRPr lang="nl-NL" sz="1400"/>
          </a:p>
        </p:txBody>
      </p:sp>
      <p:sp>
        <p:nvSpPr>
          <p:cNvPr id="63" name="Tekstvak 62">
            <a:extLst>
              <a:ext uri="{FF2B5EF4-FFF2-40B4-BE49-F238E27FC236}">
                <a16:creationId xmlns:a16="http://schemas.microsoft.com/office/drawing/2014/main" id="{9C3C4005-D1AD-86B0-8E2C-6C58E8ED393F}"/>
              </a:ext>
            </a:extLst>
          </p:cNvPr>
          <p:cNvSpPr txBox="1"/>
          <p:nvPr/>
        </p:nvSpPr>
        <p:spPr>
          <a:xfrm>
            <a:off x="8094800" y="2778910"/>
            <a:ext cx="395515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/>
              <a:t>Discarded items are “directed” via the process of “sorting” after having been “collected”.</a:t>
            </a:r>
            <a:endParaRPr lang="nl-NL" sz="1400"/>
          </a:p>
        </p:txBody>
      </p:sp>
      <p:sp>
        <p:nvSpPr>
          <p:cNvPr id="1025" name="Tekstvak 1024">
            <a:extLst>
              <a:ext uri="{FF2B5EF4-FFF2-40B4-BE49-F238E27FC236}">
                <a16:creationId xmlns:a16="http://schemas.microsoft.com/office/drawing/2014/main" id="{2EF7B3BE-A828-FA85-BD1C-6393B026740C}"/>
              </a:ext>
            </a:extLst>
          </p:cNvPr>
          <p:cNvSpPr txBox="1"/>
          <p:nvPr/>
        </p:nvSpPr>
        <p:spPr>
          <a:xfrm>
            <a:off x="8132199" y="4355921"/>
            <a:ext cx="437643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/>
              <a:t>Selling an item that has been previously sold and used</a:t>
            </a:r>
          </a:p>
        </p:txBody>
      </p:sp>
      <p:sp>
        <p:nvSpPr>
          <p:cNvPr id="1029" name="Tekstvak 1028">
            <a:extLst>
              <a:ext uri="{FF2B5EF4-FFF2-40B4-BE49-F238E27FC236}">
                <a16:creationId xmlns:a16="http://schemas.microsoft.com/office/drawing/2014/main" id="{4B368066-F1AA-47F9-6FDC-BDE65CAEB7FD}"/>
              </a:ext>
            </a:extLst>
          </p:cNvPr>
          <p:cNvSpPr txBox="1"/>
          <p:nvPr/>
        </p:nvSpPr>
        <p:spPr>
          <a:xfrm>
            <a:off x="8278450" y="1739666"/>
            <a:ext cx="3967248" cy="8002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nl-NL" b="1">
                <a:solidFill>
                  <a:srgbClr val="FF0000"/>
                </a:solidFill>
              </a:rPr>
              <a:t>5 Circular Business Models</a:t>
            </a:r>
          </a:p>
          <a:p>
            <a:pPr algn="ctr"/>
            <a:r>
              <a:rPr lang="nl-NL" sz="1400" b="1">
                <a:solidFill>
                  <a:srgbClr val="FF0000"/>
                </a:solidFill>
              </a:rPr>
              <a:t>(below models are mentioned in the project proposal but repair, remake are in scope too)</a:t>
            </a:r>
          </a:p>
        </p:txBody>
      </p:sp>
      <p:sp>
        <p:nvSpPr>
          <p:cNvPr id="1030" name="Tekstvak 1029">
            <a:extLst>
              <a:ext uri="{FF2B5EF4-FFF2-40B4-BE49-F238E27FC236}">
                <a16:creationId xmlns:a16="http://schemas.microsoft.com/office/drawing/2014/main" id="{7A63363B-BE8F-C9A2-63CF-D7AFEB1F6C15}"/>
              </a:ext>
            </a:extLst>
          </p:cNvPr>
          <p:cNvSpPr txBox="1"/>
          <p:nvPr/>
        </p:nvSpPr>
        <p:spPr>
          <a:xfrm>
            <a:off x="8105537" y="4736603"/>
            <a:ext cx="394441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/>
              <a:t>Rental of item for occasions and celebrations e.g. Christmas.</a:t>
            </a:r>
          </a:p>
        </p:txBody>
      </p:sp>
      <p:pic>
        <p:nvPicPr>
          <p:cNvPr id="1034" name="Afbeelding 1033">
            <a:extLst>
              <a:ext uri="{FF2B5EF4-FFF2-40B4-BE49-F238E27FC236}">
                <a16:creationId xmlns:a16="http://schemas.microsoft.com/office/drawing/2014/main" id="{E83FEEB5-71C8-515B-F882-68B2A5E45F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39175" y="1267272"/>
            <a:ext cx="1733550" cy="542925"/>
          </a:xfrm>
          <a:prstGeom prst="rect">
            <a:avLst/>
          </a:prstGeom>
        </p:spPr>
      </p:pic>
      <p:sp>
        <p:nvSpPr>
          <p:cNvPr id="3" name="Rechthoek: afgeronde hoeken 2">
            <a:extLst>
              <a:ext uri="{FF2B5EF4-FFF2-40B4-BE49-F238E27FC236}">
                <a16:creationId xmlns:a16="http://schemas.microsoft.com/office/drawing/2014/main" id="{44699DB5-3AE4-BBB2-DB3C-B4C67C70401B}"/>
              </a:ext>
            </a:extLst>
          </p:cNvPr>
          <p:cNvSpPr/>
          <p:nvPr/>
        </p:nvSpPr>
        <p:spPr>
          <a:xfrm>
            <a:off x="10405264" y="107819"/>
            <a:ext cx="1489070" cy="994146"/>
          </a:xfrm>
          <a:prstGeom prst="roundRect">
            <a:avLst/>
          </a:prstGeom>
          <a:noFill/>
          <a:ln w="762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>
                <a:solidFill>
                  <a:srgbClr val="FF0000"/>
                </a:solidFill>
              </a:rPr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33055327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33A8964-07E5-1BE3-7FC1-3702030858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Definitions of circular strategies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52CFC85A-8E57-84F4-88E3-8582B0C88300}"/>
              </a:ext>
            </a:extLst>
          </p:cNvPr>
          <p:cNvSpPr txBox="1"/>
          <p:nvPr/>
        </p:nvSpPr>
        <p:spPr>
          <a:xfrm>
            <a:off x="838200" y="3693281"/>
            <a:ext cx="1171956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/>
              <a:t>Refuse: </a:t>
            </a:r>
            <a:r>
              <a:rPr lang="en-US" sz="1600"/>
              <a:t>refusing to buy products pre- and post-consumer that cannot be recycled or reused or are not sustainable.</a:t>
            </a:r>
            <a:endParaRPr lang="nl-NL" sz="1600"/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09D91FF2-27CC-B80D-8B25-6BC07CB0B1C7}"/>
              </a:ext>
            </a:extLst>
          </p:cNvPr>
          <p:cNvSpPr txBox="1"/>
          <p:nvPr/>
        </p:nvSpPr>
        <p:spPr>
          <a:xfrm>
            <a:off x="838200" y="2073095"/>
            <a:ext cx="950976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/>
              <a:t>Recover: </a:t>
            </a:r>
            <a:r>
              <a:rPr lang="en-US" sz="1600"/>
              <a:t>recovery of waste without any pre-processing.</a:t>
            </a:r>
            <a:endParaRPr lang="nl-NL" sz="1600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5A0BCAE0-484C-074A-ABF2-B31191D8FA8E}"/>
              </a:ext>
            </a:extLst>
          </p:cNvPr>
          <p:cNvSpPr txBox="1"/>
          <p:nvPr/>
        </p:nvSpPr>
        <p:spPr>
          <a:xfrm>
            <a:off x="838200" y="4785310"/>
            <a:ext cx="1068324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/>
              <a:t>Repurpose</a:t>
            </a:r>
            <a:r>
              <a:rPr lang="en-US" sz="1600"/>
              <a:t>: to give new use to something for a different purpose than the one for which it was originally intended.</a:t>
            </a:r>
            <a:endParaRPr lang="nl-NL" sz="1600"/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70681AC4-D261-F60A-BF0D-ACF9C7409A82}"/>
              </a:ext>
            </a:extLst>
          </p:cNvPr>
          <p:cNvSpPr txBox="1"/>
          <p:nvPr/>
        </p:nvSpPr>
        <p:spPr>
          <a:xfrm>
            <a:off x="838200" y="3975217"/>
            <a:ext cx="111633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/>
              <a:t>Remanufacture</a:t>
            </a:r>
            <a:r>
              <a:rPr lang="en-US" sz="1600"/>
              <a:t>: rebuilding of a product to specifications of the original manufactured product using a combination of reused, repaired and new parts.</a:t>
            </a:r>
            <a:endParaRPr lang="nl-NL" sz="1600"/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7738B495-6E62-29EE-CBDB-AC1B317E99A5}"/>
              </a:ext>
            </a:extLst>
          </p:cNvPr>
          <p:cNvSpPr txBox="1"/>
          <p:nvPr/>
        </p:nvSpPr>
        <p:spPr>
          <a:xfrm>
            <a:off x="838200" y="4503374"/>
            <a:ext cx="1045464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i="0">
                <a:effectLst/>
                <a:cs typeface="Calibri Light" panose="020F0302020204030204" pitchFamily="34" charset="0"/>
              </a:rPr>
              <a:t>Repair: </a:t>
            </a:r>
            <a:r>
              <a:rPr lang="en-US" sz="1600" i="0">
                <a:effectLst/>
                <a:cs typeface="Calibri Light" panose="020F0302020204030204" pitchFamily="34" charset="0"/>
              </a:rPr>
              <a:t>to put something damaged, broken, or not working correctly back into good condition or make it work again.</a:t>
            </a:r>
            <a:endParaRPr lang="nl-NL" sz="1600">
              <a:cs typeface="Calibri Light" panose="020F0302020204030204" pitchFamily="34" charset="0"/>
            </a:endParaRP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46764539-4109-1F41-E7D4-99A4872A8DC1}"/>
              </a:ext>
            </a:extLst>
          </p:cNvPr>
          <p:cNvSpPr txBox="1"/>
          <p:nvPr/>
        </p:nvSpPr>
        <p:spPr>
          <a:xfrm>
            <a:off x="838200" y="3411345"/>
            <a:ext cx="1037082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/>
              <a:t>Refurbish: f</a:t>
            </a:r>
            <a:r>
              <a:rPr lang="en-US" sz="1600"/>
              <a:t>ix, clean, or repair a product to a condition in which the item can be re-used.</a:t>
            </a: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540A2D82-FAE7-A842-055E-6EBB5CC450C5}"/>
              </a:ext>
            </a:extLst>
          </p:cNvPr>
          <p:cNvSpPr txBox="1"/>
          <p:nvPr/>
        </p:nvSpPr>
        <p:spPr>
          <a:xfrm>
            <a:off x="838200" y="5595399"/>
            <a:ext cx="1086612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/>
              <a:t>Reuse:</a:t>
            </a:r>
            <a:r>
              <a:rPr lang="en-US" sz="1600"/>
              <a:t> the practice of using a material over and over again in its current form (includes share, rental).</a:t>
            </a:r>
            <a:endParaRPr lang="nl-NL" sz="1600"/>
          </a:p>
        </p:txBody>
      </p:sp>
      <p:sp>
        <p:nvSpPr>
          <p:cNvPr id="12" name="Tekstvak 11">
            <a:extLst>
              <a:ext uri="{FF2B5EF4-FFF2-40B4-BE49-F238E27FC236}">
                <a16:creationId xmlns:a16="http://schemas.microsoft.com/office/drawing/2014/main" id="{F0518577-4B97-A528-7E88-C1AD977C5125}"/>
              </a:ext>
            </a:extLst>
          </p:cNvPr>
          <p:cNvSpPr txBox="1"/>
          <p:nvPr/>
        </p:nvSpPr>
        <p:spPr>
          <a:xfrm>
            <a:off x="838200" y="5067246"/>
            <a:ext cx="111633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/>
              <a:t>Rethink: t</a:t>
            </a:r>
            <a:r>
              <a:rPr lang="en-US" sz="1600"/>
              <a:t>hinking and designing products so that their manufacturing process consumes fewer raw materials, extends their lifecycle, and generates less waste or recyclable waste.</a:t>
            </a:r>
            <a:endParaRPr lang="nl-NL" sz="1600"/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BEAF37FD-BAD8-A6CD-9728-25114BC7791C}"/>
              </a:ext>
            </a:extLst>
          </p:cNvPr>
          <p:cNvSpPr txBox="1"/>
          <p:nvPr/>
        </p:nvSpPr>
        <p:spPr>
          <a:xfrm>
            <a:off x="838200" y="2355031"/>
            <a:ext cx="1125474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i="0">
                <a:solidFill>
                  <a:srgbClr val="222222"/>
                </a:solidFill>
                <a:effectLst/>
              </a:rPr>
              <a:t>Redistribute:</a:t>
            </a:r>
            <a:r>
              <a:rPr lang="en-US" sz="1600" b="0" i="0">
                <a:solidFill>
                  <a:srgbClr val="222222"/>
                </a:solidFill>
                <a:effectLst/>
              </a:rPr>
              <a:t> redistribute pre- or </a:t>
            </a:r>
            <a:r>
              <a:rPr lang="en-US" sz="1600">
                <a:solidFill>
                  <a:srgbClr val="222222"/>
                </a:solidFill>
              </a:rPr>
              <a:t>post-consumer materials or products to d</a:t>
            </a:r>
            <a:r>
              <a:rPr lang="en-US" sz="1600" b="0" i="0">
                <a:solidFill>
                  <a:srgbClr val="222222"/>
                </a:solidFill>
                <a:effectLst/>
              </a:rPr>
              <a:t>ifferent supply chain stages for longer-life products (using, and reusing materials).</a:t>
            </a:r>
            <a:endParaRPr lang="nl-NL" sz="1600"/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E5F064C8-DB47-456F-D90E-592585F1763D}"/>
              </a:ext>
            </a:extLst>
          </p:cNvPr>
          <p:cNvSpPr txBox="1"/>
          <p:nvPr/>
        </p:nvSpPr>
        <p:spPr>
          <a:xfrm>
            <a:off x="838200" y="2883188"/>
            <a:ext cx="1109472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/>
              <a:t>Reduce: </a:t>
            </a:r>
            <a:r>
              <a:rPr lang="en-US" sz="1600"/>
              <a:t>redesigning materials, products, and services to be less resource intensive, and recapturing resources by recycling to manufacture new materials and products.</a:t>
            </a:r>
            <a:endParaRPr lang="nl-NL" sz="1600"/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58F82855-F574-7BAF-8076-015177305968}"/>
              </a:ext>
            </a:extLst>
          </p:cNvPr>
          <p:cNvSpPr txBox="1"/>
          <p:nvPr/>
        </p:nvSpPr>
        <p:spPr>
          <a:xfrm>
            <a:off x="838200" y="1544938"/>
            <a:ext cx="113538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/>
              <a:t>Recycle:  </a:t>
            </a:r>
            <a:r>
              <a:rPr lang="en-US" sz="1600"/>
              <a:t>collecting and processing materials that would otherwise be thrown away as trash and turning them into new products, this includes waste-to-energy, bioremediation. </a:t>
            </a:r>
          </a:p>
        </p:txBody>
      </p:sp>
      <p:sp>
        <p:nvSpPr>
          <p:cNvPr id="3" name="Rechthoek: afgeronde hoeken 2">
            <a:extLst>
              <a:ext uri="{FF2B5EF4-FFF2-40B4-BE49-F238E27FC236}">
                <a16:creationId xmlns:a16="http://schemas.microsoft.com/office/drawing/2014/main" id="{39A284A2-B451-290A-22CE-1949A6A4BDA8}"/>
              </a:ext>
            </a:extLst>
          </p:cNvPr>
          <p:cNvSpPr/>
          <p:nvPr/>
        </p:nvSpPr>
        <p:spPr>
          <a:xfrm>
            <a:off x="10405264" y="107819"/>
            <a:ext cx="1489070" cy="994146"/>
          </a:xfrm>
          <a:prstGeom prst="roundRect">
            <a:avLst/>
          </a:prstGeom>
          <a:noFill/>
          <a:ln w="762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>
                <a:solidFill>
                  <a:srgbClr val="FF0000"/>
                </a:solidFill>
              </a:rPr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38242187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0FD0CE8-FEB0-56C1-0270-230BFF5A1C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1272520" cy="748064"/>
          </a:xfrm>
        </p:spPr>
        <p:txBody>
          <a:bodyPr>
            <a:noAutofit/>
          </a:bodyPr>
          <a:lstStyle/>
          <a:p>
            <a:r>
              <a:rPr lang="nl-NL" sz="3200"/>
              <a:t>Extending process diagram supporting circular business models.</a:t>
            </a:r>
          </a:p>
        </p:txBody>
      </p:sp>
      <p:sp>
        <p:nvSpPr>
          <p:cNvPr id="6" name="Rechthoek: afgeronde hoeken 5">
            <a:extLst>
              <a:ext uri="{FF2B5EF4-FFF2-40B4-BE49-F238E27FC236}">
                <a16:creationId xmlns:a16="http://schemas.microsoft.com/office/drawing/2014/main" id="{43910024-5D15-9F86-51EE-51CC634B17D5}"/>
              </a:ext>
            </a:extLst>
          </p:cNvPr>
          <p:cNvSpPr/>
          <p:nvPr/>
        </p:nvSpPr>
        <p:spPr>
          <a:xfrm>
            <a:off x="10405264" y="107819"/>
            <a:ext cx="1489070" cy="994146"/>
          </a:xfrm>
          <a:prstGeom prst="roundRect">
            <a:avLst/>
          </a:prstGeom>
          <a:noFill/>
          <a:ln w="762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>
                <a:solidFill>
                  <a:srgbClr val="FF0000"/>
                </a:solidFill>
              </a:rPr>
              <a:t>DRAFT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726395A5-B928-6E66-8FA0-BC34961971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3601" y="958293"/>
            <a:ext cx="10159300" cy="5800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53461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troomdiagram: Proces 2">
            <a:extLst>
              <a:ext uri="{FF2B5EF4-FFF2-40B4-BE49-F238E27FC236}">
                <a16:creationId xmlns:a16="http://schemas.microsoft.com/office/drawing/2014/main" id="{730C73E1-BA7A-9E1A-A5A5-2E161B4C12BA}"/>
              </a:ext>
            </a:extLst>
          </p:cNvPr>
          <p:cNvSpPr/>
          <p:nvPr/>
        </p:nvSpPr>
        <p:spPr>
          <a:xfrm>
            <a:off x="0" y="-17755"/>
            <a:ext cx="12192000" cy="6066757"/>
          </a:xfrm>
          <a:prstGeom prst="flowChartProcess">
            <a:avLst/>
          </a:prstGeom>
          <a:solidFill>
            <a:srgbClr val="E9EBF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F515E4FD-E5DB-F4F8-7CDC-4574CED1C2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9248" y="522393"/>
            <a:ext cx="7633756" cy="537700"/>
          </a:xfrm>
        </p:spPr>
        <p:txBody>
          <a:bodyPr>
            <a:normAutofit fontScale="90000"/>
          </a:bodyPr>
          <a:lstStyle/>
          <a:p>
            <a:r>
              <a:rPr lang="nl-NL"/>
              <a:t>Reusing processes &amp; actors</a:t>
            </a:r>
          </a:p>
        </p:txBody>
      </p:sp>
      <p:graphicFrame>
        <p:nvGraphicFramePr>
          <p:cNvPr id="4" name="Tabel 14">
            <a:extLst>
              <a:ext uri="{FF2B5EF4-FFF2-40B4-BE49-F238E27FC236}">
                <a16:creationId xmlns:a16="http://schemas.microsoft.com/office/drawing/2014/main" id="{98F258F8-78F7-D196-33D7-1F8153102AA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2794462"/>
              </p:ext>
            </p:extLst>
          </p:nvPr>
        </p:nvGraphicFramePr>
        <p:xfrm>
          <a:off x="355600" y="1682387"/>
          <a:ext cx="11684000" cy="3479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19649">
                  <a:extLst>
                    <a:ext uri="{9D8B030D-6E8A-4147-A177-3AD203B41FA5}">
                      <a16:colId xmlns:a16="http://schemas.microsoft.com/office/drawing/2014/main" val="2916878740"/>
                    </a:ext>
                  </a:extLst>
                </a:gridCol>
                <a:gridCol w="6334058">
                  <a:extLst>
                    <a:ext uri="{9D8B030D-6E8A-4147-A177-3AD203B41FA5}">
                      <a16:colId xmlns:a16="http://schemas.microsoft.com/office/drawing/2014/main" val="3024941065"/>
                    </a:ext>
                  </a:extLst>
                </a:gridCol>
                <a:gridCol w="3130293">
                  <a:extLst>
                    <a:ext uri="{9D8B030D-6E8A-4147-A177-3AD203B41FA5}">
                      <a16:colId xmlns:a16="http://schemas.microsoft.com/office/drawing/2014/main" val="44762815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/>
                        <a:t>Reusing Processes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/>
                        <a:t>Definition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/>
                        <a:t>Actors involved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3902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nl-NL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Collecting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r>
                        <a:rPr lang="en-US"/>
                        <a:t>The process of taking discarded textile out of circulation in order for it to be sorted and re-directed to the best circular-economy destination (reuse, recycling or final disposal).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0"/>
                        <a:t>Brand, Consumer, 3rd Party Reseller (e.g. digital platform)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21362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nl-NL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Refurbishing 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r>
                        <a:rPr lang="en-US"/>
                        <a:t>Fix, clean, or repair a product to a condition in which the item can be re-used.</a:t>
                      </a:r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b="0"/>
                        <a:t>Brand, Consumer, 3rd Party Reseller (e.g. digital platform), Repair Centre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55579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nl-NL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Remanufacturing (including upcycling)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r>
                        <a:rPr lang="en-US"/>
                        <a:t>Transforming products into new products perceived to be of greater quality or value. </a:t>
                      </a:r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b="0"/>
                        <a:t>Brand, Consumer, 3rd Party Reseller (e.g. digital platform)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047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nl-NL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Reselling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r>
                        <a:rPr lang="en-US"/>
                        <a:t>Selling an item, on the market, that has been previously sold and used.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b="0"/>
                        <a:t>Brand, Consumer, 3rd Party Reseller (e.g. digital platform)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0951242"/>
                  </a:ext>
                </a:extLst>
              </a:tr>
            </a:tbl>
          </a:graphicData>
        </a:graphic>
      </p:graphicFrame>
      <p:sp>
        <p:nvSpPr>
          <p:cNvPr id="2" name="Rechthoek: afgeronde hoeken 1">
            <a:extLst>
              <a:ext uri="{FF2B5EF4-FFF2-40B4-BE49-F238E27FC236}">
                <a16:creationId xmlns:a16="http://schemas.microsoft.com/office/drawing/2014/main" id="{0DC31742-9674-BD69-7F4E-5D69F8BACBC4}"/>
              </a:ext>
            </a:extLst>
          </p:cNvPr>
          <p:cNvSpPr/>
          <p:nvPr/>
        </p:nvSpPr>
        <p:spPr>
          <a:xfrm>
            <a:off x="10405264" y="107819"/>
            <a:ext cx="1489070" cy="994146"/>
          </a:xfrm>
          <a:prstGeom prst="roundRect">
            <a:avLst/>
          </a:prstGeom>
          <a:noFill/>
          <a:ln w="762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>
                <a:solidFill>
                  <a:srgbClr val="FF0000"/>
                </a:solidFill>
              </a:rPr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41856540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troomdiagram: Proces 2">
            <a:extLst>
              <a:ext uri="{FF2B5EF4-FFF2-40B4-BE49-F238E27FC236}">
                <a16:creationId xmlns:a16="http://schemas.microsoft.com/office/drawing/2014/main" id="{730C73E1-BA7A-9E1A-A5A5-2E161B4C12BA}"/>
              </a:ext>
            </a:extLst>
          </p:cNvPr>
          <p:cNvSpPr/>
          <p:nvPr/>
        </p:nvSpPr>
        <p:spPr>
          <a:xfrm>
            <a:off x="0" y="17756"/>
            <a:ext cx="12192000" cy="6066757"/>
          </a:xfrm>
          <a:prstGeom prst="flowChartProcess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F515E4FD-E5DB-F4F8-7CDC-4574CED1C2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1030" y="253543"/>
            <a:ext cx="8829940" cy="537700"/>
          </a:xfrm>
        </p:spPr>
        <p:txBody>
          <a:bodyPr>
            <a:normAutofit fontScale="90000"/>
          </a:bodyPr>
          <a:lstStyle/>
          <a:p>
            <a:pPr algn="ctr"/>
            <a:r>
              <a:rPr lang="nl-NL"/>
              <a:t>Recycling processes &amp; actors</a:t>
            </a:r>
          </a:p>
        </p:txBody>
      </p:sp>
      <p:sp>
        <p:nvSpPr>
          <p:cNvPr id="2" name="Rechthoek: afgeronde hoeken 1">
            <a:extLst>
              <a:ext uri="{FF2B5EF4-FFF2-40B4-BE49-F238E27FC236}">
                <a16:creationId xmlns:a16="http://schemas.microsoft.com/office/drawing/2014/main" id="{D46A0ED0-3D46-3492-0B80-73A17FA114BB}"/>
              </a:ext>
            </a:extLst>
          </p:cNvPr>
          <p:cNvSpPr/>
          <p:nvPr/>
        </p:nvSpPr>
        <p:spPr>
          <a:xfrm>
            <a:off x="10405264" y="107819"/>
            <a:ext cx="1489070" cy="994146"/>
          </a:xfrm>
          <a:prstGeom prst="roundRect">
            <a:avLst/>
          </a:prstGeom>
          <a:noFill/>
          <a:ln w="762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>
                <a:solidFill>
                  <a:srgbClr val="FF0000"/>
                </a:solidFill>
              </a:rPr>
              <a:t>DRAFT</a:t>
            </a:r>
          </a:p>
        </p:txBody>
      </p:sp>
      <p:pic>
        <p:nvPicPr>
          <p:cNvPr id="15" name="Afbeelding 14">
            <a:extLst>
              <a:ext uri="{FF2B5EF4-FFF2-40B4-BE49-F238E27FC236}">
                <a16:creationId xmlns:a16="http://schemas.microsoft.com/office/drawing/2014/main" id="{50662B93-85A5-9551-C7F2-70CD6084C2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833" y="1101965"/>
            <a:ext cx="11224334" cy="4881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326913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edge_template2.pptx" id="{D3B4AAA6-F3D9-4822-AC8E-C5BBB7CBC1F5}" vid="{F1427616-10A6-4B94-ABF8-3FEE82C7D91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C168C30B6B6D64891B8AA6035CFB24E" ma:contentTypeVersion="17" ma:contentTypeDescription="Create a new document." ma:contentTypeScope="" ma:versionID="a7450c31903cad5e15a64f23c0a503b9">
  <xsd:schema xmlns:xsd="http://www.w3.org/2001/XMLSchema" xmlns:xs="http://www.w3.org/2001/XMLSchema" xmlns:p="http://schemas.microsoft.com/office/2006/metadata/properties" xmlns:ns2="091e5ae7-c31f-43e0-b380-74509edc0e9e" xmlns:ns3="009fae64-a0e6-4869-b94e-2533145ac23d" xmlns:ns4="985ec44e-1bab-4c0b-9df0-6ba128686fc9" targetNamespace="http://schemas.microsoft.com/office/2006/metadata/properties" ma:root="true" ma:fieldsID="5584cae2a9988942cb229f8cc46b21c5" ns2:_="" ns3:_="" ns4:_="">
    <xsd:import namespace="091e5ae7-c31f-43e0-b380-74509edc0e9e"/>
    <xsd:import namespace="009fae64-a0e6-4869-b94e-2533145ac23d"/>
    <xsd:import namespace="985ec44e-1bab-4c0b-9df0-6ba128686fc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  <xsd:element ref="ns2:MediaLengthInSeconds" minOccurs="0"/>
                <xsd:element ref="ns2:_Flow_SignoffStatus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91e5ae7-c31f-43e0-b380-74509edc0e9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_Flow_SignoffStatus" ma:index="21" nillable="true" ma:displayName="Sign-off status" ma:internalName="Sign_x002d_off_x0020_status">
      <xsd:simpleType>
        <xsd:restriction base="dms:Text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78175662-8596-484a-92c7-351d01561e2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09fae64-a0e6-4869-b94e-2533145ac23d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5ec44e-1bab-4c0b-9df0-6ba128686fc9" elementFormDefault="qualified">
    <xsd:import namespace="http://schemas.microsoft.com/office/2006/documentManagement/types"/>
    <xsd:import namespace="http://schemas.microsoft.com/office/infopath/2007/PartnerControls"/>
    <xsd:element name="TaxCatchAll" ma:index="24" nillable="true" ma:displayName="Taxonomy Catch All Column" ma:hidden="true" ma:list="{43e9b0b9-99f3-4c1a-a363-23506d8d5dc7}" ma:internalName="TaxCatchAll" ma:showField="CatchAllData" ma:web="009fae64-a0e6-4869-b94e-2533145ac23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Flow_SignoffStatus xmlns="091e5ae7-c31f-43e0-b380-74509edc0e9e" xsi:nil="true"/>
    <lcf76f155ced4ddcb4097134ff3c332f xmlns="091e5ae7-c31f-43e0-b380-74509edc0e9e">
      <Terms xmlns="http://schemas.microsoft.com/office/infopath/2007/PartnerControls"/>
    </lcf76f155ced4ddcb4097134ff3c332f>
    <TaxCatchAll xmlns="985ec44e-1bab-4c0b-9df0-6ba128686fc9" xsi:nil="true"/>
    <SharedWithUsers xmlns="009fae64-a0e6-4869-b94e-2533145ac23d">
      <UserInfo>
        <DisplayName>Oliwia Kacprzak</DisplayName>
        <AccountId>379</AccountId>
        <AccountType/>
      </UserInfo>
      <UserInfo>
        <DisplayName>Camila Struempfler</DisplayName>
        <AccountId>361</AccountId>
        <AccountType/>
      </UserInfo>
      <UserInfo>
        <DisplayName>Maria Teresa Pisani</DisplayName>
        <AccountId>96</AccountId>
        <AccountType/>
      </UserInfo>
      <UserInfo>
        <DisplayName>Alla Shlykova</DisplayName>
        <AccountId>82</AccountId>
        <AccountType/>
      </UserInfo>
      <UserInfo>
        <DisplayName>Kamola Khusnutdinova</DisplayName>
        <AccountId>91</AccountId>
        <AccountType/>
      </UserInfo>
      <UserInfo>
        <DisplayName>Jie Wei</DisplayName>
        <AccountId>1091</AccountId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2966DD20-2D69-4E09-B58A-90FECA7ACF3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7E4A83F-E3A9-402A-8BC7-888F0D7F7114}">
  <ds:schemaRefs>
    <ds:schemaRef ds:uri="009fae64-a0e6-4869-b94e-2533145ac23d"/>
    <ds:schemaRef ds:uri="091e5ae7-c31f-43e0-b380-74509edc0e9e"/>
    <ds:schemaRef ds:uri="985ec44e-1bab-4c0b-9df0-6ba128686fc9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B4EA43DB-0ED9-438E-B323-71466C5F759B}">
  <ds:schemaRefs>
    <ds:schemaRef ds:uri="009fae64-a0e6-4869-b94e-2533145ac23d"/>
    <ds:schemaRef ds:uri="091e5ae7-c31f-43e0-b380-74509edc0e9e"/>
    <ds:schemaRef ds:uri="985ec44e-1bab-4c0b-9df0-6ba128686fc9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18981</TotalTime>
  <Words>2609</Words>
  <Application>Microsoft Office PowerPoint</Application>
  <PresentationFormat>Breedbeeld</PresentationFormat>
  <Paragraphs>558</Paragraphs>
  <Slides>29</Slides>
  <Notes>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7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29</vt:i4>
      </vt:variant>
    </vt:vector>
  </HeadingPairs>
  <TitlesOfParts>
    <vt:vector size="37" baseType="lpstr">
      <vt:lpstr>Akkurat</vt:lpstr>
      <vt:lpstr>Arial</vt:lpstr>
      <vt:lpstr>Barlow Condensed</vt:lpstr>
      <vt:lpstr>Calibri</vt:lpstr>
      <vt:lpstr>Open Sans</vt:lpstr>
      <vt:lpstr>Public Sans</vt:lpstr>
      <vt:lpstr>Trebuchet MS</vt:lpstr>
      <vt:lpstr>Tema di Office</vt:lpstr>
      <vt:lpstr>Product Circularity Data Project   Working meeting 3 March 2023     </vt:lpstr>
      <vt:lpstr>PowerPoint-presentatie</vt:lpstr>
      <vt:lpstr>Product Circularity Data Project   3rd  meeting 3 March 2023   </vt:lpstr>
      <vt:lpstr>Scope of the project</vt:lpstr>
      <vt:lpstr>Business models of a circulary economy</vt:lpstr>
      <vt:lpstr>Definitions of circular strategies</vt:lpstr>
      <vt:lpstr>Extending process diagram supporting circular business models.</vt:lpstr>
      <vt:lpstr>Reusing processes &amp; actors</vt:lpstr>
      <vt:lpstr>Recycling processes &amp; actors</vt:lpstr>
      <vt:lpstr>Product Circularity Data Project   3rd  meeting 3 March 2023   </vt:lpstr>
      <vt:lpstr>Circular Economy: Actors/Definitions/Roles</vt:lpstr>
      <vt:lpstr>Circular Economy: Actors/Definitions/Roles</vt:lpstr>
      <vt:lpstr>Circular Economy: Actors/Definitions/Roles</vt:lpstr>
      <vt:lpstr>Product Circularity Data Project   3rd  meeting 3 March 2023   </vt:lpstr>
      <vt:lpstr>Information exchange; process “Collection”</vt:lpstr>
      <vt:lpstr>Product Circularity Data Project   3rd  meeting 3 March 2023   </vt:lpstr>
      <vt:lpstr>Harmonization existing initatives</vt:lpstr>
      <vt:lpstr>Component materials equals product part? </vt:lpstr>
      <vt:lpstr>Few remarks on existing initiatives</vt:lpstr>
      <vt:lpstr>Overview circular product data found in initiatives</vt:lpstr>
      <vt:lpstr>PowerPoint-presentatie</vt:lpstr>
      <vt:lpstr>PowerPoint-presentatie</vt:lpstr>
      <vt:lpstr>PowerPoint-presentatie</vt:lpstr>
      <vt:lpstr>PowerPoint-presentatie</vt:lpstr>
      <vt:lpstr>Next Step: Evaluate importance of data in existing initiatives </vt:lpstr>
      <vt:lpstr>Harmonization: UN library expected missing data</vt:lpstr>
      <vt:lpstr>Annex: Abbreviations</vt:lpstr>
      <vt:lpstr>Product Circularity Data Project   3rd  meeting 3 March 2023   </vt:lpstr>
      <vt:lpstr>Product Circularity Data Project  3rd  meeting 3 March 2023 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Luca Brunello</dc:creator>
  <cp:lastModifiedBy>Gerhard Heemskerk</cp:lastModifiedBy>
  <cp:revision>83</cp:revision>
  <cp:lastPrinted>2022-09-06T09:30:44Z</cp:lastPrinted>
  <dcterms:created xsi:type="dcterms:W3CDTF">2022-03-10T12:41:57Z</dcterms:created>
  <dcterms:modified xsi:type="dcterms:W3CDTF">2023-03-03T09:25:53Z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0x0101006C168C30B6B6D64891B8AA6035CFB24E</vt:lpwstr>
  </property>
  <property fmtid="{D5CDD505-2E9C-101B-9397-08002B2CF9AE}" pid="3" name="MediaServiceImageTags">
    <vt:lpwstr/>
  </property>
</Properties>
</file>