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2" r:id="rId3"/>
    <p:sldId id="257" r:id="rId4"/>
    <p:sldId id="269" r:id="rId5"/>
    <p:sldId id="270" r:id="rId6"/>
    <p:sldId id="271" r:id="rId7"/>
    <p:sldId id="267"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629"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de-DE"/>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BA4D9F7C-852A-48AB-A9EB-C2EECDF303CE}" type="datetimeFigureOut">
              <a:rPr lang="de-DE" smtClean="0"/>
              <a:t>16.05.2017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BE6D5CF6-33D6-4634-8A17-E7FC2CB35DFB}" type="slidenum">
              <a:rPr lang="de-DE" smtClean="0"/>
              <a:t>‹Nr.›</a:t>
            </a:fld>
            <a:endParaRPr lang="de-DE"/>
          </a:p>
        </p:txBody>
      </p:sp>
    </p:spTree>
    <p:extLst>
      <p:ext uri="{BB962C8B-B14F-4D97-AF65-F5344CB8AC3E}">
        <p14:creationId xmlns:p14="http://schemas.microsoft.com/office/powerpoint/2010/main" val="2787377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A4D9F7C-852A-48AB-A9EB-C2EECDF303CE}" type="datetimeFigureOut">
              <a:rPr lang="de-DE" smtClean="0"/>
              <a:t>16.05.2017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BE6D5CF6-33D6-4634-8A17-E7FC2CB35DFB}" type="slidenum">
              <a:rPr lang="de-DE" smtClean="0"/>
              <a:t>‹Nr.›</a:t>
            </a:fld>
            <a:endParaRPr lang="de-DE"/>
          </a:p>
        </p:txBody>
      </p:sp>
    </p:spTree>
    <p:extLst>
      <p:ext uri="{BB962C8B-B14F-4D97-AF65-F5344CB8AC3E}">
        <p14:creationId xmlns:p14="http://schemas.microsoft.com/office/powerpoint/2010/main" val="613178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A4D9F7C-852A-48AB-A9EB-C2EECDF303CE}" type="datetimeFigureOut">
              <a:rPr lang="de-DE" smtClean="0"/>
              <a:t>16.05.2017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BE6D5CF6-33D6-4634-8A17-E7FC2CB35DFB}" type="slidenum">
              <a:rPr lang="de-DE" smtClean="0"/>
              <a:t>‹Nr.›</a:t>
            </a:fld>
            <a:endParaRPr lang="de-DE"/>
          </a:p>
        </p:txBody>
      </p:sp>
    </p:spTree>
    <p:extLst>
      <p:ext uri="{BB962C8B-B14F-4D97-AF65-F5344CB8AC3E}">
        <p14:creationId xmlns:p14="http://schemas.microsoft.com/office/powerpoint/2010/main" val="2562362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BA4D9F7C-852A-48AB-A9EB-C2EECDF303CE}" type="datetimeFigureOut">
              <a:rPr lang="de-DE" smtClean="0"/>
              <a:t>16.05.2017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BE6D5CF6-33D6-4634-8A17-E7FC2CB35DFB}" type="slidenum">
              <a:rPr lang="de-DE" smtClean="0"/>
              <a:t>‹Nr.›</a:t>
            </a:fld>
            <a:endParaRPr lang="de-DE"/>
          </a:p>
        </p:txBody>
      </p:sp>
    </p:spTree>
    <p:extLst>
      <p:ext uri="{BB962C8B-B14F-4D97-AF65-F5344CB8AC3E}">
        <p14:creationId xmlns:p14="http://schemas.microsoft.com/office/powerpoint/2010/main" val="4159550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de-DE"/>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BA4D9F7C-852A-48AB-A9EB-C2EECDF303CE}" type="datetimeFigureOut">
              <a:rPr lang="de-DE" smtClean="0"/>
              <a:t>16.05.2017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BE6D5CF6-33D6-4634-8A17-E7FC2CB35DFB}" type="slidenum">
              <a:rPr lang="de-DE" smtClean="0"/>
              <a:t>‹Nr.›</a:t>
            </a:fld>
            <a:endParaRPr lang="de-DE"/>
          </a:p>
        </p:txBody>
      </p:sp>
    </p:spTree>
    <p:extLst>
      <p:ext uri="{BB962C8B-B14F-4D97-AF65-F5344CB8AC3E}">
        <p14:creationId xmlns:p14="http://schemas.microsoft.com/office/powerpoint/2010/main" val="2544406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BA4D9F7C-852A-48AB-A9EB-C2EECDF303CE}" type="datetimeFigureOut">
              <a:rPr lang="de-DE" smtClean="0"/>
              <a:t>16.05.2017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BE6D5CF6-33D6-4634-8A17-E7FC2CB35DFB}" type="slidenum">
              <a:rPr lang="de-DE" smtClean="0"/>
              <a:t>‹Nr.›</a:t>
            </a:fld>
            <a:endParaRPr lang="de-DE"/>
          </a:p>
        </p:txBody>
      </p:sp>
    </p:spTree>
    <p:extLst>
      <p:ext uri="{BB962C8B-B14F-4D97-AF65-F5344CB8AC3E}">
        <p14:creationId xmlns:p14="http://schemas.microsoft.com/office/powerpoint/2010/main" val="3179430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de-DE"/>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BA4D9F7C-852A-48AB-A9EB-C2EECDF303CE}" type="datetimeFigureOut">
              <a:rPr lang="de-DE" smtClean="0"/>
              <a:t>16.05.2017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BE6D5CF6-33D6-4634-8A17-E7FC2CB35DFB}" type="slidenum">
              <a:rPr lang="de-DE" smtClean="0"/>
              <a:t>‹Nr.›</a:t>
            </a:fld>
            <a:endParaRPr lang="de-DE"/>
          </a:p>
        </p:txBody>
      </p:sp>
    </p:spTree>
    <p:extLst>
      <p:ext uri="{BB962C8B-B14F-4D97-AF65-F5344CB8AC3E}">
        <p14:creationId xmlns:p14="http://schemas.microsoft.com/office/powerpoint/2010/main" val="3173226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BA4D9F7C-852A-48AB-A9EB-C2EECDF303CE}" type="datetimeFigureOut">
              <a:rPr lang="de-DE" smtClean="0"/>
              <a:t>16.05.2017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BE6D5CF6-33D6-4634-8A17-E7FC2CB35DFB}" type="slidenum">
              <a:rPr lang="de-DE" smtClean="0"/>
              <a:t>‹Nr.›</a:t>
            </a:fld>
            <a:endParaRPr lang="de-DE"/>
          </a:p>
        </p:txBody>
      </p:sp>
    </p:spTree>
    <p:extLst>
      <p:ext uri="{BB962C8B-B14F-4D97-AF65-F5344CB8AC3E}">
        <p14:creationId xmlns:p14="http://schemas.microsoft.com/office/powerpoint/2010/main" val="2553301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BA4D9F7C-852A-48AB-A9EB-C2EECDF303CE}" type="datetimeFigureOut">
              <a:rPr lang="de-DE" smtClean="0"/>
              <a:t>16.05.2017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BE6D5CF6-33D6-4634-8A17-E7FC2CB35DFB}" type="slidenum">
              <a:rPr lang="de-DE" smtClean="0"/>
              <a:t>‹Nr.›</a:t>
            </a:fld>
            <a:endParaRPr lang="de-DE"/>
          </a:p>
        </p:txBody>
      </p:sp>
    </p:spTree>
    <p:extLst>
      <p:ext uri="{BB962C8B-B14F-4D97-AF65-F5344CB8AC3E}">
        <p14:creationId xmlns:p14="http://schemas.microsoft.com/office/powerpoint/2010/main" val="2813732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BA4D9F7C-852A-48AB-A9EB-C2EECDF303CE}" type="datetimeFigureOut">
              <a:rPr lang="de-DE" smtClean="0"/>
              <a:t>16.05.2017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BE6D5CF6-33D6-4634-8A17-E7FC2CB35DFB}" type="slidenum">
              <a:rPr lang="de-DE" smtClean="0"/>
              <a:t>‹Nr.›</a:t>
            </a:fld>
            <a:endParaRPr lang="de-DE"/>
          </a:p>
        </p:txBody>
      </p:sp>
    </p:spTree>
    <p:extLst>
      <p:ext uri="{BB962C8B-B14F-4D97-AF65-F5344CB8AC3E}">
        <p14:creationId xmlns:p14="http://schemas.microsoft.com/office/powerpoint/2010/main" val="3497793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de-DE"/>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fld id="{BA4D9F7C-852A-48AB-A9EB-C2EECDF303CE}" type="datetimeFigureOut">
              <a:rPr lang="de-DE" smtClean="0"/>
              <a:t>16.05.2017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BE6D5CF6-33D6-4634-8A17-E7FC2CB35DFB}" type="slidenum">
              <a:rPr lang="de-DE" smtClean="0"/>
              <a:t>‹Nr.›</a:t>
            </a:fld>
            <a:endParaRPr lang="de-DE"/>
          </a:p>
        </p:txBody>
      </p:sp>
    </p:spTree>
    <p:extLst>
      <p:ext uri="{BB962C8B-B14F-4D97-AF65-F5344CB8AC3E}">
        <p14:creationId xmlns:p14="http://schemas.microsoft.com/office/powerpoint/2010/main" val="2995293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4D9F7C-852A-48AB-A9EB-C2EECDF303CE}" type="datetimeFigureOut">
              <a:rPr lang="de-DE" smtClean="0"/>
              <a:t>16.05.2017</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6D5CF6-33D6-4634-8A17-E7FC2CB35DFB}" type="slidenum">
              <a:rPr lang="de-DE" smtClean="0"/>
              <a:t>‹Nr.›</a:t>
            </a:fld>
            <a:endParaRPr lang="de-DE"/>
          </a:p>
        </p:txBody>
      </p:sp>
    </p:spTree>
    <p:extLst>
      <p:ext uri="{BB962C8B-B14F-4D97-AF65-F5344CB8AC3E}">
        <p14:creationId xmlns:p14="http://schemas.microsoft.com/office/powerpoint/2010/main" val="2109493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r.wessel@seeburger.de" TargetMode="External"/><Relationship Id="rId2" Type="http://schemas.openxmlformats.org/officeDocument/2006/relationships/hyperlink" Target="https://www2.unece.org/cefact/display/uncefactpublic/CII-BRS+Repository"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897308"/>
          </a:xfrm>
        </p:spPr>
        <p:txBody>
          <a:bodyPr>
            <a:normAutofit fontScale="90000"/>
          </a:bodyPr>
          <a:lstStyle/>
          <a:p>
            <a:pPr algn="ctr"/>
            <a:r>
              <a:rPr lang="de-DE" b="1" dirty="0" smtClean="0"/>
              <a:t>UN/CEFACT CII-BRS Repository </a:t>
            </a:r>
            <a:r>
              <a:rPr lang="nl-NL" b="1" dirty="0" smtClean="0"/>
              <a:t>Project         </a:t>
            </a:r>
            <a:br>
              <a:rPr lang="nl-NL" b="1" dirty="0" smtClean="0"/>
            </a:br>
            <a:r>
              <a:rPr lang="nl-NL" b="1" dirty="0" smtClean="0"/>
              <a:t>KICK OFF</a:t>
            </a:r>
            <a:br>
              <a:rPr lang="nl-NL" b="1" dirty="0" smtClean="0"/>
            </a:br>
            <a:r>
              <a:rPr lang="nl-NL" sz="2200" dirty="0" smtClean="0"/>
              <a:t>2017 May 15, 13:00 – 14.00 CET </a:t>
            </a:r>
            <a:r>
              <a:rPr lang="de-DE" sz="2200" dirty="0" err="1"/>
              <a:t>GoToMeeting</a:t>
            </a:r>
            <a:r>
              <a:rPr lang="nl-NL" dirty="0" smtClean="0"/>
              <a:t/>
            </a:r>
            <a:br>
              <a:rPr lang="nl-NL" dirty="0" smtClean="0"/>
            </a:br>
            <a:endParaRPr lang="nl-NL" dirty="0"/>
          </a:p>
        </p:txBody>
      </p:sp>
      <p:sp>
        <p:nvSpPr>
          <p:cNvPr id="3" name="Tijdelijke aanduiding voor inhoud 2"/>
          <p:cNvSpPr>
            <a:spLocks noGrp="1"/>
          </p:cNvSpPr>
          <p:nvPr>
            <p:ph idx="1"/>
          </p:nvPr>
        </p:nvSpPr>
        <p:spPr>
          <a:xfrm>
            <a:off x="838200" y="1806018"/>
            <a:ext cx="10515600" cy="4351338"/>
          </a:xfrm>
        </p:spPr>
        <p:txBody>
          <a:bodyPr>
            <a:normAutofit/>
          </a:bodyPr>
          <a:lstStyle/>
          <a:p>
            <a:r>
              <a:rPr lang="nl-NL" dirty="0"/>
              <a:t>Project </a:t>
            </a:r>
            <a:r>
              <a:rPr lang="nl-NL" dirty="0" smtClean="0"/>
              <a:t>Lead: 	Rolf Wessel</a:t>
            </a:r>
          </a:p>
          <a:p>
            <a:endParaRPr lang="nl-NL" dirty="0"/>
          </a:p>
          <a:p>
            <a:r>
              <a:rPr lang="nl-NL" dirty="0"/>
              <a:t>Lead </a:t>
            </a:r>
            <a:r>
              <a:rPr lang="nl-NL" dirty="0" smtClean="0"/>
              <a:t>Editor:	Andreas Pelekies, </a:t>
            </a:r>
            <a:r>
              <a:rPr lang="nl-NL" dirty="0" smtClean="0"/>
              <a:t> Cyrille </a:t>
            </a:r>
            <a:r>
              <a:rPr lang="nl-NL" dirty="0" smtClean="0"/>
              <a:t>Sautereau</a:t>
            </a:r>
          </a:p>
          <a:p>
            <a:endParaRPr lang="nl-NL" dirty="0"/>
          </a:p>
          <a:p>
            <a:r>
              <a:rPr lang="nl-NL" dirty="0"/>
              <a:t>Editing </a:t>
            </a:r>
            <a:r>
              <a:rPr lang="nl-NL" dirty="0" smtClean="0"/>
              <a:t>team:	Emilie Sion</a:t>
            </a:r>
            <a:r>
              <a:rPr lang="nl-NL" dirty="0"/>
              <a:t>, Anne-Claire </a:t>
            </a:r>
            <a:r>
              <a:rPr lang="nl-NL" dirty="0" smtClean="0"/>
              <a:t>Krid, K</a:t>
            </a:r>
            <a:r>
              <a:rPr lang="nl-NL" dirty="0" smtClean="0"/>
              <a:t>laus </a:t>
            </a:r>
            <a:r>
              <a:rPr lang="nl-NL" dirty="0" smtClean="0"/>
              <a:t>Förderer, </a:t>
            </a:r>
            <a:br>
              <a:rPr lang="nl-NL" dirty="0" smtClean="0"/>
            </a:br>
            <a:r>
              <a:rPr lang="nl-NL" dirty="0" smtClean="0"/>
              <a:t>			</a:t>
            </a:r>
            <a:r>
              <a:rPr lang="nl-NL" dirty="0"/>
              <a:t>Peter Eisenhofer, Stefan Engel-Flechsig, Bernd Wild,</a:t>
            </a:r>
          </a:p>
          <a:p>
            <a:pPr marL="0" indent="0">
              <a:buNone/>
            </a:pPr>
            <a:endParaRPr lang="nl-NL" dirty="0" smtClean="0"/>
          </a:p>
          <a:p>
            <a:pPr marL="0" indent="0">
              <a:buNone/>
            </a:pPr>
            <a:endParaRPr lang="nl-NL" dirty="0"/>
          </a:p>
        </p:txBody>
      </p:sp>
    </p:spTree>
    <p:extLst>
      <p:ext uri="{BB962C8B-B14F-4D97-AF65-F5344CB8AC3E}">
        <p14:creationId xmlns:p14="http://schemas.microsoft.com/office/powerpoint/2010/main" val="12669583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38200" y="1241102"/>
            <a:ext cx="10954732" cy="5027371"/>
          </a:xfrm>
        </p:spPr>
        <p:txBody>
          <a:bodyPr>
            <a:noAutofit/>
          </a:bodyPr>
          <a:lstStyle/>
          <a:p>
            <a:pPr marL="0" indent="0">
              <a:buNone/>
            </a:pPr>
            <a:r>
              <a:rPr lang="en-US" sz="2000" b="1" dirty="0" smtClean="0"/>
              <a:t>Link-Project Page:</a:t>
            </a:r>
            <a:endParaRPr lang="en-US" sz="2000" b="1" dirty="0"/>
          </a:p>
          <a:p>
            <a:pPr marL="0" indent="0">
              <a:buNone/>
            </a:pPr>
            <a:r>
              <a:rPr lang="en-US" sz="2000" u="sng" dirty="0" smtClean="0">
                <a:hlinkClick r:id="rId2"/>
              </a:rPr>
              <a:t>https://www2.unece.org/cefact/display/uncefactpublic/CII-BRS+Repository</a:t>
            </a:r>
            <a:endParaRPr lang="en-US" sz="2000" u="sng" dirty="0" smtClean="0"/>
          </a:p>
          <a:p>
            <a:pPr marL="0" indent="0">
              <a:buNone/>
            </a:pPr>
            <a:r>
              <a:rPr lang="en-US" sz="2000" b="1" dirty="0"/>
              <a:t/>
            </a:r>
            <a:br>
              <a:rPr lang="en-US" sz="2000" b="1" dirty="0"/>
            </a:br>
            <a:r>
              <a:rPr lang="en-US" sz="2000" b="1" dirty="0" smtClean="0"/>
              <a:t>Call for Participation</a:t>
            </a:r>
            <a:endParaRPr lang="en-US" sz="2000" b="1" dirty="0"/>
          </a:p>
          <a:p>
            <a:r>
              <a:rPr lang="en-US" sz="2000" dirty="0"/>
              <a:t>UN/CEFACT is pleased to launch a call for participation for the new project entitled “CII-BRS Repository.” The purpose of this project is to provide concrete examples of how the UN/CEFACT Cross Industry Invoice (CII) is being implemented through a repository of case studies and to provide guidance on implementation. To register interest in participating or for more information, please contact &lt;Mr. Rolf Wessel&gt; &lt;&lt;link to email: </a:t>
            </a:r>
            <a:r>
              <a:rPr lang="en-US" sz="2000" u="sng" dirty="0">
                <a:hlinkClick r:id="rId3"/>
              </a:rPr>
              <a:t>r.wessel@seeburger.de</a:t>
            </a:r>
            <a:r>
              <a:rPr lang="en-US" sz="2000" dirty="0"/>
              <a:t> &gt;&gt;. The development of this project can be followed on the &lt;Collaborative UN/CEFACT Environment project page&gt; &lt;&lt;link to page: </a:t>
            </a:r>
            <a:r>
              <a:rPr lang="en-US" sz="2000" u="sng" dirty="0">
                <a:hlinkClick r:id="rId2"/>
              </a:rPr>
              <a:t>https://www2.unece.org/cefact/display/uncefactpublic/CII-BRS+Repository</a:t>
            </a:r>
            <a:r>
              <a:rPr lang="en-US" sz="2000" dirty="0"/>
              <a:t> &gt;&gt;</a:t>
            </a:r>
            <a:endParaRPr lang="de-DE" sz="2000" dirty="0"/>
          </a:p>
        </p:txBody>
      </p:sp>
      <p:sp>
        <p:nvSpPr>
          <p:cNvPr id="4" name="Titel 1"/>
          <p:cNvSpPr>
            <a:spLocks noGrp="1"/>
          </p:cNvSpPr>
          <p:nvPr>
            <p:ph type="title"/>
          </p:nvPr>
        </p:nvSpPr>
        <p:spPr>
          <a:xfrm>
            <a:off x="838200" y="365126"/>
            <a:ext cx="10515600" cy="708982"/>
          </a:xfrm>
        </p:spPr>
        <p:txBody>
          <a:bodyPr/>
          <a:lstStyle/>
          <a:p>
            <a:r>
              <a:rPr lang="de-DE" b="1" dirty="0" smtClean="0"/>
              <a:t>CII-BRS Repository </a:t>
            </a:r>
            <a:r>
              <a:rPr lang="nl-NL" b="1" dirty="0" smtClean="0"/>
              <a:t>Project</a:t>
            </a:r>
            <a:endParaRPr lang="nl-NL" b="1" dirty="0"/>
          </a:p>
        </p:txBody>
      </p:sp>
    </p:spTree>
    <p:extLst>
      <p:ext uri="{BB962C8B-B14F-4D97-AF65-F5344CB8AC3E}">
        <p14:creationId xmlns:p14="http://schemas.microsoft.com/office/powerpoint/2010/main" val="17149819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38200" y="1241102"/>
            <a:ext cx="10954732" cy="5027371"/>
          </a:xfrm>
        </p:spPr>
        <p:txBody>
          <a:bodyPr>
            <a:noAutofit/>
          </a:bodyPr>
          <a:lstStyle/>
          <a:p>
            <a:pPr marL="0" indent="0">
              <a:buNone/>
            </a:pPr>
            <a:r>
              <a:rPr lang="en-US" sz="2000" b="1" dirty="0"/>
              <a:t>Purpose:</a:t>
            </a:r>
          </a:p>
          <a:p>
            <a:pPr>
              <a:buFontTx/>
              <a:buChar char="-"/>
            </a:pPr>
            <a:r>
              <a:rPr lang="en-US" sz="2000" dirty="0"/>
              <a:t>The project’s purpose is to create a guideline for implementing and a repository of actual implementations of the Supply Chain Reference Data Model (SCRDM) message Cross Industry Invoice (CII). </a:t>
            </a:r>
          </a:p>
          <a:p>
            <a:pPr marL="0" indent="0">
              <a:buNone/>
            </a:pPr>
            <a:r>
              <a:rPr lang="en-US" sz="2000" b="1" dirty="0"/>
              <a:t/>
            </a:r>
            <a:br>
              <a:rPr lang="en-US" sz="2000" b="1" dirty="0"/>
            </a:br>
            <a:r>
              <a:rPr lang="en-US" sz="2000" b="1" dirty="0" smtClean="0"/>
              <a:t>Project Scope:</a:t>
            </a:r>
            <a:endParaRPr lang="en-US" sz="2000" b="1" dirty="0"/>
          </a:p>
          <a:p>
            <a:pPr>
              <a:buFontTx/>
              <a:buChar char="-"/>
            </a:pPr>
            <a:r>
              <a:rPr lang="en-US" sz="2000" dirty="0"/>
              <a:t>Several projects around the SCRDM were successfully completed already. The purpose of this project is to verify this work in real-life through a repository of implementation guides. The dematerialization of the invoice is central to international trade as this is a key document in all transactions. Work has been undergone in many countries across Asia, Africa, Europe and elsewhere to standardize this core document. The project will focus on the business case of implementations which are compliant with UN/CEFACT’s deliverables (this can include the SCRDM CII as well as the UN/EDIFACT INVOIC). The repository will create a model for future contributions while preparing case studies that are applied today. The resulting deliverables are intended to be presented as annexes to the CII BRS / RSM.</a:t>
            </a:r>
          </a:p>
        </p:txBody>
      </p:sp>
      <p:sp>
        <p:nvSpPr>
          <p:cNvPr id="4" name="Titel 1"/>
          <p:cNvSpPr>
            <a:spLocks noGrp="1"/>
          </p:cNvSpPr>
          <p:nvPr>
            <p:ph type="title"/>
          </p:nvPr>
        </p:nvSpPr>
        <p:spPr>
          <a:xfrm>
            <a:off x="838200" y="365126"/>
            <a:ext cx="10515600" cy="708982"/>
          </a:xfrm>
        </p:spPr>
        <p:txBody>
          <a:bodyPr/>
          <a:lstStyle/>
          <a:p>
            <a:r>
              <a:rPr lang="de-DE" b="1" dirty="0" smtClean="0"/>
              <a:t>CII-BRS Repository </a:t>
            </a:r>
            <a:r>
              <a:rPr lang="nl-NL" b="1" dirty="0" smtClean="0"/>
              <a:t>Project</a:t>
            </a:r>
            <a:endParaRPr lang="nl-NL" b="1" dirty="0"/>
          </a:p>
        </p:txBody>
      </p:sp>
    </p:spTree>
    <p:extLst>
      <p:ext uri="{BB962C8B-B14F-4D97-AF65-F5344CB8AC3E}">
        <p14:creationId xmlns:p14="http://schemas.microsoft.com/office/powerpoint/2010/main" val="669023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38200" y="1241102"/>
            <a:ext cx="10954732" cy="5027371"/>
          </a:xfrm>
        </p:spPr>
        <p:txBody>
          <a:bodyPr>
            <a:noAutofit/>
          </a:bodyPr>
          <a:lstStyle/>
          <a:p>
            <a:pPr marL="0" indent="0">
              <a:buNone/>
            </a:pPr>
            <a:r>
              <a:rPr lang="en-US" sz="2000" b="1" dirty="0"/>
              <a:t>Project Deliverables</a:t>
            </a:r>
          </a:p>
          <a:p>
            <a:r>
              <a:rPr lang="en-US" sz="2000" dirty="0" smtClean="0">
                <a:effectLst/>
              </a:rPr>
              <a:t>a model template for repository submissions of actual implementations </a:t>
            </a:r>
          </a:p>
          <a:p>
            <a:r>
              <a:rPr lang="en-US" sz="2000" dirty="0" smtClean="0">
                <a:effectLst/>
              </a:rPr>
              <a:t>some sample repository submissions </a:t>
            </a:r>
          </a:p>
          <a:p>
            <a:r>
              <a:rPr lang="en-US" sz="2000" dirty="0" smtClean="0">
                <a:effectLst/>
              </a:rPr>
              <a:t>an Executive Guide on the use of the SCRDM CII </a:t>
            </a:r>
          </a:p>
          <a:p>
            <a:r>
              <a:rPr lang="en-US" sz="2000" dirty="0" smtClean="0">
                <a:effectLst/>
              </a:rPr>
              <a:t>a general implementation guide of the SCRDM CII</a:t>
            </a:r>
          </a:p>
          <a:p>
            <a:pPr marL="0" indent="0">
              <a:buNone/>
            </a:pPr>
            <a:r>
              <a:rPr lang="en-US" sz="2000" b="1" dirty="0"/>
              <a:t/>
            </a:r>
            <a:br>
              <a:rPr lang="en-US" sz="2000" b="1" dirty="0"/>
            </a:br>
            <a:r>
              <a:rPr lang="en-US" sz="2000" b="1" dirty="0" smtClean="0"/>
              <a:t>Exit Criteria</a:t>
            </a:r>
          </a:p>
          <a:p>
            <a:r>
              <a:rPr lang="en-US" sz="2000" dirty="0" smtClean="0"/>
              <a:t>Model </a:t>
            </a:r>
            <a:r>
              <a:rPr lang="en-US" sz="2000" dirty="0"/>
              <a:t>template for repository submissions, Executive Guide and General Implementation Guide: </a:t>
            </a:r>
            <a:endParaRPr lang="en-US" sz="2000" dirty="0" smtClean="0"/>
          </a:p>
          <a:p>
            <a:pPr lvl="1"/>
            <a:r>
              <a:rPr lang="en-US" sz="1600" dirty="0"/>
              <a:t>Final draft ready for publication </a:t>
            </a:r>
          </a:p>
          <a:p>
            <a:r>
              <a:rPr lang="en-US" sz="2000" dirty="0" smtClean="0"/>
              <a:t>Sample </a:t>
            </a:r>
            <a:r>
              <a:rPr lang="en-US" sz="2000" dirty="0"/>
              <a:t>repository submissions: </a:t>
            </a:r>
            <a:endParaRPr lang="en-US" sz="2000" dirty="0" smtClean="0"/>
          </a:p>
          <a:p>
            <a:pPr lvl="1"/>
            <a:r>
              <a:rPr lang="en-US" sz="1600" dirty="0" smtClean="0"/>
              <a:t>Final </a:t>
            </a:r>
            <a:r>
              <a:rPr lang="en-US" sz="1600" dirty="0"/>
              <a:t>draft ready for </a:t>
            </a:r>
            <a:r>
              <a:rPr lang="en-US" sz="1600" dirty="0" smtClean="0"/>
              <a:t>publication</a:t>
            </a:r>
            <a:endParaRPr lang="en-US" sz="1600" dirty="0"/>
          </a:p>
        </p:txBody>
      </p:sp>
      <p:sp>
        <p:nvSpPr>
          <p:cNvPr id="4" name="Titel 1"/>
          <p:cNvSpPr>
            <a:spLocks noGrp="1"/>
          </p:cNvSpPr>
          <p:nvPr>
            <p:ph type="title"/>
          </p:nvPr>
        </p:nvSpPr>
        <p:spPr>
          <a:xfrm>
            <a:off x="838200" y="365126"/>
            <a:ext cx="10515600" cy="708982"/>
          </a:xfrm>
        </p:spPr>
        <p:txBody>
          <a:bodyPr/>
          <a:lstStyle/>
          <a:p>
            <a:r>
              <a:rPr lang="de-DE" b="1" dirty="0" smtClean="0"/>
              <a:t>CII-BRS Repository </a:t>
            </a:r>
            <a:r>
              <a:rPr lang="nl-NL" b="1" dirty="0" smtClean="0"/>
              <a:t>Project</a:t>
            </a:r>
            <a:endParaRPr lang="nl-NL" b="1" dirty="0"/>
          </a:p>
        </p:txBody>
      </p:sp>
    </p:spTree>
    <p:extLst>
      <p:ext uri="{BB962C8B-B14F-4D97-AF65-F5344CB8AC3E}">
        <p14:creationId xmlns:p14="http://schemas.microsoft.com/office/powerpoint/2010/main" val="19879509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838200" y="1241102"/>
            <a:ext cx="10954732" cy="5027371"/>
          </a:xfrm>
        </p:spPr>
        <p:txBody>
          <a:bodyPr>
            <a:noAutofit/>
          </a:bodyPr>
          <a:lstStyle/>
          <a:p>
            <a:pPr marL="0" indent="0">
              <a:buNone/>
            </a:pPr>
            <a:r>
              <a:rPr lang="en-US" sz="2000" b="1" dirty="0"/>
              <a:t>Initial Contributions</a:t>
            </a:r>
          </a:p>
          <a:p>
            <a:r>
              <a:rPr lang="en-US" sz="2000" dirty="0" smtClean="0">
                <a:effectLst/>
              </a:rPr>
              <a:t>Initial contributions will be sourced from existing documentation and standards including the following. Other implementations are invited to provide information on their requirements and to contribute to the creation of a model template for submissions. </a:t>
            </a:r>
          </a:p>
          <a:p>
            <a:pPr lvl="1"/>
            <a:r>
              <a:rPr lang="en-US" sz="2000" dirty="0" smtClean="0">
                <a:effectLst/>
              </a:rPr>
              <a:t>Draft of EN16931 and its deliverables </a:t>
            </a:r>
          </a:p>
          <a:p>
            <a:pPr lvl="1"/>
            <a:r>
              <a:rPr lang="en-US" sz="2000" dirty="0" smtClean="0">
                <a:effectLst/>
              </a:rPr>
              <a:t>ZUGFeRD specification 1.0 </a:t>
            </a:r>
          </a:p>
          <a:p>
            <a:pPr lvl="1"/>
            <a:r>
              <a:rPr lang="en-US" sz="2000" dirty="0" smtClean="0">
                <a:effectLst/>
              </a:rPr>
              <a:t>France e-Invoice requirements </a:t>
            </a:r>
          </a:p>
          <a:p>
            <a:pPr lvl="1"/>
            <a:r>
              <a:rPr lang="en-US" sz="2000" dirty="0" smtClean="0">
                <a:effectLst/>
              </a:rPr>
              <a:t>Swiss e-Invoice requirements </a:t>
            </a:r>
          </a:p>
          <a:p>
            <a:pPr lvl="1"/>
            <a:r>
              <a:rPr lang="en-US" sz="2000" dirty="0" smtClean="0">
                <a:effectLst/>
              </a:rPr>
              <a:t>Thai e-Invoice requirements</a:t>
            </a:r>
            <a:endParaRPr lang="en-US" sz="2000" dirty="0"/>
          </a:p>
        </p:txBody>
      </p:sp>
      <p:sp>
        <p:nvSpPr>
          <p:cNvPr id="4" name="Titel 1"/>
          <p:cNvSpPr>
            <a:spLocks noGrp="1"/>
          </p:cNvSpPr>
          <p:nvPr>
            <p:ph type="title"/>
          </p:nvPr>
        </p:nvSpPr>
        <p:spPr>
          <a:xfrm>
            <a:off x="838200" y="365126"/>
            <a:ext cx="10515600" cy="708982"/>
          </a:xfrm>
        </p:spPr>
        <p:txBody>
          <a:bodyPr/>
          <a:lstStyle/>
          <a:p>
            <a:r>
              <a:rPr lang="de-DE" b="1" dirty="0" smtClean="0"/>
              <a:t>CII-BRS Repository </a:t>
            </a:r>
            <a:r>
              <a:rPr lang="nl-NL" b="1" dirty="0" smtClean="0"/>
              <a:t>Project</a:t>
            </a:r>
            <a:endParaRPr lang="nl-NL" b="1" dirty="0"/>
          </a:p>
        </p:txBody>
      </p:sp>
    </p:spTree>
    <p:extLst>
      <p:ext uri="{BB962C8B-B14F-4D97-AF65-F5344CB8AC3E}">
        <p14:creationId xmlns:p14="http://schemas.microsoft.com/office/powerpoint/2010/main" val="16379627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Milestones</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2475281085"/>
              </p:ext>
            </p:extLst>
          </p:nvPr>
        </p:nvGraphicFramePr>
        <p:xfrm>
          <a:off x="838200" y="1768798"/>
          <a:ext cx="10515600" cy="4351337"/>
        </p:xfrm>
        <a:graphic>
          <a:graphicData uri="http://schemas.openxmlformats.org/drawingml/2006/table">
            <a:tbl>
              <a:tblPr/>
              <a:tblGrid>
                <a:gridCol w="701040"/>
                <a:gridCol w="701040"/>
                <a:gridCol w="701040"/>
                <a:gridCol w="701040"/>
                <a:gridCol w="701040"/>
                <a:gridCol w="701040"/>
                <a:gridCol w="701040"/>
                <a:gridCol w="701040"/>
                <a:gridCol w="701040"/>
                <a:gridCol w="701040"/>
                <a:gridCol w="701040"/>
                <a:gridCol w="701040"/>
                <a:gridCol w="701040"/>
                <a:gridCol w="701040"/>
                <a:gridCol w="701040"/>
              </a:tblGrid>
              <a:tr h="939493">
                <a:tc>
                  <a:txBody>
                    <a:bodyPr/>
                    <a:lstStyle/>
                    <a:p>
                      <a:pPr algn="ctr"/>
                      <a:r>
                        <a:rPr lang="de-DE" sz="1200" b="1" dirty="0">
                          <a:effectLst/>
                        </a:rPr>
                        <a:t>DELIVERABLE NAME</a:t>
                      </a:r>
                      <a:endParaRPr lang="de-DE" sz="1200" dirty="0">
                        <a:effectLst/>
                      </a:endParaRPr>
                    </a:p>
                  </a:txBody>
                  <a:tcPr marL="49447" marR="49447" marT="24724" marB="24724" anchor="ctr">
                    <a:lnL>
                      <a:noFill/>
                    </a:lnL>
                    <a:lnR>
                      <a:noFill/>
                    </a:lnR>
                    <a:lnT>
                      <a:noFill/>
                    </a:lnT>
                    <a:lnB>
                      <a:noFill/>
                    </a:lnB>
                  </a:tcPr>
                </a:tc>
                <a:tc>
                  <a:txBody>
                    <a:bodyPr/>
                    <a:lstStyle/>
                    <a:p>
                      <a:pPr algn="ctr"/>
                      <a:r>
                        <a:rPr lang="de-DE" sz="1200" b="1" dirty="0">
                          <a:effectLst/>
                        </a:rPr>
                        <a:t>Project</a:t>
                      </a:r>
                      <a:endParaRPr lang="de-DE" sz="1200" dirty="0">
                        <a:effectLst/>
                      </a:endParaRPr>
                    </a:p>
                    <a:p>
                      <a:pPr algn="ctr"/>
                      <a:r>
                        <a:rPr lang="de-DE" sz="1200" b="1" dirty="0" err="1">
                          <a:effectLst/>
                        </a:rPr>
                        <a:t>Inception</a:t>
                      </a:r>
                      <a:endParaRPr lang="de-DE" sz="1200" dirty="0">
                        <a:effectLst/>
                      </a:endParaRPr>
                    </a:p>
                  </a:txBody>
                  <a:tcPr marL="49447" marR="49447" marT="24724" marB="24724" anchor="ctr">
                    <a:lnL>
                      <a:noFill/>
                    </a:lnL>
                    <a:lnR>
                      <a:noFill/>
                    </a:lnR>
                    <a:lnT>
                      <a:noFill/>
                    </a:lnT>
                    <a:lnB>
                      <a:noFill/>
                    </a:lnB>
                  </a:tcPr>
                </a:tc>
                <a:tc>
                  <a:txBody>
                    <a:bodyPr/>
                    <a:lstStyle/>
                    <a:p>
                      <a:pPr algn="ctr"/>
                      <a:r>
                        <a:rPr lang="de-DE" sz="1200" b="1">
                          <a:effectLst/>
                        </a:rPr>
                        <a:t>Expected Completion Date</a:t>
                      </a:r>
                      <a:endParaRPr lang="de-DE" sz="1200">
                        <a:effectLst/>
                      </a:endParaRPr>
                    </a:p>
                  </a:txBody>
                  <a:tcPr marL="49447" marR="49447" marT="24724" marB="24724" anchor="ctr">
                    <a:lnL>
                      <a:noFill/>
                    </a:lnL>
                    <a:lnR>
                      <a:noFill/>
                    </a:lnR>
                    <a:lnT>
                      <a:noFill/>
                    </a:lnT>
                    <a:lnB>
                      <a:noFill/>
                    </a:lnB>
                  </a:tcPr>
                </a:tc>
                <a:tc>
                  <a:txBody>
                    <a:bodyPr/>
                    <a:lstStyle/>
                    <a:p>
                      <a:pPr algn="ctr"/>
                      <a:r>
                        <a:rPr lang="de-DE" sz="1200" b="1" dirty="0" err="1">
                          <a:effectLst/>
                        </a:rPr>
                        <a:t>Requirements</a:t>
                      </a:r>
                      <a:endParaRPr lang="de-DE" sz="1200" dirty="0">
                        <a:effectLst/>
                      </a:endParaRPr>
                    </a:p>
                    <a:p>
                      <a:pPr algn="ctr"/>
                      <a:r>
                        <a:rPr lang="de-DE" sz="1200" b="1" dirty="0" err="1">
                          <a:effectLst/>
                        </a:rPr>
                        <a:t>Gathering</a:t>
                      </a:r>
                      <a:endParaRPr lang="de-DE" sz="1200" dirty="0">
                        <a:effectLst/>
                      </a:endParaRPr>
                    </a:p>
                  </a:txBody>
                  <a:tcPr marL="49447" marR="49447" marT="24724" marB="24724" anchor="ctr">
                    <a:lnL>
                      <a:noFill/>
                    </a:lnL>
                    <a:lnR>
                      <a:noFill/>
                    </a:lnR>
                    <a:lnT>
                      <a:noFill/>
                    </a:lnT>
                    <a:lnB>
                      <a:noFill/>
                    </a:lnB>
                  </a:tcPr>
                </a:tc>
                <a:tc>
                  <a:txBody>
                    <a:bodyPr/>
                    <a:lstStyle/>
                    <a:p>
                      <a:pPr algn="ctr"/>
                      <a:r>
                        <a:rPr lang="de-DE" sz="1200" b="1">
                          <a:effectLst/>
                        </a:rPr>
                        <a:t>Expected Completion Date</a:t>
                      </a:r>
                      <a:endParaRPr lang="de-DE" sz="1200">
                        <a:effectLst/>
                      </a:endParaRPr>
                    </a:p>
                  </a:txBody>
                  <a:tcPr marL="49447" marR="49447" marT="24724" marB="24724" anchor="ctr">
                    <a:lnL>
                      <a:noFill/>
                    </a:lnL>
                    <a:lnR>
                      <a:noFill/>
                    </a:lnR>
                    <a:lnT>
                      <a:noFill/>
                    </a:lnT>
                    <a:lnB>
                      <a:noFill/>
                    </a:lnB>
                  </a:tcPr>
                </a:tc>
                <a:tc>
                  <a:txBody>
                    <a:bodyPr/>
                    <a:lstStyle/>
                    <a:p>
                      <a:pPr algn="ctr"/>
                      <a:r>
                        <a:rPr lang="de-DE" sz="1200" b="1" dirty="0" err="1">
                          <a:effectLst/>
                        </a:rPr>
                        <a:t>Draft</a:t>
                      </a:r>
                      <a:endParaRPr lang="de-DE" sz="1200" dirty="0">
                        <a:effectLst/>
                      </a:endParaRPr>
                    </a:p>
                    <a:p>
                      <a:pPr algn="ctr"/>
                      <a:r>
                        <a:rPr lang="de-DE" sz="1200" b="1" dirty="0">
                          <a:effectLst/>
                        </a:rPr>
                        <a:t>Development</a:t>
                      </a:r>
                      <a:endParaRPr lang="de-DE" sz="1200" dirty="0">
                        <a:effectLst/>
                      </a:endParaRPr>
                    </a:p>
                  </a:txBody>
                  <a:tcPr marL="49447" marR="49447" marT="24724" marB="24724" anchor="ctr">
                    <a:lnL>
                      <a:noFill/>
                    </a:lnL>
                    <a:lnR>
                      <a:noFill/>
                    </a:lnR>
                    <a:lnT>
                      <a:noFill/>
                    </a:lnT>
                    <a:lnB>
                      <a:noFill/>
                    </a:lnB>
                  </a:tcPr>
                </a:tc>
                <a:tc>
                  <a:txBody>
                    <a:bodyPr/>
                    <a:lstStyle/>
                    <a:p>
                      <a:pPr algn="ctr"/>
                      <a:r>
                        <a:rPr lang="de-DE" sz="1200" b="1" dirty="0" err="1">
                          <a:effectLst/>
                        </a:rPr>
                        <a:t>Expected</a:t>
                      </a:r>
                      <a:r>
                        <a:rPr lang="de-DE" sz="1200" b="1" dirty="0">
                          <a:effectLst/>
                        </a:rPr>
                        <a:t> </a:t>
                      </a:r>
                      <a:r>
                        <a:rPr lang="de-DE" sz="1200" b="1" dirty="0" err="1">
                          <a:effectLst/>
                        </a:rPr>
                        <a:t>Completion</a:t>
                      </a:r>
                      <a:r>
                        <a:rPr lang="de-DE" sz="1200" b="1" dirty="0">
                          <a:effectLst/>
                        </a:rPr>
                        <a:t> Date</a:t>
                      </a:r>
                      <a:endParaRPr lang="de-DE" sz="1200" dirty="0">
                        <a:effectLst/>
                      </a:endParaRPr>
                    </a:p>
                  </a:txBody>
                  <a:tcPr marL="49447" marR="49447" marT="24724" marB="24724" anchor="ctr">
                    <a:lnL>
                      <a:noFill/>
                    </a:lnL>
                    <a:lnR>
                      <a:noFill/>
                    </a:lnR>
                    <a:lnT>
                      <a:noFill/>
                    </a:lnT>
                    <a:lnB>
                      <a:noFill/>
                    </a:lnB>
                  </a:tcPr>
                </a:tc>
                <a:tc>
                  <a:txBody>
                    <a:bodyPr/>
                    <a:lstStyle/>
                    <a:p>
                      <a:pPr algn="ctr"/>
                      <a:r>
                        <a:rPr lang="de-DE" sz="1200" b="1" dirty="0">
                          <a:effectLst/>
                        </a:rPr>
                        <a:t>Public</a:t>
                      </a:r>
                      <a:endParaRPr lang="de-DE" sz="1200" dirty="0">
                        <a:effectLst/>
                      </a:endParaRPr>
                    </a:p>
                    <a:p>
                      <a:pPr algn="ctr"/>
                      <a:r>
                        <a:rPr lang="de-DE" sz="1200" b="1" dirty="0">
                          <a:effectLst/>
                        </a:rPr>
                        <a:t>Review</a:t>
                      </a:r>
                      <a:endParaRPr lang="de-DE" sz="1200" dirty="0">
                        <a:effectLst/>
                      </a:endParaRPr>
                    </a:p>
                  </a:txBody>
                  <a:tcPr marL="49447" marR="49447" marT="24724" marB="24724" anchor="ctr">
                    <a:lnL>
                      <a:noFill/>
                    </a:lnL>
                    <a:lnR>
                      <a:noFill/>
                    </a:lnR>
                    <a:lnT>
                      <a:noFill/>
                    </a:lnT>
                    <a:lnB>
                      <a:noFill/>
                    </a:lnB>
                  </a:tcPr>
                </a:tc>
                <a:tc>
                  <a:txBody>
                    <a:bodyPr/>
                    <a:lstStyle/>
                    <a:p>
                      <a:pPr algn="ctr"/>
                      <a:r>
                        <a:rPr lang="de-DE" sz="1200" b="1" dirty="0" err="1">
                          <a:effectLst/>
                        </a:rPr>
                        <a:t>Expected</a:t>
                      </a:r>
                      <a:r>
                        <a:rPr lang="de-DE" sz="1200" b="1" dirty="0">
                          <a:effectLst/>
                        </a:rPr>
                        <a:t> </a:t>
                      </a:r>
                      <a:r>
                        <a:rPr lang="de-DE" sz="1200" b="1" dirty="0" err="1">
                          <a:effectLst/>
                        </a:rPr>
                        <a:t>Completion</a:t>
                      </a:r>
                      <a:r>
                        <a:rPr lang="de-DE" sz="1200" b="1" dirty="0">
                          <a:effectLst/>
                        </a:rPr>
                        <a:t> Date</a:t>
                      </a:r>
                      <a:endParaRPr lang="de-DE" sz="1200" dirty="0">
                        <a:effectLst/>
                      </a:endParaRPr>
                    </a:p>
                  </a:txBody>
                  <a:tcPr marL="49447" marR="49447" marT="24724" marB="24724" anchor="ctr">
                    <a:lnL>
                      <a:noFill/>
                    </a:lnL>
                    <a:lnR>
                      <a:noFill/>
                    </a:lnR>
                    <a:lnT>
                      <a:noFill/>
                    </a:lnT>
                    <a:lnB>
                      <a:noFill/>
                    </a:lnB>
                  </a:tcPr>
                </a:tc>
                <a:tc>
                  <a:txBody>
                    <a:bodyPr/>
                    <a:lstStyle/>
                    <a:p>
                      <a:pPr algn="ctr"/>
                      <a:r>
                        <a:rPr lang="de-DE" sz="1200" b="1" dirty="0">
                          <a:effectLst/>
                        </a:rPr>
                        <a:t>Project</a:t>
                      </a:r>
                      <a:endParaRPr lang="de-DE" sz="1200" dirty="0">
                        <a:effectLst/>
                      </a:endParaRPr>
                    </a:p>
                    <a:p>
                      <a:pPr algn="ctr"/>
                      <a:r>
                        <a:rPr lang="de-DE" sz="1200" b="1" dirty="0">
                          <a:effectLst/>
                        </a:rPr>
                        <a:t>Exit</a:t>
                      </a:r>
                      <a:endParaRPr lang="de-DE" sz="1200" dirty="0">
                        <a:effectLst/>
                      </a:endParaRPr>
                    </a:p>
                  </a:txBody>
                  <a:tcPr marL="49447" marR="49447" marT="24724" marB="24724" anchor="ctr">
                    <a:lnL>
                      <a:noFill/>
                    </a:lnL>
                    <a:lnR>
                      <a:noFill/>
                    </a:lnR>
                    <a:lnT>
                      <a:noFill/>
                    </a:lnT>
                    <a:lnB>
                      <a:noFill/>
                    </a:lnB>
                  </a:tcPr>
                </a:tc>
                <a:tc>
                  <a:txBody>
                    <a:bodyPr/>
                    <a:lstStyle/>
                    <a:p>
                      <a:pPr algn="ctr"/>
                      <a:r>
                        <a:rPr lang="de-DE" sz="1200" b="1">
                          <a:effectLst/>
                        </a:rPr>
                        <a:t>Expected Completion Date</a:t>
                      </a:r>
                      <a:endParaRPr lang="de-DE" sz="1200">
                        <a:effectLst/>
                      </a:endParaRPr>
                    </a:p>
                  </a:txBody>
                  <a:tcPr marL="49447" marR="49447" marT="24724" marB="24724" anchor="ctr">
                    <a:lnL>
                      <a:noFill/>
                    </a:lnL>
                    <a:lnR>
                      <a:noFill/>
                    </a:lnR>
                    <a:lnT>
                      <a:noFill/>
                    </a:lnT>
                    <a:lnB>
                      <a:noFill/>
                    </a:lnB>
                  </a:tcPr>
                </a:tc>
                <a:tc>
                  <a:txBody>
                    <a:bodyPr/>
                    <a:lstStyle/>
                    <a:p>
                      <a:pPr algn="ctr"/>
                      <a:r>
                        <a:rPr lang="de-DE" sz="1200" b="1">
                          <a:effectLst/>
                        </a:rPr>
                        <a:t>Publication</a:t>
                      </a:r>
                      <a:endParaRPr lang="de-DE" sz="1200">
                        <a:effectLst/>
                      </a:endParaRPr>
                    </a:p>
                  </a:txBody>
                  <a:tcPr marL="49447" marR="49447" marT="24724" marB="24724" anchor="ctr">
                    <a:lnL>
                      <a:noFill/>
                    </a:lnL>
                    <a:lnR>
                      <a:noFill/>
                    </a:lnR>
                    <a:lnT>
                      <a:noFill/>
                    </a:lnT>
                    <a:lnB>
                      <a:noFill/>
                    </a:lnB>
                  </a:tcPr>
                </a:tc>
                <a:tc>
                  <a:txBody>
                    <a:bodyPr/>
                    <a:lstStyle/>
                    <a:p>
                      <a:pPr algn="ctr"/>
                      <a:r>
                        <a:rPr lang="de-DE" sz="1200" b="1">
                          <a:effectLst/>
                        </a:rPr>
                        <a:t>Expected Completion Date</a:t>
                      </a:r>
                      <a:endParaRPr lang="de-DE" sz="1200">
                        <a:effectLst/>
                      </a:endParaRPr>
                    </a:p>
                  </a:txBody>
                  <a:tcPr marL="49447" marR="49447" marT="24724" marB="24724" anchor="ctr">
                    <a:lnL>
                      <a:noFill/>
                    </a:lnL>
                    <a:lnR>
                      <a:noFill/>
                    </a:lnR>
                    <a:lnT>
                      <a:noFill/>
                    </a:lnT>
                    <a:lnB>
                      <a:noFill/>
                    </a:lnB>
                  </a:tcPr>
                </a:tc>
                <a:tc>
                  <a:txBody>
                    <a:bodyPr/>
                    <a:lstStyle/>
                    <a:p>
                      <a:pPr algn="ctr"/>
                      <a:r>
                        <a:rPr lang="de-DE" sz="1200" b="1">
                          <a:effectLst/>
                        </a:rPr>
                        <a:t>Maintenance</a:t>
                      </a:r>
                      <a:endParaRPr lang="de-DE" sz="1200">
                        <a:effectLst/>
                      </a:endParaRPr>
                    </a:p>
                  </a:txBody>
                  <a:tcPr marL="49447" marR="49447" marT="24724" marB="24724" anchor="ctr">
                    <a:lnL>
                      <a:noFill/>
                    </a:lnL>
                    <a:lnR>
                      <a:noFill/>
                    </a:lnR>
                    <a:lnT>
                      <a:noFill/>
                    </a:lnT>
                    <a:lnB>
                      <a:noFill/>
                    </a:lnB>
                  </a:tcPr>
                </a:tc>
                <a:tc>
                  <a:txBody>
                    <a:bodyPr/>
                    <a:lstStyle/>
                    <a:p>
                      <a:pPr algn="ctr"/>
                      <a:r>
                        <a:rPr lang="de-DE" sz="1200" b="1">
                          <a:effectLst/>
                        </a:rPr>
                        <a:t>Expected Completion Date</a:t>
                      </a:r>
                      <a:endParaRPr lang="de-DE" sz="1200">
                        <a:effectLst/>
                      </a:endParaRPr>
                    </a:p>
                  </a:txBody>
                  <a:tcPr marL="49447" marR="49447" marT="24724" marB="24724" anchor="ctr">
                    <a:lnL>
                      <a:noFill/>
                    </a:lnL>
                    <a:lnR>
                      <a:noFill/>
                    </a:lnR>
                    <a:lnT>
                      <a:noFill/>
                    </a:lnT>
                    <a:lnB>
                      <a:noFill/>
                    </a:lnB>
                  </a:tcPr>
                </a:tc>
              </a:tr>
              <a:tr h="642811">
                <a:tc>
                  <a:txBody>
                    <a:bodyPr/>
                    <a:lstStyle/>
                    <a:p>
                      <a:r>
                        <a:rPr lang="de-DE" sz="1200"/>
                        <a:t>Model Template</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2017-06-01</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2017-07-03</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2017-09-01</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2017-10-02</a:t>
                      </a:r>
                    </a:p>
                  </a:txBody>
                  <a:tcPr marL="49447" marR="49447" marT="24724" marB="24724" anchor="ctr">
                    <a:lnL>
                      <a:noFill/>
                    </a:lnL>
                    <a:lnR>
                      <a:noFill/>
                    </a:lnR>
                    <a:lnT>
                      <a:noFill/>
                    </a:lnT>
                    <a:lnB>
                      <a:noFill/>
                    </a:lnB>
                  </a:tcPr>
                </a:tc>
                <a:tc>
                  <a:txBody>
                    <a:bodyPr/>
                    <a:lstStyle/>
                    <a:p>
                      <a:r>
                        <a:rPr lang="de-DE" sz="1200" dirty="0"/>
                        <a:t>YES</a:t>
                      </a:r>
                    </a:p>
                  </a:txBody>
                  <a:tcPr marL="49447" marR="49447" marT="24724" marB="24724" anchor="ctr">
                    <a:lnL>
                      <a:noFill/>
                    </a:lnL>
                    <a:lnR>
                      <a:noFill/>
                    </a:lnR>
                    <a:lnT>
                      <a:noFill/>
                    </a:lnT>
                    <a:lnB>
                      <a:noFill/>
                    </a:lnB>
                  </a:tcPr>
                </a:tc>
                <a:tc>
                  <a:txBody>
                    <a:bodyPr/>
                    <a:lstStyle/>
                    <a:p>
                      <a:r>
                        <a:rPr lang="de-DE" sz="1200" dirty="0"/>
                        <a:t>2017-11-01</a:t>
                      </a:r>
                    </a:p>
                  </a:txBody>
                  <a:tcPr marL="49447" marR="49447" marT="24724" marB="24724" anchor="ctr">
                    <a:lnL>
                      <a:noFill/>
                    </a:lnL>
                    <a:lnR>
                      <a:noFill/>
                    </a:lnR>
                    <a:lnT>
                      <a:noFill/>
                    </a:lnT>
                    <a:lnB>
                      <a:noFill/>
                    </a:lnB>
                  </a:tcPr>
                </a:tc>
                <a:tc>
                  <a:txBody>
                    <a:bodyPr/>
                    <a:lstStyle/>
                    <a:p>
                      <a:r>
                        <a:rPr lang="de-DE" sz="1200" dirty="0"/>
                        <a:t>YES</a:t>
                      </a:r>
                    </a:p>
                  </a:txBody>
                  <a:tcPr marL="49447" marR="49447" marT="24724" marB="24724" anchor="ctr">
                    <a:lnL>
                      <a:noFill/>
                    </a:lnL>
                    <a:lnR>
                      <a:noFill/>
                    </a:lnR>
                    <a:lnT>
                      <a:noFill/>
                    </a:lnT>
                    <a:lnB>
                      <a:noFill/>
                    </a:lnB>
                  </a:tcPr>
                </a:tc>
                <a:tc>
                  <a:txBody>
                    <a:bodyPr/>
                    <a:lstStyle/>
                    <a:p>
                      <a:r>
                        <a:rPr lang="de-DE" sz="1200" dirty="0"/>
                        <a:t>2017-11-01</a:t>
                      </a:r>
                    </a:p>
                  </a:txBody>
                  <a:tcPr marL="49447" marR="49447" marT="24724" marB="24724" anchor="ctr">
                    <a:lnL>
                      <a:noFill/>
                    </a:lnL>
                    <a:lnR>
                      <a:noFill/>
                    </a:lnR>
                    <a:lnT>
                      <a:noFill/>
                    </a:lnT>
                    <a:lnB>
                      <a:noFill/>
                    </a:lnB>
                  </a:tcPr>
                </a:tc>
                <a:tc>
                  <a:txBody>
                    <a:bodyPr/>
                    <a:lstStyle/>
                    <a:p>
                      <a:r>
                        <a:rPr lang="de-DE" sz="1200"/>
                        <a:t>NO</a:t>
                      </a:r>
                    </a:p>
                  </a:txBody>
                  <a:tcPr marL="49447" marR="49447" marT="24724" marB="24724" anchor="ctr">
                    <a:lnL>
                      <a:noFill/>
                    </a:lnL>
                    <a:lnR>
                      <a:noFill/>
                    </a:lnR>
                    <a:lnT>
                      <a:noFill/>
                    </a:lnT>
                    <a:lnB>
                      <a:noFill/>
                    </a:lnB>
                  </a:tcPr>
                </a:tc>
                <a:tc>
                  <a:txBody>
                    <a:bodyPr/>
                    <a:lstStyle/>
                    <a:p>
                      <a:r>
                        <a:rPr lang="de-DE" sz="1200"/>
                        <a:t> </a:t>
                      </a:r>
                    </a:p>
                  </a:txBody>
                  <a:tcPr marL="49447" marR="49447" marT="24724" marB="24724" anchor="ctr">
                    <a:lnL>
                      <a:noFill/>
                    </a:lnL>
                    <a:lnR>
                      <a:noFill/>
                    </a:lnR>
                    <a:lnT>
                      <a:noFill/>
                    </a:lnT>
                    <a:lnB>
                      <a:noFill/>
                    </a:lnB>
                  </a:tcPr>
                </a:tc>
              </a:tr>
              <a:tr h="1236175">
                <a:tc>
                  <a:txBody>
                    <a:bodyPr/>
                    <a:lstStyle/>
                    <a:p>
                      <a:r>
                        <a:rPr lang="de-DE" sz="1200" dirty="0"/>
                        <a:t>Sample Repository </a:t>
                      </a:r>
                      <a:r>
                        <a:rPr lang="de-DE" sz="1200" dirty="0" err="1"/>
                        <a:t>Submissions</a:t>
                      </a:r>
                      <a:endParaRPr lang="de-DE" sz="1200" dirty="0"/>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2017-06-01</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2017-07-03</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2017-09-01</a:t>
                      </a:r>
                    </a:p>
                  </a:txBody>
                  <a:tcPr marL="49447" marR="49447" marT="24724" marB="24724" anchor="ctr">
                    <a:lnL>
                      <a:noFill/>
                    </a:lnL>
                    <a:lnR>
                      <a:noFill/>
                    </a:lnR>
                    <a:lnT>
                      <a:noFill/>
                    </a:lnT>
                    <a:lnB>
                      <a:noFill/>
                    </a:lnB>
                  </a:tcPr>
                </a:tc>
                <a:tc>
                  <a:txBody>
                    <a:bodyPr/>
                    <a:lstStyle/>
                    <a:p>
                      <a:r>
                        <a:rPr lang="de-DE" sz="1200"/>
                        <a:t>NO</a:t>
                      </a:r>
                    </a:p>
                  </a:txBody>
                  <a:tcPr marL="49447" marR="49447" marT="24724" marB="24724" anchor="ctr">
                    <a:lnL>
                      <a:noFill/>
                    </a:lnL>
                    <a:lnR>
                      <a:noFill/>
                    </a:lnR>
                    <a:lnT>
                      <a:noFill/>
                    </a:lnT>
                    <a:lnB>
                      <a:noFill/>
                    </a:lnB>
                  </a:tcPr>
                </a:tc>
                <a:tc>
                  <a:txBody>
                    <a:bodyPr/>
                    <a:lstStyle/>
                    <a:p>
                      <a:r>
                        <a:rPr lang="de-DE" sz="1200" dirty="0"/>
                        <a:t> </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2017-11-01</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dirty="0"/>
                        <a:t>2017-11-01</a:t>
                      </a:r>
                    </a:p>
                  </a:txBody>
                  <a:tcPr marL="49447" marR="49447" marT="24724" marB="24724" anchor="ctr">
                    <a:lnL>
                      <a:noFill/>
                    </a:lnL>
                    <a:lnR>
                      <a:noFill/>
                    </a:lnR>
                    <a:lnT>
                      <a:noFill/>
                    </a:lnT>
                    <a:lnB>
                      <a:noFill/>
                    </a:lnB>
                  </a:tcPr>
                </a:tc>
                <a:tc>
                  <a:txBody>
                    <a:bodyPr/>
                    <a:lstStyle/>
                    <a:p>
                      <a:r>
                        <a:rPr lang="de-DE" sz="1200" dirty="0"/>
                        <a:t>NO</a:t>
                      </a:r>
                    </a:p>
                  </a:txBody>
                  <a:tcPr marL="49447" marR="49447" marT="24724" marB="24724" anchor="ctr">
                    <a:lnL>
                      <a:noFill/>
                    </a:lnL>
                    <a:lnR>
                      <a:noFill/>
                    </a:lnR>
                    <a:lnT>
                      <a:noFill/>
                    </a:lnT>
                    <a:lnB>
                      <a:noFill/>
                    </a:lnB>
                  </a:tcPr>
                </a:tc>
                <a:tc>
                  <a:txBody>
                    <a:bodyPr/>
                    <a:lstStyle/>
                    <a:p>
                      <a:r>
                        <a:rPr lang="de-DE" sz="1200" dirty="0"/>
                        <a:t> </a:t>
                      </a:r>
                    </a:p>
                  </a:txBody>
                  <a:tcPr marL="49447" marR="49447" marT="24724" marB="24724" anchor="ctr">
                    <a:lnL>
                      <a:noFill/>
                    </a:lnL>
                    <a:lnR>
                      <a:noFill/>
                    </a:lnR>
                    <a:lnT>
                      <a:noFill/>
                    </a:lnT>
                    <a:lnB>
                      <a:noFill/>
                    </a:lnB>
                  </a:tcPr>
                </a:tc>
              </a:tr>
              <a:tr h="1532858">
                <a:tc>
                  <a:txBody>
                    <a:bodyPr/>
                    <a:lstStyle/>
                    <a:p>
                      <a:r>
                        <a:rPr lang="de-DE" sz="1200"/>
                        <a:t>Executive Guide &amp; Implementation Guide</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2017-06-01</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2017-07-03</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2017-09-01</a:t>
                      </a:r>
                    </a:p>
                  </a:txBody>
                  <a:tcPr marL="49447" marR="49447" marT="24724" marB="24724" anchor="ctr">
                    <a:lnL>
                      <a:noFill/>
                    </a:lnL>
                    <a:lnR>
                      <a:noFill/>
                    </a:lnR>
                    <a:lnT>
                      <a:noFill/>
                    </a:lnT>
                    <a:lnB>
                      <a:noFill/>
                    </a:lnB>
                  </a:tcPr>
                </a:tc>
                <a:tc>
                  <a:txBody>
                    <a:bodyPr/>
                    <a:lstStyle/>
                    <a:p>
                      <a:r>
                        <a:rPr lang="de-DE" sz="1200"/>
                        <a:t>NO</a:t>
                      </a:r>
                    </a:p>
                  </a:txBody>
                  <a:tcPr marL="49447" marR="49447" marT="24724" marB="24724" anchor="ctr">
                    <a:lnL>
                      <a:noFill/>
                    </a:lnL>
                    <a:lnR>
                      <a:noFill/>
                    </a:lnR>
                    <a:lnT>
                      <a:noFill/>
                    </a:lnT>
                    <a:lnB>
                      <a:noFill/>
                    </a:lnB>
                  </a:tcPr>
                </a:tc>
                <a:tc>
                  <a:txBody>
                    <a:bodyPr/>
                    <a:lstStyle/>
                    <a:p>
                      <a:r>
                        <a:rPr lang="de-DE" sz="1200"/>
                        <a:t>2017-10-02</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2017-11-01</a:t>
                      </a:r>
                    </a:p>
                  </a:txBody>
                  <a:tcPr marL="49447" marR="49447" marT="24724" marB="24724" anchor="ctr">
                    <a:lnL>
                      <a:noFill/>
                    </a:lnL>
                    <a:lnR>
                      <a:noFill/>
                    </a:lnR>
                    <a:lnT>
                      <a:noFill/>
                    </a:lnT>
                    <a:lnB>
                      <a:noFill/>
                    </a:lnB>
                  </a:tcPr>
                </a:tc>
                <a:tc>
                  <a:txBody>
                    <a:bodyPr/>
                    <a:lstStyle/>
                    <a:p>
                      <a:r>
                        <a:rPr lang="de-DE" sz="1200"/>
                        <a:t>YES</a:t>
                      </a:r>
                    </a:p>
                  </a:txBody>
                  <a:tcPr marL="49447" marR="49447" marT="24724" marB="24724" anchor="ctr">
                    <a:lnL>
                      <a:noFill/>
                    </a:lnL>
                    <a:lnR>
                      <a:noFill/>
                    </a:lnR>
                    <a:lnT>
                      <a:noFill/>
                    </a:lnT>
                    <a:lnB>
                      <a:noFill/>
                    </a:lnB>
                  </a:tcPr>
                </a:tc>
                <a:tc>
                  <a:txBody>
                    <a:bodyPr/>
                    <a:lstStyle/>
                    <a:p>
                      <a:r>
                        <a:rPr lang="de-DE" sz="1200"/>
                        <a:t>2017-11-01</a:t>
                      </a:r>
                    </a:p>
                  </a:txBody>
                  <a:tcPr marL="49447" marR="49447" marT="24724" marB="24724" anchor="ctr">
                    <a:lnL>
                      <a:noFill/>
                    </a:lnL>
                    <a:lnR>
                      <a:noFill/>
                    </a:lnR>
                    <a:lnT>
                      <a:noFill/>
                    </a:lnT>
                    <a:lnB>
                      <a:noFill/>
                    </a:lnB>
                  </a:tcPr>
                </a:tc>
                <a:tc>
                  <a:txBody>
                    <a:bodyPr/>
                    <a:lstStyle/>
                    <a:p>
                      <a:r>
                        <a:rPr lang="de-DE" sz="1200"/>
                        <a:t>NO</a:t>
                      </a:r>
                    </a:p>
                  </a:txBody>
                  <a:tcPr marL="49447" marR="49447" marT="24724" marB="24724" anchor="ctr">
                    <a:lnL>
                      <a:noFill/>
                    </a:lnL>
                    <a:lnR>
                      <a:noFill/>
                    </a:lnR>
                    <a:lnT>
                      <a:noFill/>
                    </a:lnT>
                    <a:lnB>
                      <a:noFill/>
                    </a:lnB>
                  </a:tcPr>
                </a:tc>
                <a:tc>
                  <a:txBody>
                    <a:bodyPr/>
                    <a:lstStyle/>
                    <a:p>
                      <a:r>
                        <a:rPr lang="de-DE" sz="1200" dirty="0"/>
                        <a:t> </a:t>
                      </a:r>
                    </a:p>
                  </a:txBody>
                  <a:tcPr marL="49447" marR="49447" marT="24724" marB="24724" anchor="ctr">
                    <a:lnL>
                      <a:noFill/>
                    </a:lnL>
                    <a:lnR>
                      <a:noFill/>
                    </a:lnR>
                    <a:lnT>
                      <a:noFill/>
                    </a:lnT>
                    <a:lnB>
                      <a:noFill/>
                    </a:lnB>
                  </a:tcPr>
                </a:tc>
              </a:tr>
            </a:tbl>
          </a:graphicData>
        </a:graphic>
      </p:graphicFrame>
    </p:spTree>
    <p:extLst>
      <p:ext uri="{BB962C8B-B14F-4D97-AF65-F5344CB8AC3E}">
        <p14:creationId xmlns:p14="http://schemas.microsoft.com/office/powerpoint/2010/main" val="2319646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b="1" dirty="0"/>
              <a:t>Next steps</a:t>
            </a:r>
          </a:p>
        </p:txBody>
      </p:sp>
    </p:spTree>
    <p:extLst>
      <p:ext uri="{BB962C8B-B14F-4D97-AF65-F5344CB8AC3E}">
        <p14:creationId xmlns:p14="http://schemas.microsoft.com/office/powerpoint/2010/main" val="31268543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236</Words>
  <Application>Microsoft Office PowerPoint</Application>
  <PresentationFormat>Breitbild</PresentationFormat>
  <Paragraphs>102</Paragraphs>
  <Slides>7</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7</vt:i4>
      </vt:variant>
    </vt:vector>
  </HeadingPairs>
  <TitlesOfParts>
    <vt:vector size="11" baseType="lpstr">
      <vt:lpstr>Arial</vt:lpstr>
      <vt:lpstr>Calibri</vt:lpstr>
      <vt:lpstr>Calibri Light</vt:lpstr>
      <vt:lpstr>Office Theme</vt:lpstr>
      <vt:lpstr>UN/CEFACT CII-BRS Repository Project          KICK OFF 2017 May 15, 13:00 – 14.00 CET GoToMeeting </vt:lpstr>
      <vt:lpstr>CII-BRS Repository Project</vt:lpstr>
      <vt:lpstr>CII-BRS Repository Project</vt:lpstr>
      <vt:lpstr>CII-BRS Repository Project</vt:lpstr>
      <vt:lpstr>CII-BRS Repository Project</vt:lpstr>
      <vt:lpstr>Milestones</vt:lpstr>
      <vt:lpstr>Next steps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CII-BRS Repository Project         KICK OFF</dc:title>
  <dc:creator>Wessel. Rolf</dc:creator>
  <cp:lastModifiedBy>Wessel. Rolf</cp:lastModifiedBy>
  <cp:revision>10</cp:revision>
  <dcterms:created xsi:type="dcterms:W3CDTF">2017-04-28T13:07:12Z</dcterms:created>
  <dcterms:modified xsi:type="dcterms:W3CDTF">2017-05-16T07:51:08Z</dcterms:modified>
</cp:coreProperties>
</file>