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0" r:id="rId4"/>
    <p:sldId id="258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82" autoAdjust="0"/>
  </p:normalViewPr>
  <p:slideViewPr>
    <p:cSldViewPr>
      <p:cViewPr varScale="1">
        <p:scale>
          <a:sx n="60" d="100"/>
          <a:sy n="60" d="100"/>
        </p:scale>
        <p:origin x="48" y="19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92DA0-049C-41F0-84C7-62E2E7BE39E6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324A0-B67E-4349-8A10-6FD7CA265BE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043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24A0-B67E-4349-8A10-6FD7CA265BE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790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526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38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74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811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91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62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067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38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44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30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17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22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ndingtre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ndingtree.com/files/WT_OP_ENG.pdf" TargetMode="External"/><Relationship Id="rId2" Type="http://schemas.openxmlformats.org/officeDocument/2006/relationships/hyperlink" Target="https://windingtree.com/files/White_Paper_EN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injinja.com/ico/winding-tree" TargetMode="External"/><Relationship Id="rId5" Type="http://schemas.openxmlformats.org/officeDocument/2006/relationships/hyperlink" Target="https://www.tnooz.com/article/lufthansa-invests-blockchain-partners-winding-tree/" TargetMode="External"/><Relationship Id="rId4" Type="http://schemas.openxmlformats.org/officeDocument/2006/relationships/hyperlink" Target="http://www.businesstravelnews.com/innovators-you-should-know/2017/winding-tre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99FF"/>
                </a:solidFill>
              </a:rPr>
              <a:t>Use </a:t>
            </a:r>
            <a:r>
              <a:rPr kumimoji="1" lang="en-US" altLang="ja-JP">
                <a:solidFill>
                  <a:srgbClr val="0099FF"/>
                </a:solidFill>
              </a:rPr>
              <a:t>Case 2 in </a:t>
            </a:r>
            <a:r>
              <a:rPr kumimoji="1" lang="en-US" altLang="ja-JP" dirty="0">
                <a:solidFill>
                  <a:srgbClr val="0099FF"/>
                </a:solidFill>
              </a:rPr>
              <a:t>T/T </a:t>
            </a:r>
            <a:r>
              <a:rPr kumimoji="1" lang="en-US" altLang="ja-JP">
                <a:solidFill>
                  <a:srgbClr val="0099FF"/>
                </a:solidFill>
              </a:rPr>
              <a:t>Domain Winding </a:t>
            </a:r>
            <a:r>
              <a:rPr kumimoji="1" lang="en-US" altLang="ja-JP" dirty="0">
                <a:solidFill>
                  <a:srgbClr val="0099FF"/>
                </a:solidFill>
              </a:rPr>
              <a:t>Tree </a:t>
            </a:r>
            <a:r>
              <a:rPr lang="en-US" altLang="ja-JP" dirty="0">
                <a:solidFill>
                  <a:srgbClr val="0099FF"/>
                </a:solidFill>
              </a:rPr>
              <a:t>Case</a:t>
            </a:r>
            <a:endParaRPr kumimoji="1" lang="ja-JP" altLang="en-US" dirty="0">
              <a:solidFill>
                <a:srgbClr val="0099FF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/>
              <a:t>27</a:t>
            </a:r>
            <a:r>
              <a:rPr kumimoji="1" lang="en-US" altLang="ja-JP"/>
              <a:t> </a:t>
            </a:r>
            <a:r>
              <a:rPr kumimoji="1" lang="en-US" altLang="ja-JP" dirty="0"/>
              <a:t>March, 2018</a:t>
            </a:r>
          </a:p>
          <a:p>
            <a:r>
              <a:rPr lang="en-US" altLang="ja-JP" dirty="0"/>
              <a:t>Akio Suzuki</a:t>
            </a:r>
            <a:endParaRPr kumimoji="1" lang="en-US" altLang="ja-JP" dirty="0"/>
          </a:p>
          <a:p>
            <a:r>
              <a:rPr lang="en-US" altLang="ja-JP" dirty="0"/>
              <a:t>UN/CEFACT T/T Domain Coordinator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4776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725870"/>
              </p:ext>
            </p:extLst>
          </p:nvPr>
        </p:nvGraphicFramePr>
        <p:xfrm>
          <a:off x="107504" y="476672"/>
          <a:ext cx="8856984" cy="61143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2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4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Chapter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r>
                        <a:rPr lang="en-US" altLang="ja-JP" sz="1800" dirty="0">
                          <a:effectLst/>
                        </a:rPr>
                        <a:t>Chapter</a:t>
                      </a:r>
                      <a:r>
                        <a:rPr lang="en-US" altLang="ja-JP" sz="1800" baseline="0" dirty="0">
                          <a:effectLst/>
                        </a:rPr>
                        <a:t> 15</a:t>
                      </a:r>
                      <a:r>
                        <a:rPr lang="ja-JP" altLang="en-US" sz="1800" baseline="0" dirty="0">
                          <a:effectLst/>
                        </a:rPr>
                        <a:t> （</a:t>
                      </a:r>
                      <a:r>
                        <a:rPr lang="en-US" altLang="ja-JP" sz="1800" baseline="0" dirty="0">
                          <a:effectLst/>
                        </a:rPr>
                        <a:t>Tourism)</a:t>
                      </a:r>
                      <a:endParaRPr lang="ja-JP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Sector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Travel products distribution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Short Description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Winding Tree (WT) will provide travel product suppliers and buyers with their </a:t>
                      </a:r>
                      <a:r>
                        <a:rPr lang="en-US" altLang="ja-JP" sz="1800" dirty="0" err="1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Blockchain</a:t>
                      </a: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platform for the distribution of</a:t>
                      </a:r>
                      <a:r>
                        <a:rPr lang="en-US" altLang="ja-JP" sz="1800" baseline="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travel products.</a:t>
                      </a:r>
                      <a:endParaRPr lang="en-US" alt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1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Proposing / Implementing /Testing Organization</a:t>
                      </a:r>
                      <a:endParaRPr lang="ja-JP" sz="18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Implementing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7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Contact for further information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Winding Tree </a:t>
                      </a:r>
                      <a:r>
                        <a:rPr kumimoji="1" lang="en-US" altLang="ja-JP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Stiftung</a:t>
                      </a:r>
                      <a:endParaRPr kumimoji="1" lang="en-US" altLang="ja-JP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1" lang="en-US" altLang="ja-JP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Gubilstrasse</a:t>
                      </a:r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11, 6300 Zug, Switzerland,</a:t>
                      </a:r>
                    </a:p>
                    <a:p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 415.</a:t>
                      </a:r>
                      <a:r>
                        <a:rPr kumimoji="1" lang="en-US" altLang="ja-JP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029. 859</a:t>
                      </a:r>
                    </a:p>
                    <a:p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https://windingtree.com/</a:t>
                      </a:r>
                      <a:endParaRPr kumimoji="1" lang="en-US" altLang="ja-JP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1" lang="en-US" altLang="ja-JP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Long description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WT is a decentralized, open source travel distribution platform provider for B2B travel players, who could enjoy their cheaper and faster service. They do not need any distribution fees from travel</a:t>
                      </a:r>
                      <a:r>
                        <a:rPr lang="en-US" altLang="ja-JP" sz="1800" baseline="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suppliers, but only a small amount of transaction fees from both travel suppliers and buyers when to book travel products. 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7504" y="0"/>
            <a:ext cx="8661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GB" altLang="ja-JP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明朝" pitchFamily="17" charset="-128"/>
                <a:cs typeface="Times New Roman" pitchFamily="18" charset="0"/>
              </a:rPr>
              <a:t>ANNEX – Standard Template for </a:t>
            </a:r>
            <a:r>
              <a:rPr kumimoji="1" lang="en-GB" altLang="ja-JP" sz="2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明朝" pitchFamily="17" charset="-128"/>
                <a:cs typeface="Times New Roman" pitchFamily="18" charset="0"/>
              </a:rPr>
              <a:t>Blockchain</a:t>
            </a:r>
            <a:r>
              <a:rPr kumimoji="1" lang="en-GB" altLang="ja-JP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明朝" pitchFamily="17" charset="-128"/>
                <a:cs typeface="Times New Roman" pitchFamily="18" charset="0"/>
              </a:rPr>
              <a:t> use cases/case studies </a:t>
            </a:r>
            <a:endParaRPr kumimoji="1" lang="en-GB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2921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3383644"/>
              </p:ext>
            </p:extLst>
          </p:nvPr>
        </p:nvGraphicFramePr>
        <p:xfrm>
          <a:off x="179512" y="260648"/>
          <a:ext cx="8856984" cy="61047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2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4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3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Long description(continued)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aseline="0" dirty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They issue </a:t>
                      </a:r>
                      <a:r>
                        <a:rPr lang="en-US" altLang="ja-JP" sz="1800" baseline="0" dirty="0" err="1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Lif</a:t>
                      </a:r>
                      <a:r>
                        <a:rPr lang="en-US" altLang="ja-JP" sz="1800" baseline="0" dirty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 Tokens to sustain their business. They will provide the data exchange standards for hotels in the first Q of 2018 and eventually expand their travel service for airlines, tours, car rentals, activities, etc.</a:t>
                      </a:r>
                      <a:endParaRPr lang="ja-JP" altLang="ja-JP" sz="18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1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Description of potential business benefits from </a:t>
                      </a:r>
                      <a:r>
                        <a:rPr lang="en-GB" sz="1800" dirty="0" err="1">
                          <a:effectLst/>
                        </a:rPr>
                        <a:t>blockchain</a:t>
                      </a:r>
                      <a:r>
                        <a:rPr lang="en-GB" sz="1800" dirty="0">
                          <a:effectLst/>
                        </a:rPr>
                        <a:t> use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The platform could be developed and maintained with their </a:t>
                      </a:r>
                      <a:r>
                        <a:rPr lang="en-US" altLang="ja-JP" sz="1800" dirty="0" err="1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cryptcurrency</a:t>
                      </a: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, </a:t>
                      </a:r>
                      <a:r>
                        <a:rPr lang="en-US" altLang="ja-JP" sz="1800" dirty="0" err="1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Lif</a:t>
                      </a:r>
                      <a:r>
                        <a:rPr lang="en-US" altLang="ja-JP" sz="1800" baseline="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tokens. Smaller travel players, suppliers or buyers, could function on the platform with secure environment and cheaper cost. 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3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Special concerns (legal, technical, etc.)</a:t>
                      </a:r>
                      <a:endParaRPr lang="ja-JP" sz="18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Legal concerns: N.A.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Technical concerns: 10 to 20 transactions per second at first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and then eventually several thousand</a:t>
                      </a:r>
                      <a:r>
                        <a:rPr lang="en-US" altLang="ja-JP" sz="1800" baseline="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transactions per second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3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 err="1">
                          <a:effectLst/>
                        </a:rPr>
                        <a:t>Blockchain</a:t>
                      </a:r>
                      <a:r>
                        <a:rPr lang="en-GB" altLang="ja-JP" sz="1800" dirty="0">
                          <a:effectLst/>
                        </a:rPr>
                        <a:t> being used/proposed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 err="1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Ethereum</a:t>
                      </a: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used at the start and then several other </a:t>
                      </a:r>
                      <a:r>
                        <a:rPr lang="en-US" altLang="ja-JP" sz="1800" dirty="0" err="1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blockchains</a:t>
                      </a: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deployed to guarantee full uptime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3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Type of consensus algorithm used (if the </a:t>
                      </a:r>
                      <a:r>
                        <a:rPr lang="en-GB" altLang="ja-JP" sz="1800" dirty="0" err="1">
                          <a:effectLst/>
                        </a:rPr>
                        <a:t>blockchain</a:t>
                      </a:r>
                      <a:r>
                        <a:rPr lang="en-GB" altLang="ja-JP" sz="1800" dirty="0">
                          <a:effectLst/>
                        </a:rPr>
                        <a:t> is private or permissioned / consortium-based)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Public</a:t>
                      </a:r>
                      <a:r>
                        <a:rPr lang="en-US" altLang="ja-JP" sz="1800" baseline="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and </a:t>
                      </a:r>
                      <a:r>
                        <a:rPr lang="en-US" altLang="ja-JP" sz="1800" dirty="0" err="1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permissionless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5711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02052"/>
              </p:ext>
            </p:extLst>
          </p:nvPr>
        </p:nvGraphicFramePr>
        <p:xfrm>
          <a:off x="251520" y="332656"/>
          <a:ext cx="8605464" cy="61507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4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1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38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Rationale and trade-offs considered when selecting a </a:t>
                      </a:r>
                      <a:r>
                        <a:rPr lang="en-GB" altLang="ja-JP" sz="1800" dirty="0" err="1">
                          <a:effectLst/>
                        </a:rPr>
                        <a:t>blockchain</a:t>
                      </a:r>
                      <a:endParaRPr lang="ja-JP" altLang="ja-JP" sz="18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err="1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Ethereum</a:t>
                      </a:r>
                      <a:r>
                        <a:rPr lang="en-US" altLang="ja-JP" sz="1800" dirty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 could provide with smart contract and handle more transactions per second.</a:t>
                      </a:r>
                      <a:endParaRPr lang="ja-JP" altLang="ja-JP" sz="18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  <a:p>
                      <a:endParaRPr lang="ja-JP" altLang="en-US" dirty="0"/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7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Any special hardware or “other” used (</a:t>
                      </a:r>
                      <a:r>
                        <a:rPr lang="en-GB" sz="1800" dirty="0" err="1">
                          <a:effectLst/>
                        </a:rPr>
                        <a:t>IoT</a:t>
                      </a:r>
                      <a:r>
                        <a:rPr lang="en-GB" sz="1800" dirty="0">
                          <a:effectLst/>
                        </a:rPr>
                        <a:t>, QR codes, </a:t>
                      </a:r>
                      <a:r>
                        <a:rPr lang="en-GB" sz="1800" dirty="0" err="1">
                          <a:effectLst/>
                        </a:rPr>
                        <a:t>etc</a:t>
                      </a:r>
                      <a:r>
                        <a:rPr lang="en-GB" sz="1800" dirty="0">
                          <a:effectLst/>
                        </a:rPr>
                        <a:t>)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Special hardware used: N.A.</a:t>
                      </a:r>
                      <a:endParaRPr lang="ja-JP" altLang="en-US" dirty="0"/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0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Any open-source software being used/proposed</a:t>
                      </a:r>
                      <a:endParaRPr lang="ja-JP" sz="18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WT says that their code is open-source and completely transparent for anyone to study.</a:t>
                      </a:r>
                      <a:endParaRPr lang="ja-JP" altLang="en-US" dirty="0"/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4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Links to related information, including technical white papers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r>
                        <a:rPr lang="en-US" altLang="ja-JP" dirty="0">
                          <a:hlinkClick r:id="rId2"/>
                        </a:rPr>
                        <a:t>https://windingtree.com/files/White_Paper_EN.pdf</a:t>
                      </a:r>
                      <a:endParaRPr lang="en-US" altLang="ja-JP" dirty="0"/>
                    </a:p>
                    <a:p>
                      <a:endParaRPr lang="en-US" altLang="ja-JP" dirty="0"/>
                    </a:p>
                    <a:p>
                      <a:r>
                        <a:rPr lang="en-US" altLang="ja-JP" dirty="0">
                          <a:hlinkClick r:id="rId3"/>
                        </a:rPr>
                        <a:t>https://windingtree.com/files/WT_OP_ENG.pdf</a:t>
                      </a:r>
                      <a:endParaRPr lang="en-US" altLang="ja-JP" dirty="0"/>
                    </a:p>
                    <a:p>
                      <a:endParaRPr lang="en-US" altLang="ja-JP" dirty="0"/>
                    </a:p>
                    <a:p>
                      <a:r>
                        <a:rPr lang="en-US" altLang="ja-JP" dirty="0">
                          <a:hlinkClick r:id="rId4"/>
                        </a:rPr>
                        <a:t>http://www.businesstravelnews.com/innovators-you-should-know/2017/winding-tree</a:t>
                      </a:r>
                      <a:endParaRPr lang="en-US" altLang="ja-JP" dirty="0"/>
                    </a:p>
                    <a:p>
                      <a:endParaRPr lang="en-US" altLang="ja-JP" dirty="0"/>
                    </a:p>
                    <a:p>
                      <a:r>
                        <a:rPr lang="en-US" altLang="ja-JP" dirty="0">
                          <a:hlinkClick r:id="rId5"/>
                        </a:rPr>
                        <a:t>https://www.tnooz.com/article/lufthansa-invests-blockchain-partners-winding-tree/</a:t>
                      </a:r>
                      <a:endParaRPr lang="en-US" altLang="ja-JP" dirty="0"/>
                    </a:p>
                    <a:p>
                      <a:endParaRPr lang="en-US" altLang="ja-JP" dirty="0"/>
                    </a:p>
                    <a:p>
                      <a:r>
                        <a:rPr lang="en-US" altLang="ja-JP" dirty="0">
                          <a:hlinkClick r:id="rId6"/>
                        </a:rPr>
                        <a:t>https://www.coinjinja.com/ico/winding-tree</a:t>
                      </a:r>
                      <a:endParaRPr lang="en-US" altLang="ja-JP" dirty="0"/>
                    </a:p>
                    <a:p>
                      <a:endParaRPr lang="ja-JP" altLang="en-US" dirty="0"/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669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2416</TotalTime>
  <Words>469</Words>
  <Application>Microsoft Office PowerPoint</Application>
  <PresentationFormat>Affichage à l'écran (4:3)</PresentationFormat>
  <Paragraphs>49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ＭＳ 明朝</vt:lpstr>
      <vt:lpstr>ＭＳ Ｐゴシック</vt:lpstr>
      <vt:lpstr>Arial</vt:lpstr>
      <vt:lpstr>Calibri</vt:lpstr>
      <vt:lpstr>Times New Roman</vt:lpstr>
      <vt:lpstr>Office ​​テーマ</vt:lpstr>
      <vt:lpstr>Use Case 2 in T/T Domain Winding Tree Case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Case in T/T Domain</dc:title>
  <dc:creator>鈴木耀夫</dc:creator>
  <cp:lastModifiedBy>Walter Martos</cp:lastModifiedBy>
  <cp:revision>54</cp:revision>
  <dcterms:created xsi:type="dcterms:W3CDTF">2018-02-13T15:02:06Z</dcterms:created>
  <dcterms:modified xsi:type="dcterms:W3CDTF">2018-03-27T22:58:24Z</dcterms:modified>
</cp:coreProperties>
</file>