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5" r:id="rId1"/>
  </p:sldMasterIdLst>
  <p:sldIdLst>
    <p:sldId id="258" r:id="rId2"/>
    <p:sldId id="259" r:id="rId3"/>
    <p:sldId id="270" r:id="rId4"/>
    <p:sldId id="260" r:id="rId5"/>
    <p:sldId id="263" r:id="rId6"/>
    <p:sldId id="261" r:id="rId7"/>
    <p:sldId id="269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80" d="100"/>
          <a:sy n="80" d="100"/>
        </p:scale>
        <p:origin x="-402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5285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23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78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8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718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10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96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6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99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33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570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3CBB441-54ED-477C-9FAB-35555F11287D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16C0488-217C-405E-84A7-2C6B75A710C1}" type="slidenum">
              <a:rPr lang="en-US" smtClean="0"/>
              <a:t>‹N°›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805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so.org/member/1911.html" TargetMode="External"/><Relationship Id="rId13" Type="http://schemas.openxmlformats.org/officeDocument/2006/relationships/hyperlink" Target="https://www.iso.org/member/2027.html" TargetMode="External"/><Relationship Id="rId18" Type="http://schemas.openxmlformats.org/officeDocument/2006/relationships/hyperlink" Target="https://www.iso.org/member/1734.html" TargetMode="External"/><Relationship Id="rId26" Type="http://schemas.openxmlformats.org/officeDocument/2006/relationships/hyperlink" Target="https://www.iso.org/member/1561.html" TargetMode="External"/><Relationship Id="rId3" Type="http://schemas.openxmlformats.org/officeDocument/2006/relationships/hyperlink" Target="https://www.iso.org/member/2188.html" TargetMode="External"/><Relationship Id="rId21" Type="http://schemas.openxmlformats.org/officeDocument/2006/relationships/hyperlink" Target="https://www.iso.org/member/1798.html" TargetMode="External"/><Relationship Id="rId34" Type="http://schemas.openxmlformats.org/officeDocument/2006/relationships/hyperlink" Target="https://www.iso.org/member/2074.html" TargetMode="External"/><Relationship Id="rId7" Type="http://schemas.openxmlformats.org/officeDocument/2006/relationships/hyperlink" Target="https://www.iso.org/member/1696.html" TargetMode="External"/><Relationship Id="rId12" Type="http://schemas.openxmlformats.org/officeDocument/2006/relationships/hyperlink" Target="https://www.iso.org/member/1663.html" TargetMode="External"/><Relationship Id="rId17" Type="http://schemas.openxmlformats.org/officeDocument/2006/relationships/hyperlink" Target="https://www.iso.org/member/1619.html" TargetMode="External"/><Relationship Id="rId25" Type="http://schemas.openxmlformats.org/officeDocument/2006/relationships/hyperlink" Target="https://www.iso.org/member/1770.html" TargetMode="External"/><Relationship Id="rId33" Type="http://schemas.openxmlformats.org/officeDocument/2006/relationships/hyperlink" Target="https://www.iso.org/member/2110.html" TargetMode="External"/><Relationship Id="rId2" Type="http://schemas.openxmlformats.org/officeDocument/2006/relationships/hyperlink" Target="https://www.iso.org/member/1738.html" TargetMode="External"/><Relationship Id="rId16" Type="http://schemas.openxmlformats.org/officeDocument/2006/relationships/hyperlink" Target="https://www.iso.org/member/1635.html" TargetMode="External"/><Relationship Id="rId20" Type="http://schemas.openxmlformats.org/officeDocument/2006/relationships/hyperlink" Target="https://www.iso.org/member/1823.html" TargetMode="External"/><Relationship Id="rId29" Type="http://schemas.openxmlformats.org/officeDocument/2006/relationships/hyperlink" Target="https://www.iso.org/member/1819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iso.org/member/1511.html" TargetMode="External"/><Relationship Id="rId11" Type="http://schemas.openxmlformats.org/officeDocument/2006/relationships/hyperlink" Target="https://www.iso.org/member/1835.html" TargetMode="External"/><Relationship Id="rId24" Type="http://schemas.openxmlformats.org/officeDocument/2006/relationships/hyperlink" Target="https://www.iso.org/member/1803.html" TargetMode="External"/><Relationship Id="rId32" Type="http://schemas.openxmlformats.org/officeDocument/2006/relationships/hyperlink" Target="https://www.iso.org/member/2106.html" TargetMode="External"/><Relationship Id="rId5" Type="http://schemas.openxmlformats.org/officeDocument/2006/relationships/hyperlink" Target="https://www.iso.org/member/2064.html" TargetMode="External"/><Relationship Id="rId15" Type="http://schemas.openxmlformats.org/officeDocument/2006/relationships/hyperlink" Target="https://www.iso.org/member/1524.html" TargetMode="External"/><Relationship Id="rId23" Type="http://schemas.openxmlformats.org/officeDocument/2006/relationships/hyperlink" Target="https://www.iso.org/member/1520.html" TargetMode="External"/><Relationship Id="rId28" Type="http://schemas.openxmlformats.org/officeDocument/2006/relationships/hyperlink" Target="https://www.iso.org/member/1485.html" TargetMode="External"/><Relationship Id="rId36" Type="http://schemas.openxmlformats.org/officeDocument/2006/relationships/hyperlink" Target="https://www.iso.org/member/2133.html" TargetMode="External"/><Relationship Id="rId10" Type="http://schemas.openxmlformats.org/officeDocument/2006/relationships/hyperlink" Target="https://www.iso.org/member/1680.html" TargetMode="External"/><Relationship Id="rId19" Type="http://schemas.openxmlformats.org/officeDocument/2006/relationships/hyperlink" Target="https://www.iso.org/member/1717.html" TargetMode="External"/><Relationship Id="rId31" Type="http://schemas.openxmlformats.org/officeDocument/2006/relationships/hyperlink" Target="https://www.iso.org/member/1994.html" TargetMode="External"/><Relationship Id="rId4" Type="http://schemas.openxmlformats.org/officeDocument/2006/relationships/hyperlink" Target="https://www.iso.org/member/1529.html" TargetMode="External"/><Relationship Id="rId9" Type="http://schemas.openxmlformats.org/officeDocument/2006/relationships/hyperlink" Target="https://www.iso.org/member/2176.html" TargetMode="External"/><Relationship Id="rId14" Type="http://schemas.openxmlformats.org/officeDocument/2006/relationships/hyperlink" Target="https://www.iso.org/member/1815.html" TargetMode="External"/><Relationship Id="rId22" Type="http://schemas.openxmlformats.org/officeDocument/2006/relationships/hyperlink" Target="https://www.iso.org/member/1776.html" TargetMode="External"/><Relationship Id="rId27" Type="http://schemas.openxmlformats.org/officeDocument/2006/relationships/hyperlink" Target="https://www.iso.org/member/1998.html" TargetMode="External"/><Relationship Id="rId30" Type="http://schemas.openxmlformats.org/officeDocument/2006/relationships/hyperlink" Target="https://www.iso.org/member/2101.html" TargetMode="External"/><Relationship Id="rId35" Type="http://schemas.openxmlformats.org/officeDocument/2006/relationships/hyperlink" Target="https://www.iso.org/member/2139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ISO/TC 307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/>
              <a:t>Blockchain</a:t>
            </a:r>
            <a:r>
              <a:rPr lang="en-US" b="1" dirty="0"/>
              <a:t> and distributed ledger </a:t>
            </a:r>
            <a:r>
              <a:rPr lang="en-US" b="1" dirty="0" smtClean="0"/>
              <a:t>technologies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0621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SG3: SECURITY AND PRIVACY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</a:t>
            </a:r>
            <a:r>
              <a:rPr lang="en-US" dirty="0"/>
              <a:t>existing standards in this area and explore relationships in this area with other work;</a:t>
            </a:r>
          </a:p>
          <a:p>
            <a:r>
              <a:rPr lang="en-US" dirty="0" smtClean="0"/>
              <a:t>Assess </a:t>
            </a:r>
            <a:r>
              <a:rPr lang="en-US" dirty="0"/>
              <a:t>whether there are requirements for security and privacy in relation to </a:t>
            </a:r>
            <a:r>
              <a:rPr lang="en-US" dirty="0" err="1"/>
              <a:t>blockchain</a:t>
            </a:r>
            <a:r>
              <a:rPr lang="en-US" dirty="0"/>
              <a:t> </a:t>
            </a:r>
            <a:r>
              <a:rPr lang="en-US" dirty="0" smtClean="0"/>
              <a:t>and distributed </a:t>
            </a:r>
            <a:r>
              <a:rPr lang="en-US" dirty="0"/>
              <a:t>ledger technologies that go beyond those in other areas;</a:t>
            </a:r>
          </a:p>
          <a:p>
            <a:r>
              <a:rPr lang="en-US" dirty="0" smtClean="0"/>
              <a:t>Ensure </a:t>
            </a:r>
            <a:r>
              <a:rPr lang="en-US" dirty="0"/>
              <a:t>that their review does not confine itself </a:t>
            </a:r>
            <a:r>
              <a:rPr lang="en-US" dirty="0" smtClean="0"/>
              <a:t>to </a:t>
            </a:r>
            <a:r>
              <a:rPr lang="en-US" dirty="0"/>
              <a:t>any use case, but rather considers </a:t>
            </a:r>
            <a:r>
              <a:rPr lang="en-US" dirty="0" smtClean="0"/>
              <a:t>what the </a:t>
            </a:r>
            <a:r>
              <a:rPr lang="en-US" dirty="0"/>
              <a:t>“superset” of requirements may </a:t>
            </a:r>
            <a:r>
              <a:rPr lang="en-US" dirty="0" smtClean="0"/>
              <a:t>be</a:t>
            </a:r>
            <a:endParaRPr lang="en-US" dirty="0"/>
          </a:p>
          <a:p>
            <a:endParaRPr lang="en-US" dirty="0" smtClean="0"/>
          </a:p>
          <a:p>
            <a:r>
              <a:rPr lang="en-US" i="1" dirty="0"/>
              <a:t>Examine contributions from countries</a:t>
            </a:r>
          </a:p>
          <a:p>
            <a:r>
              <a:rPr lang="en-US" i="1" dirty="0"/>
              <a:t>Report back to </a:t>
            </a:r>
            <a:r>
              <a:rPr lang="en-US" i="1" dirty="0" smtClean="0"/>
              <a:t>Plenary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44088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SG4: Identity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183" y="1901536"/>
            <a:ext cx="9720073" cy="4559421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US" dirty="0"/>
              <a:t>Take into account existing identity related standards, particularly in ISO/IEC JTC 1/SC </a:t>
            </a:r>
            <a:r>
              <a:rPr lang="en-US" dirty="0" smtClean="0"/>
              <a:t>27 WG5</a:t>
            </a:r>
            <a:r>
              <a:rPr lang="en-US" dirty="0"/>
              <a:t>; and</a:t>
            </a:r>
          </a:p>
          <a:p>
            <a:pPr lvl="1"/>
            <a:r>
              <a:rPr lang="en-US" dirty="0" smtClean="0"/>
              <a:t>Take </a:t>
            </a:r>
            <a:r>
              <a:rPr lang="en-US" dirty="0"/>
              <a:t>into account existing business use cases and functional use cases.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/>
              <a:t>the types of identities and entity types needed for data and functionality </a:t>
            </a:r>
            <a:r>
              <a:rPr lang="en-US" dirty="0" smtClean="0"/>
              <a:t>within </a:t>
            </a:r>
            <a:r>
              <a:rPr lang="en-US" dirty="0" err="1" smtClean="0"/>
              <a:t>blockchains</a:t>
            </a:r>
            <a:r>
              <a:rPr lang="en-US" dirty="0"/>
              <a:t>;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/>
              <a:t>the identity management requirements needed outside a </a:t>
            </a:r>
            <a:r>
              <a:rPr lang="en-US" dirty="0" err="1"/>
              <a:t>blockchain</a:t>
            </a:r>
            <a:r>
              <a:rPr lang="en-US" dirty="0"/>
              <a:t>, upon </a:t>
            </a:r>
            <a:r>
              <a:rPr lang="en-US" dirty="0" smtClean="0"/>
              <a:t>which the </a:t>
            </a:r>
            <a:r>
              <a:rPr lang="en-US" dirty="0"/>
              <a:t>operation of the </a:t>
            </a:r>
            <a:r>
              <a:rPr lang="en-US" dirty="0" err="1"/>
              <a:t>blockchain</a:t>
            </a:r>
            <a:r>
              <a:rPr lang="en-US" dirty="0"/>
              <a:t> depends, such as for data integrity and for access control;</a:t>
            </a:r>
          </a:p>
          <a:p>
            <a:pPr lvl="1"/>
            <a:r>
              <a:rPr lang="en-US" dirty="0" smtClean="0"/>
              <a:t>Review </a:t>
            </a:r>
            <a:r>
              <a:rPr lang="en-US" dirty="0"/>
              <a:t>existing identity-related standards and identify which existing standards, </a:t>
            </a:r>
            <a:r>
              <a:rPr lang="en-US" dirty="0" smtClean="0"/>
              <a:t>and standards </a:t>
            </a:r>
            <a:r>
              <a:rPr lang="en-US" dirty="0"/>
              <a:t>under development, could be relevant for ISO/TC 307;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/>
              <a:t>any regulations that could impact the creation, use and management of identities </a:t>
            </a:r>
            <a:r>
              <a:rPr lang="en-US" dirty="0" smtClean="0"/>
              <a:t>in relation </a:t>
            </a:r>
            <a:r>
              <a:rPr lang="en-US" dirty="0"/>
              <a:t>to </a:t>
            </a:r>
            <a:r>
              <a:rPr lang="en-US" dirty="0" err="1"/>
              <a:t>blockchains</a:t>
            </a:r>
            <a:r>
              <a:rPr lang="en-US" dirty="0" smtClean="0"/>
              <a:t>; Identify </a:t>
            </a:r>
            <a:r>
              <a:rPr lang="en-US" dirty="0"/>
              <a:t>any other relevant material or activities;</a:t>
            </a:r>
          </a:p>
          <a:p>
            <a:pPr lvl="1"/>
            <a:r>
              <a:rPr lang="en-US" dirty="0" smtClean="0"/>
              <a:t>Assess </a:t>
            </a:r>
            <a:r>
              <a:rPr lang="en-US" dirty="0"/>
              <a:t>where work with other ISO/TC 307 bodies, particularly the Security and Privacy </a:t>
            </a:r>
            <a:r>
              <a:rPr lang="en-US" dirty="0" smtClean="0"/>
              <a:t>Study Group</a:t>
            </a:r>
            <a:r>
              <a:rPr lang="en-US" dirty="0"/>
              <a:t>, and Liaisons with other bodies would be helpful in pursuing potential projects;</a:t>
            </a:r>
          </a:p>
          <a:p>
            <a:pPr lvl="1"/>
            <a:r>
              <a:rPr lang="en-US" dirty="0" smtClean="0"/>
              <a:t>Assess </a:t>
            </a:r>
            <a:r>
              <a:rPr lang="en-US" dirty="0"/>
              <a:t>how to work with ISO/IEC JTC 1/SC27 WG5 and to advise on the feasibility </a:t>
            </a:r>
            <a:r>
              <a:rPr lang="en-US" dirty="0" smtClean="0"/>
              <a:t>of establishing </a:t>
            </a:r>
            <a:r>
              <a:rPr lang="en-US" dirty="0"/>
              <a:t>a Joint Working </a:t>
            </a:r>
            <a:r>
              <a:rPr lang="en-US" dirty="0" smtClean="0"/>
              <a:t>Group</a:t>
            </a:r>
          </a:p>
          <a:p>
            <a:endParaRPr lang="en-US" dirty="0" smtClean="0"/>
          </a:p>
          <a:p>
            <a:r>
              <a:rPr lang="en-US" i="1" dirty="0" smtClean="0"/>
              <a:t>Examine </a:t>
            </a:r>
            <a:r>
              <a:rPr lang="en-US" i="1" dirty="0"/>
              <a:t>contributions from countries</a:t>
            </a:r>
          </a:p>
          <a:p>
            <a:r>
              <a:rPr lang="en-US" i="1" dirty="0"/>
              <a:t>Report back to </a:t>
            </a:r>
            <a:r>
              <a:rPr lang="en-US" i="1" dirty="0" smtClean="0"/>
              <a:t>Plenary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0220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SG5: Smart 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scope of this study group is to provide an analysis in the form of a report of the </a:t>
            </a:r>
            <a:r>
              <a:rPr lang="en-US" dirty="0" smtClean="0"/>
              <a:t>current understanding </a:t>
            </a:r>
            <a:r>
              <a:rPr lang="en-US" dirty="0"/>
              <a:t>of smart contracts within the remit of ISO/TC 307 from both a technical as well </a:t>
            </a:r>
            <a:r>
              <a:rPr lang="en-US" dirty="0" smtClean="0"/>
              <a:t>as appropriate </a:t>
            </a:r>
            <a:r>
              <a:rPr lang="en-US" dirty="0"/>
              <a:t>legal perspective.</a:t>
            </a:r>
          </a:p>
          <a:p>
            <a:r>
              <a:rPr lang="en-US" dirty="0"/>
              <a:t>The study group will consider interoperability with the law, including but not limited to </a:t>
            </a:r>
            <a:r>
              <a:rPr lang="en-US" dirty="0" smtClean="0"/>
              <a:t>the verification</a:t>
            </a:r>
            <a:r>
              <a:rPr lang="en-US" dirty="0"/>
              <a:t>, enforcement, and life cycle of smart contracts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i="1" dirty="0"/>
              <a:t>Examine contributions from countries</a:t>
            </a:r>
          </a:p>
          <a:p>
            <a:r>
              <a:rPr lang="en-US" i="1" dirty="0"/>
              <a:t>Report back to </a:t>
            </a:r>
            <a:r>
              <a:rPr lang="en-US" i="1" dirty="0" smtClean="0"/>
              <a:t>Plenary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42908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ISO groups</a:t>
            </a:r>
          </a:p>
          <a:p>
            <a:r>
              <a:rPr lang="en-US" dirty="0" smtClean="0"/>
              <a:t>SWIFT</a:t>
            </a:r>
          </a:p>
          <a:p>
            <a:r>
              <a:rPr lang="en-US" dirty="0" smtClean="0"/>
              <a:t>EC</a:t>
            </a:r>
          </a:p>
          <a:p>
            <a:r>
              <a:rPr lang="en-US" dirty="0" smtClean="0"/>
              <a:t>And others in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278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ISO/</a:t>
            </a:r>
            <a:r>
              <a:rPr lang="en-US" dirty="0" err="1" smtClean="0"/>
              <a:t>tc</a:t>
            </a:r>
            <a:r>
              <a:rPr lang="en-US" dirty="0" smtClean="0"/>
              <a:t> 307?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New ISO Technical Committee (from which projects will come)</a:t>
            </a:r>
          </a:p>
          <a:p>
            <a:pPr lvl="1"/>
            <a:r>
              <a:rPr lang="en-US" sz="2400" dirty="0" smtClean="0"/>
              <a:t>Proposal from Australia: ISO/TS/P 258 April 2016</a:t>
            </a:r>
          </a:p>
          <a:p>
            <a:pPr lvl="2"/>
            <a:r>
              <a:rPr lang="en-US" sz="2000" i="1" dirty="0" err="1" smtClean="0"/>
              <a:t>Standardisation</a:t>
            </a:r>
            <a:r>
              <a:rPr lang="en-US" sz="2000" i="1" dirty="0" smtClean="0"/>
              <a:t> </a:t>
            </a:r>
            <a:r>
              <a:rPr lang="en-US" sz="2000" i="1" dirty="0"/>
              <a:t>of </a:t>
            </a:r>
            <a:r>
              <a:rPr lang="en-US" sz="2000" i="1" dirty="0" err="1" smtClean="0"/>
              <a:t>blockchains</a:t>
            </a:r>
            <a:r>
              <a:rPr lang="en-US" sz="2000" i="1" dirty="0" smtClean="0"/>
              <a:t> and </a:t>
            </a:r>
            <a:r>
              <a:rPr lang="en-US" sz="2000" i="1" dirty="0"/>
              <a:t>distributed ledger </a:t>
            </a:r>
            <a:r>
              <a:rPr lang="en-US" sz="2000" i="1" dirty="0" smtClean="0"/>
              <a:t>technologies </a:t>
            </a:r>
            <a:r>
              <a:rPr lang="en-US" sz="2000" i="1" dirty="0"/>
              <a:t>to support interoperability and </a:t>
            </a:r>
            <a:r>
              <a:rPr lang="en-US" sz="2000" i="1" dirty="0" smtClean="0"/>
              <a:t>data </a:t>
            </a:r>
            <a:r>
              <a:rPr lang="en-US" sz="2000" i="1" dirty="0"/>
              <a:t>interchange </a:t>
            </a:r>
            <a:r>
              <a:rPr lang="en-US" sz="2000" i="1" dirty="0" smtClean="0"/>
              <a:t>among users, applications </a:t>
            </a:r>
            <a:r>
              <a:rPr lang="en-US" sz="2000" i="1" dirty="0"/>
              <a:t>and systems. </a:t>
            </a:r>
            <a:endParaRPr lang="en-US" sz="2000" i="1" dirty="0" smtClean="0"/>
          </a:p>
          <a:p>
            <a:pPr lvl="2"/>
            <a:r>
              <a:rPr lang="en-US" sz="2000" b="1" i="1" dirty="0" smtClean="0"/>
              <a:t>Very broad in scope</a:t>
            </a:r>
            <a:r>
              <a:rPr lang="en-US" sz="2000" i="1" dirty="0" smtClean="0"/>
              <a:t>; maturity and readiness for standards questioned</a:t>
            </a:r>
            <a:endParaRPr lang="en-US" sz="2000" dirty="0" smtClean="0"/>
          </a:p>
          <a:p>
            <a:pPr lvl="1"/>
            <a:r>
              <a:rPr lang="en-US" sz="2400" dirty="0" smtClean="0"/>
              <a:t>ISO/TC 307 established September 2016</a:t>
            </a:r>
          </a:p>
          <a:p>
            <a:pPr lvl="2"/>
            <a:r>
              <a:rPr lang="en-US" sz="2000" dirty="0"/>
              <a:t>https://www.iso.org/committee/6266604.html</a:t>
            </a:r>
            <a:endParaRPr lang="en-US" sz="2000" dirty="0" smtClean="0"/>
          </a:p>
          <a:p>
            <a:pPr lvl="1"/>
            <a:r>
              <a:rPr lang="en-US" sz="2400" dirty="0" smtClean="0"/>
              <a:t>Mirror committees began to prepare</a:t>
            </a:r>
          </a:p>
          <a:p>
            <a:pPr lvl="1"/>
            <a:r>
              <a:rPr lang="en-US" sz="2400" dirty="0" smtClean="0"/>
              <a:t>First meeting in Sydney, April 2017</a:t>
            </a:r>
          </a:p>
          <a:p>
            <a:pPr lvl="1"/>
            <a:r>
              <a:rPr lang="en-US" sz="2400" dirty="0" smtClean="0"/>
              <a:t>Next </a:t>
            </a:r>
            <a:r>
              <a:rPr lang="en-US" sz="2400" i="1" dirty="0" smtClean="0"/>
              <a:t>plenary</a:t>
            </a:r>
            <a:r>
              <a:rPr lang="en-US" sz="2400" dirty="0" smtClean="0"/>
              <a:t> meeting in Chiyoda City (Tokyo), November 2017</a:t>
            </a:r>
          </a:p>
          <a:p>
            <a:pPr lvl="1"/>
            <a:endParaRPr lang="en-US" sz="2400" dirty="0" smtClean="0"/>
          </a:p>
          <a:p>
            <a:pPr lvl="2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3259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it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Answer 1: TBD</a:t>
            </a:r>
          </a:p>
          <a:p>
            <a:endParaRPr lang="en-US" dirty="0" smtClean="0"/>
          </a:p>
          <a:p>
            <a:r>
              <a:rPr lang="en-US" dirty="0" smtClean="0"/>
              <a:t>Answer 2: Whatever the participants agree it should do, under the rules defined by ISO</a:t>
            </a:r>
          </a:p>
          <a:p>
            <a:endParaRPr lang="en-US" dirty="0" smtClean="0"/>
          </a:p>
          <a:p>
            <a:r>
              <a:rPr lang="en-US" i="1" dirty="0" smtClean="0"/>
              <a:t>Technical </a:t>
            </a:r>
            <a:r>
              <a:rPr lang="en-US" i="1" dirty="0"/>
              <a:t>committees are established by the </a:t>
            </a:r>
            <a:r>
              <a:rPr lang="en-US" i="1" dirty="0" smtClean="0"/>
              <a:t>ISO/</a:t>
            </a:r>
            <a:r>
              <a:rPr lang="en-US" b="1" i="1" dirty="0" smtClean="0"/>
              <a:t>T</a:t>
            </a:r>
            <a:r>
              <a:rPr lang="en-US" i="1" dirty="0" smtClean="0"/>
              <a:t>echnical </a:t>
            </a:r>
            <a:r>
              <a:rPr lang="en-US" b="1" i="1" dirty="0" smtClean="0"/>
              <a:t>M</a:t>
            </a:r>
            <a:r>
              <a:rPr lang="en-US" i="1" dirty="0" smtClean="0"/>
              <a:t>anagement </a:t>
            </a:r>
            <a:r>
              <a:rPr lang="en-US" b="1" i="1" dirty="0" smtClean="0"/>
              <a:t>B</a:t>
            </a:r>
            <a:r>
              <a:rPr lang="en-US" i="1" dirty="0" smtClean="0"/>
              <a:t>oard (TMB) </a:t>
            </a:r>
            <a:r>
              <a:rPr lang="en-US" i="1" dirty="0"/>
              <a:t>on a </a:t>
            </a:r>
            <a:r>
              <a:rPr lang="en-US" i="1" dirty="0" smtClean="0"/>
              <a:t>provisional basis</a:t>
            </a:r>
            <a:r>
              <a:rPr lang="en-US" i="1" dirty="0"/>
              <a:t>. Within 18 months, provisionally established technical </a:t>
            </a:r>
            <a:r>
              <a:rPr lang="en-US" i="1" dirty="0" smtClean="0"/>
              <a:t>committees are </a:t>
            </a:r>
            <a:r>
              <a:rPr lang="en-US" i="1" dirty="0"/>
              <a:t>required to prepare a </a:t>
            </a:r>
            <a:r>
              <a:rPr lang="en-US" b="1" i="1" dirty="0"/>
              <a:t>strategic business plan </a:t>
            </a:r>
            <a:r>
              <a:rPr lang="en-US" i="1" dirty="0"/>
              <a:t>for review by </a:t>
            </a:r>
            <a:r>
              <a:rPr lang="en-US" i="1" dirty="0" smtClean="0"/>
              <a:t>the ISO/TMB . </a:t>
            </a:r>
            <a:r>
              <a:rPr lang="en-US" i="1" dirty="0"/>
              <a:t>The committees are formally established by </a:t>
            </a:r>
            <a:r>
              <a:rPr lang="en-US" i="1" dirty="0" smtClean="0"/>
              <a:t>the ISO/TMB </a:t>
            </a:r>
            <a:r>
              <a:rPr lang="en-US" i="1" dirty="0"/>
              <a:t>at the time of acceptance of the business plan. This does </a:t>
            </a:r>
            <a:r>
              <a:rPr lang="en-US" i="1" dirty="0" smtClean="0"/>
              <a:t>not preclude </a:t>
            </a:r>
            <a:r>
              <a:rPr lang="en-US" i="1" dirty="0"/>
              <a:t>the initiation of standardization projects during this 18 </a:t>
            </a:r>
            <a:r>
              <a:rPr lang="en-US" i="1" dirty="0" smtClean="0"/>
              <a:t>month period</a:t>
            </a:r>
            <a:r>
              <a:rPr lang="en-US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570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53763" y="1100998"/>
            <a:ext cx="3428183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Participating Members (19)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France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(AFNOR)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United States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(ANSI)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/>
              </a:rPr>
              <a:t>Austria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(ASI)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/>
              </a:rPr>
              <a:t>United Kingdom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(BSI)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/>
              </a:rPr>
              <a:t>Germany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(DIN)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Denmark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(DS)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8"/>
              </a:rPr>
              <a:t>Malaysia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(DSM)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9"/>
              </a:rPr>
              <a:t>Russian Federation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(GOST R)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0"/>
              </a:rPr>
              <a:t>Croatia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(HZN)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1"/>
              </a:rPr>
              <a:t>Japan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(JISC)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2"/>
              </a:rPr>
              <a:t>Korea, Republic of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(KATS)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3"/>
              </a:rPr>
              <a:t>Netherlands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(NEN)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4"/>
              </a:rPr>
              <a:t>Ireland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(NSAI)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5"/>
              </a:rPr>
              <a:t>Australia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(SA)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6"/>
              </a:rPr>
              <a:t>China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(SAC)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7"/>
              </a:rPr>
              <a:t>Canada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(SCC)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8"/>
              </a:rPr>
              <a:t>Finland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(SFS)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9"/>
              </a:rPr>
              <a:t>Spain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(UNE)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0"/>
              </a:rPr>
              <a:t>Italy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(UNI) </a:t>
            </a:r>
          </a:p>
        </p:txBody>
      </p:sp>
      <p:sp>
        <p:nvSpPr>
          <p:cNvPr id="5" name="Rectangle 4"/>
          <p:cNvSpPr/>
          <p:nvPr/>
        </p:nvSpPr>
        <p:spPr>
          <a:xfrm>
            <a:off x="6948060" y="1225689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Arial" panose="020B0604020202020204" pitchFamily="34" charset="0"/>
              </a:rPr>
              <a:t>Observing Members (16)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21"/>
              </a:rPr>
              <a:t>Indonesia</a:t>
            </a:r>
            <a:r>
              <a:rPr lang="en-US" altLang="en-US" dirty="0">
                <a:latin typeface="Arial" panose="020B0604020202020204" pitchFamily="34" charset="0"/>
              </a:rPr>
              <a:t> (BSN)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22"/>
              </a:rPr>
              <a:t>Luxembourg</a:t>
            </a:r>
            <a:r>
              <a:rPr lang="en-US" altLang="en-US" dirty="0">
                <a:latin typeface="Arial" panose="020B0604020202020204" pitchFamily="34" charset="0"/>
              </a:rPr>
              <a:t> (ILNAS)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23"/>
              </a:rPr>
              <a:t>Argentina</a:t>
            </a:r>
            <a:r>
              <a:rPr lang="en-US" altLang="en-US" dirty="0">
                <a:latin typeface="Arial" panose="020B0604020202020204" pitchFamily="34" charset="0"/>
              </a:rPr>
              <a:t> (IRAM)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24"/>
              </a:rPr>
              <a:t>Iran, Islamic Republic of</a:t>
            </a:r>
            <a:r>
              <a:rPr lang="en-US" altLang="en-US" dirty="0">
                <a:latin typeface="Arial" panose="020B0604020202020204" pitchFamily="34" charset="0"/>
              </a:rPr>
              <a:t> (ISIRI)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25"/>
              </a:rPr>
              <a:t>Hong Kong</a:t>
            </a:r>
            <a:r>
              <a:rPr lang="en-US" altLang="en-US" dirty="0">
                <a:latin typeface="Arial" panose="020B0604020202020204" pitchFamily="34" charset="0"/>
              </a:rPr>
              <a:t> (ITCHKSAR)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26"/>
              </a:rPr>
              <a:t>Belgium</a:t>
            </a:r>
            <a:r>
              <a:rPr lang="en-US" altLang="en-US" dirty="0">
                <a:latin typeface="Arial" panose="020B0604020202020204" pitchFamily="34" charset="0"/>
              </a:rPr>
              <a:t> (NBN)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27"/>
              </a:rPr>
              <a:t>New Zealand</a:t>
            </a:r>
            <a:r>
              <a:rPr lang="en-US" altLang="en-US" dirty="0">
                <a:latin typeface="Arial" panose="020B0604020202020204" pitchFamily="34" charset="0"/>
              </a:rPr>
              <a:t> (NZSO)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28"/>
              </a:rPr>
              <a:t>South Africa</a:t>
            </a:r>
            <a:r>
              <a:rPr lang="en-US" altLang="en-US" dirty="0">
                <a:latin typeface="Arial" panose="020B0604020202020204" pitchFamily="34" charset="0"/>
              </a:rPr>
              <a:t> (SABS)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29"/>
              </a:rPr>
              <a:t>Israel</a:t>
            </a:r>
            <a:r>
              <a:rPr lang="en-US" altLang="en-US" dirty="0">
                <a:latin typeface="Arial" panose="020B0604020202020204" pitchFamily="34" charset="0"/>
              </a:rPr>
              <a:t> (SII)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30"/>
              </a:rPr>
              <a:t>Sweden</a:t>
            </a:r>
            <a:r>
              <a:rPr lang="en-US" altLang="en-US" dirty="0">
                <a:latin typeface="Arial" panose="020B0604020202020204" pitchFamily="34" charset="0"/>
              </a:rPr>
              <a:t> (SIS)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31"/>
              </a:rPr>
              <a:t>Norway</a:t>
            </a:r>
            <a:r>
              <a:rPr lang="en-US" altLang="en-US" dirty="0">
                <a:latin typeface="Arial" panose="020B0604020202020204" pitchFamily="34" charset="0"/>
              </a:rPr>
              <a:t> (SN)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32"/>
              </a:rPr>
              <a:t>Switzerland</a:t>
            </a:r>
            <a:r>
              <a:rPr lang="en-US" altLang="en-US" dirty="0">
                <a:latin typeface="Arial" panose="020B0604020202020204" pitchFamily="34" charset="0"/>
              </a:rPr>
              <a:t> (SNV)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33"/>
              </a:rPr>
              <a:t>Slovakia</a:t>
            </a:r>
            <a:r>
              <a:rPr lang="en-US" altLang="en-US" dirty="0">
                <a:latin typeface="Arial" panose="020B0604020202020204" pitchFamily="34" charset="0"/>
              </a:rPr>
              <a:t> (SOSMT)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34"/>
              </a:rPr>
              <a:t>Singapore</a:t>
            </a:r>
            <a:r>
              <a:rPr lang="en-US" altLang="en-US" dirty="0">
                <a:latin typeface="Arial" panose="020B0604020202020204" pitchFamily="34" charset="0"/>
              </a:rPr>
              <a:t> (SPRING SG)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35"/>
              </a:rPr>
              <a:t>Thailand</a:t>
            </a:r>
            <a:r>
              <a:rPr lang="en-US" altLang="en-US" dirty="0">
                <a:latin typeface="Arial" panose="020B0604020202020204" pitchFamily="34" charset="0"/>
              </a:rPr>
              <a:t> (TISI)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hlinkClick r:id="rId36"/>
              </a:rPr>
              <a:t>Czech Republic</a:t>
            </a:r>
            <a:r>
              <a:rPr lang="en-US" altLang="en-US" dirty="0">
                <a:latin typeface="Arial" panose="020B0604020202020204" pitchFamily="34" charset="0"/>
              </a:rPr>
              <a:t> (UNMZ) 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57874" y="0"/>
            <a:ext cx="9720072" cy="1499616"/>
          </a:xfrm>
        </p:spPr>
        <p:txBody>
          <a:bodyPr/>
          <a:lstStyle/>
          <a:p>
            <a:r>
              <a:rPr lang="en-US" dirty="0" smtClean="0"/>
              <a:t>Who is Involved?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56364" y="1620982"/>
            <a:ext cx="2296391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 countries provide experts, actively participate, vote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624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Attendees</a:t>
            </a:r>
            <a:br>
              <a:rPr lang="en-US" dirty="0" smtClean="0"/>
            </a:b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plenary meeting In Sydney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9" y="2286000"/>
            <a:ext cx="3932336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Australia</a:t>
            </a:r>
          </a:p>
          <a:p>
            <a:pPr marL="0" indent="0">
              <a:buNone/>
            </a:pPr>
            <a:r>
              <a:rPr lang="en-US" dirty="0" smtClean="0"/>
              <a:t>Canada</a:t>
            </a:r>
          </a:p>
          <a:p>
            <a:pPr marL="0" indent="0">
              <a:buNone/>
            </a:pPr>
            <a:r>
              <a:rPr lang="en-US" dirty="0" smtClean="0"/>
              <a:t>China</a:t>
            </a:r>
          </a:p>
          <a:p>
            <a:pPr marL="0" indent="0">
              <a:buNone/>
            </a:pPr>
            <a:r>
              <a:rPr lang="en-US" dirty="0" smtClean="0"/>
              <a:t>France</a:t>
            </a:r>
          </a:p>
          <a:p>
            <a:pPr marL="0" indent="0">
              <a:buNone/>
            </a:pPr>
            <a:r>
              <a:rPr lang="en-US" dirty="0" smtClean="0"/>
              <a:t>Germany</a:t>
            </a:r>
          </a:p>
          <a:p>
            <a:pPr marL="0" indent="0">
              <a:buNone/>
            </a:pPr>
            <a:r>
              <a:rPr lang="en-US" dirty="0" smtClean="0"/>
              <a:t>Japan</a:t>
            </a:r>
          </a:p>
          <a:p>
            <a:pPr marL="0" indent="0">
              <a:buNone/>
            </a:pPr>
            <a:r>
              <a:rPr lang="en-US" dirty="0" smtClean="0"/>
              <a:t>Malaysia</a:t>
            </a:r>
          </a:p>
        </p:txBody>
      </p:sp>
      <p:sp>
        <p:nvSpPr>
          <p:cNvPr id="4" name="Rectangle 3"/>
          <p:cNvSpPr/>
          <p:nvPr/>
        </p:nvSpPr>
        <p:spPr>
          <a:xfrm>
            <a:off x="6040582" y="2286000"/>
            <a:ext cx="3924300" cy="2826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n-US" sz="2200" dirty="0"/>
              <a:t>Republic of Korea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n-US" sz="2200" dirty="0"/>
              <a:t>Russia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n-US" sz="2200" dirty="0"/>
              <a:t>SWIFT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n-US" sz="2200" dirty="0"/>
              <a:t>United Kingdom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n-US" sz="2200" dirty="0"/>
              <a:t>United States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n-US" sz="2200" dirty="0"/>
              <a:t>European Commission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96004" y="5164166"/>
            <a:ext cx="2296391" cy="1477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Most countries shared points of view, especially of areas on which to move forward.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726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036" y="3960563"/>
            <a:ext cx="4022922" cy="2768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 term Activities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297137"/>
              </p:ext>
            </p:extLst>
          </p:nvPr>
        </p:nvGraphicFramePr>
        <p:xfrm>
          <a:off x="168442" y="2316758"/>
          <a:ext cx="11794958" cy="3027929"/>
        </p:xfrm>
        <a:graphic>
          <a:graphicData uri="http://schemas.openxmlformats.org/drawingml/2006/table">
            <a:tbl>
              <a:tblPr>
                <a:tableStyleId>{F2DE63D5-997A-4646-A377-4702673A728D}</a:tableStyleId>
              </a:tblPr>
              <a:tblGrid>
                <a:gridCol w="4993105"/>
                <a:gridCol w="680185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Group</a:t>
                      </a:r>
                      <a:endParaRPr lang="en-US" b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Name</a:t>
                      </a:r>
                      <a:endParaRPr lang="en-US" b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36884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 smtClean="0"/>
                        <a:t>New Work Item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Proposal</a:t>
                      </a:r>
                      <a:r>
                        <a:rPr lang="en-US" baseline="0" dirty="0" smtClean="0"/>
                        <a:t> (NWIP)</a:t>
                      </a:r>
                    </a:p>
                    <a:p>
                      <a:pPr marL="0" indent="0">
                        <a:buNone/>
                      </a:pPr>
                      <a:r>
                        <a:rPr lang="en-US" dirty="0" smtClean="0"/>
                        <a:t>Working Group (WG)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Terminology</a:t>
                      </a:r>
                      <a:endParaRPr lang="en-US" i="1" dirty="0"/>
                    </a:p>
                  </a:txBody>
                  <a:tcPr anchor="ctr"/>
                </a:tc>
              </a:tr>
              <a:tr h="199724">
                <a:tc>
                  <a:txBody>
                    <a:bodyPr/>
                    <a:lstStyle/>
                    <a:p>
                      <a:r>
                        <a:rPr lang="en-US" dirty="0" smtClean="0"/>
                        <a:t>2. ISO/TC 307/Study Group </a:t>
                      </a:r>
                      <a:r>
                        <a:rPr lang="en-US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Reference architecture, taxonomy and ontology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3. ISO/TC </a:t>
                      </a:r>
                      <a:r>
                        <a:rPr lang="en-US" dirty="0"/>
                        <a:t>307/SG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Use cases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4. ISO/TC </a:t>
                      </a:r>
                      <a:r>
                        <a:rPr lang="en-US" dirty="0"/>
                        <a:t>307/SG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/>
                        <a:t>Security and privacy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5. ISO/TC </a:t>
                      </a:r>
                      <a:r>
                        <a:rPr lang="en-US" dirty="0"/>
                        <a:t>307/SG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Identity</a:t>
                      </a:r>
                    </a:p>
                  </a:txBody>
                  <a:tcPr anchor="ctr"/>
                </a:tc>
              </a:tr>
              <a:tr h="559049">
                <a:tc>
                  <a:txBody>
                    <a:bodyPr/>
                    <a:lstStyle/>
                    <a:p>
                      <a:r>
                        <a:rPr lang="en-US" dirty="0" smtClean="0"/>
                        <a:t>6. ISO/TC </a:t>
                      </a:r>
                      <a:r>
                        <a:rPr lang="en-US" dirty="0"/>
                        <a:t>307/SG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Smart </a:t>
                      </a:r>
                      <a:r>
                        <a:rPr lang="en-US" i="1" dirty="0"/>
                        <a:t>contracts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60774" y="712323"/>
            <a:ext cx="2296391" cy="1477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Most common was the expressed need for agreement on </a:t>
            </a:r>
            <a:r>
              <a:rPr lang="en-US" i="1" dirty="0" smtClean="0"/>
              <a:t>terminology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904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Working groups and why Study groups?</a:t>
            </a:r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0702" y="2332322"/>
            <a:ext cx="11186923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Study Groups (SGs)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Chartered to investigate the need and feasibility of additional standardization and/or guidance in a technical area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Main objective: to understand the current activities in a particular area and make recommendations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dirty="0" smtClean="0">
                <a:latin typeface="Arial" panose="020B0604020202020204" pitchFamily="34" charset="0"/>
              </a:rPr>
              <a:t>Not process time limited (e.g., standard 3 year cycle for deliverables)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Working Groups (WGs)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Established to expedite development of one or more approved work items, and will exist as long as it has responsibility for approved work items</a:t>
            </a:r>
          </a:p>
        </p:txBody>
      </p:sp>
    </p:spTree>
    <p:extLst>
      <p:ext uri="{BB962C8B-B14F-4D97-AF65-F5344CB8AC3E}">
        <p14:creationId xmlns:p14="http://schemas.microsoft.com/office/powerpoint/2010/main" val="366612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SG1: Reference </a:t>
            </a:r>
            <a:r>
              <a:rPr lang="en-US" dirty="0"/>
              <a:t>architecture, taxonomy and ontology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group will </a:t>
            </a:r>
            <a:r>
              <a:rPr lang="en-US" dirty="0" smtClean="0"/>
              <a:t>study material </a:t>
            </a:r>
            <a:r>
              <a:rPr lang="en-US" dirty="0"/>
              <a:t>relevant to the creation of a </a:t>
            </a:r>
            <a:r>
              <a:rPr lang="en-US" dirty="0" err="1"/>
              <a:t>blockchain</a:t>
            </a:r>
            <a:r>
              <a:rPr lang="en-US" dirty="0"/>
              <a:t> and distributed ledger technology </a:t>
            </a:r>
            <a:r>
              <a:rPr lang="en-US" dirty="0" smtClean="0"/>
              <a:t>reference architecture</a:t>
            </a:r>
            <a:r>
              <a:rPr lang="en-US" dirty="0"/>
              <a:t>, taxonomy and ontology, with the objective of creating a recommendation on how </a:t>
            </a:r>
            <a:r>
              <a:rPr lang="en-US" dirty="0" smtClean="0"/>
              <a:t>to proceed </a:t>
            </a:r>
            <a:r>
              <a:rPr lang="en-US" dirty="0"/>
              <a:t>with this </a:t>
            </a:r>
            <a:r>
              <a:rPr lang="en-US" dirty="0" smtClean="0"/>
              <a:t>work</a:t>
            </a:r>
          </a:p>
          <a:p>
            <a:endParaRPr lang="en-US" dirty="0"/>
          </a:p>
          <a:p>
            <a:r>
              <a:rPr lang="en-US" i="1" dirty="0" smtClean="0"/>
              <a:t>Examine contributions from countries</a:t>
            </a:r>
          </a:p>
          <a:p>
            <a:r>
              <a:rPr lang="en-US" i="1" dirty="0" smtClean="0"/>
              <a:t>Report back to Plenary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16249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SG2: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most common types of use </a:t>
            </a:r>
            <a:r>
              <a:rPr lang="en-US" dirty="0" smtClean="0"/>
              <a:t>cases</a:t>
            </a:r>
            <a:endParaRPr lang="en-US" dirty="0"/>
          </a:p>
          <a:p>
            <a:r>
              <a:rPr lang="en-US" dirty="0" smtClean="0"/>
              <a:t>Consider </a:t>
            </a:r>
            <a:r>
              <a:rPr lang="en-US" dirty="0"/>
              <a:t>the potential implications of the existing use cases and </a:t>
            </a:r>
            <a:r>
              <a:rPr lang="en-US" dirty="0" smtClean="0"/>
              <a:t>applications</a:t>
            </a:r>
          </a:p>
          <a:p>
            <a:endParaRPr lang="en-US" dirty="0"/>
          </a:p>
          <a:p>
            <a:r>
              <a:rPr lang="en-US" i="1" dirty="0"/>
              <a:t>Examine contributions from countries</a:t>
            </a:r>
          </a:p>
          <a:p>
            <a:r>
              <a:rPr lang="en-US" i="1" dirty="0"/>
              <a:t>Report back to </a:t>
            </a:r>
            <a:r>
              <a:rPr lang="en-US" i="1" dirty="0" smtClean="0"/>
              <a:t>Plenary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06368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168</TotalTime>
  <Words>1001</Words>
  <Application>Microsoft Office PowerPoint</Application>
  <PresentationFormat>Personnalisé</PresentationFormat>
  <Paragraphs>138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Integral</vt:lpstr>
      <vt:lpstr>ISO/TC 307</vt:lpstr>
      <vt:lpstr>What is ISO/tc 307?</vt:lpstr>
      <vt:lpstr>What will it do?</vt:lpstr>
      <vt:lpstr>Who is Involved?</vt:lpstr>
      <vt:lpstr>Attendees 1st plenary meeting In Sydney</vt:lpstr>
      <vt:lpstr>Near term Activities</vt:lpstr>
      <vt:lpstr>Why Working groups and why Study groups?</vt:lpstr>
      <vt:lpstr>SG1: Reference architecture, taxonomy and ontology</vt:lpstr>
      <vt:lpstr>SG2: Use cases</vt:lpstr>
      <vt:lpstr>SG3: SECURITY AND PRIVACY</vt:lpstr>
      <vt:lpstr>SG4: Identity </vt:lpstr>
      <vt:lpstr>SG5: Smart Contracts</vt:lpstr>
      <vt:lpstr>LIAISONS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ISO/TC 307</dc:title>
  <dc:creator>Eric E Cohen</dc:creator>
  <cp:lastModifiedBy>Divonne</cp:lastModifiedBy>
  <cp:revision>12</cp:revision>
  <dcterms:created xsi:type="dcterms:W3CDTF">2017-06-13T16:21:08Z</dcterms:created>
  <dcterms:modified xsi:type="dcterms:W3CDTF">2017-06-15T11:13:12Z</dcterms:modified>
</cp:coreProperties>
</file>