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8" r:id="rId5"/>
  </p:sldIdLst>
  <p:sldSz cx="9144000" cy="6858000" type="screen4x3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48" y="3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392DA0-049C-41F0-84C7-62E2E7BE39E6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2025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690269"/>
            <a:ext cx="548640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378824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7324A0-B67E-4349-8A10-6FD7CA265BEE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04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324A0-B67E-4349-8A10-6FD7CA265BE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790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526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38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1811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191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62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06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3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44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30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17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EB8DE-46EB-4767-B438-5A18FA1DF432}" type="datetimeFigureOut">
              <a:rPr kumimoji="1" lang="ja-JP" altLang="en-US" smtClean="0"/>
              <a:t>2018/3/28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5BFD1-A438-4C76-AB5D-322692CFD58A}" type="slidenum">
              <a:rPr kumimoji="1" lang="ja-JP" altLang="en-US" smtClean="0"/>
              <a:t>‹N°›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22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igroup.com/en-en/meta/contact/kesene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hebitcoinnews.com/tui-tourism-group-will-adopt-ethereum-blockchain-technology/" TargetMode="External"/><Relationship Id="rId2" Type="http://schemas.openxmlformats.org/officeDocument/2006/relationships/hyperlink" Target="https://www.tuigroup.com/en-en/media/stories/special-themed-section/digitalisation-and-innovation/2017-08-16-what-is-a-blockchai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estwindowscompany80222.wordpress.com/tag/tui-ceo-says/" TargetMode="External"/><Relationship Id="rId4" Type="http://schemas.openxmlformats.org/officeDocument/2006/relationships/hyperlink" Target="https://btcmanager.com/tui-tourism-group-to-adopt-ethereums-blockchai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kumimoji="1" lang="en-US" altLang="ja-JP" dirty="0">
                <a:solidFill>
                  <a:srgbClr val="0099FF"/>
                </a:solidFill>
              </a:rPr>
              <a:t>Use Case </a:t>
            </a:r>
            <a:r>
              <a:rPr lang="en-US" altLang="ja-JP" dirty="0">
                <a:solidFill>
                  <a:srgbClr val="0099FF"/>
                </a:solidFill>
              </a:rPr>
              <a:t>1 </a:t>
            </a:r>
            <a:r>
              <a:rPr kumimoji="1" lang="en-US" altLang="ja-JP" dirty="0">
                <a:solidFill>
                  <a:srgbClr val="0099FF"/>
                </a:solidFill>
              </a:rPr>
              <a:t>in T/T Domain </a:t>
            </a:r>
            <a:br>
              <a:rPr kumimoji="1" lang="en-US" altLang="ja-JP" dirty="0">
                <a:solidFill>
                  <a:srgbClr val="0099FF"/>
                </a:solidFill>
              </a:rPr>
            </a:br>
            <a:r>
              <a:rPr lang="en-US" altLang="ja-JP" dirty="0">
                <a:solidFill>
                  <a:srgbClr val="0099FF"/>
                </a:solidFill>
              </a:rPr>
              <a:t>TUI</a:t>
            </a:r>
            <a:r>
              <a:rPr lang="ja-JP" altLang="en-US" dirty="0">
                <a:solidFill>
                  <a:srgbClr val="0099FF"/>
                </a:solidFill>
              </a:rPr>
              <a:t>　</a:t>
            </a:r>
            <a:r>
              <a:rPr lang="en-US" altLang="ja-JP" dirty="0">
                <a:solidFill>
                  <a:srgbClr val="0099FF"/>
                </a:solidFill>
              </a:rPr>
              <a:t>Case</a:t>
            </a:r>
            <a:endParaRPr kumimoji="1" lang="ja-JP" altLang="en-US" dirty="0">
              <a:solidFill>
                <a:srgbClr val="0099F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27 March, 2018</a:t>
            </a:r>
          </a:p>
          <a:p>
            <a:r>
              <a:rPr lang="en-US" altLang="ja-JP" dirty="0"/>
              <a:t>Akio Suzuki</a:t>
            </a:r>
            <a:endParaRPr kumimoji="1" lang="en-US" altLang="ja-JP" dirty="0"/>
          </a:p>
          <a:p>
            <a:r>
              <a:rPr lang="en-US" altLang="ja-JP" dirty="0"/>
              <a:t>UN/CEFACT T/T Domain Coordinator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4776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320123"/>
              </p:ext>
            </p:extLst>
          </p:nvPr>
        </p:nvGraphicFramePr>
        <p:xfrm>
          <a:off x="107504" y="476672"/>
          <a:ext cx="8856984" cy="61143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2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4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Chapter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sz="1800" dirty="0">
                          <a:effectLst/>
                        </a:rPr>
                        <a:t>Chapter</a:t>
                      </a:r>
                      <a:r>
                        <a:rPr lang="en-US" altLang="ja-JP" sz="1800" baseline="0" dirty="0">
                          <a:effectLst/>
                        </a:rPr>
                        <a:t> 15 (Tourism)</a:t>
                      </a:r>
                      <a:endParaRPr lang="ja-JP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Sector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</a:rPr>
                        <a:t>Hotel booking &amp; other travel services 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Short Description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</a:rPr>
                        <a:t>TUI,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a German travel related company and one of the largest in the world , </a:t>
                      </a:r>
                      <a:r>
                        <a:rPr kumimoji="1" lang="en-US" altLang="ja-JP" sz="1800" u="none" strike="noStrike" kern="1200" baseline="0" dirty="0">
                          <a:effectLst/>
                        </a:rPr>
                        <a:t>made it public in 2017 that they would 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adopt </a:t>
                      </a:r>
                      <a:r>
                        <a:rPr kumimoji="1" lang="en-US" altLang="ja-JP" sz="1800" u="none" strike="noStrike" kern="1200" dirty="0" err="1">
                          <a:effectLst/>
                        </a:rPr>
                        <a:t>blockchain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technologies into their booking, reservation, and payment systems. </a:t>
                      </a:r>
                      <a:endParaRPr lang="en-US" alt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Proposing / Implementing /Testing Organization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</a:rPr>
                        <a:t>Implementing</a:t>
                      </a:r>
                      <a:r>
                        <a:rPr lang="ja-JP" altLang="en-US" sz="1800" baseline="0" dirty="0">
                          <a:effectLst/>
                        </a:rPr>
                        <a:t> </a:t>
                      </a:r>
                      <a:r>
                        <a:rPr lang="en-US" altLang="ja-JP" sz="1800" baseline="0" dirty="0">
                          <a:effectLst/>
                        </a:rPr>
                        <a:t>within the company group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17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Contact for further information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effectLst/>
                        </a:rPr>
                        <a:t>Mr.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Kuzey</a:t>
                      </a:r>
                      <a:r>
                        <a:rPr kumimoji="1" lang="en-US" altLang="ja-JP" sz="1800" kern="1200" dirty="0">
                          <a:effectLst/>
                        </a:rPr>
                        <a:t>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Esener</a:t>
                      </a:r>
                      <a:r>
                        <a:rPr kumimoji="1" lang="en-US" altLang="ja-JP" sz="1800" kern="1200" dirty="0">
                          <a:effectLst/>
                        </a:rPr>
                        <a:t>  +49 (0) 511 566 6024</a:t>
                      </a:r>
                    </a:p>
                    <a:p>
                      <a:r>
                        <a:rPr kumimoji="1" lang="en-US" altLang="ja-JP" sz="1800" u="none" strike="noStrike" kern="1200" dirty="0">
                          <a:effectLst/>
                          <a:hlinkClick r:id="rId3"/>
                        </a:rPr>
                        <a:t>kuzey.esener@tui.com</a:t>
                      </a:r>
                      <a:endParaRPr kumimoji="1" lang="en-US" altLang="ja-JP" sz="1800" kern="1200" dirty="0">
                        <a:effectLst/>
                      </a:endParaRPr>
                    </a:p>
                    <a:p>
                      <a:r>
                        <a:rPr kumimoji="1" lang="en-US" altLang="ja-JP" sz="1800" kern="1200" dirty="0">
                          <a:effectLst/>
                        </a:rPr>
                        <a:t>Corporate Spokesperson/Head of Media Relations on the presented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paper:“TUI</a:t>
                      </a:r>
                      <a:r>
                        <a:rPr kumimoji="1" lang="en-US" altLang="ja-JP" sz="1800" kern="1200" dirty="0">
                          <a:effectLst/>
                        </a:rPr>
                        <a:t> 2022“: CEO Fritz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Joussen</a:t>
                      </a:r>
                      <a:r>
                        <a:rPr kumimoji="1" lang="en-US" altLang="ja-JP" sz="1800" kern="1200" dirty="0">
                          <a:effectLst/>
                        </a:rPr>
                        <a:t> presents new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programme</a:t>
                      </a:r>
                      <a:r>
                        <a:rPr kumimoji="1" lang="en-US" altLang="ja-JP" sz="1800" kern="1200" dirty="0">
                          <a:effectLst/>
                        </a:rPr>
                        <a:t> for the future at Annual General Meeting</a:t>
                      </a:r>
                      <a:endParaRPr kumimoji="1" lang="en-US" altLang="ja-JP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Long description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1" lang="en-US" altLang="ja-JP" sz="1800" u="none" strike="noStrike" kern="1200" baseline="0" dirty="0">
                          <a:effectLst/>
                        </a:rPr>
                        <a:t>TUI 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has a strategy to shift from the conventional travel product distribution system to the one using </a:t>
                      </a:r>
                      <a:r>
                        <a:rPr kumimoji="1" lang="en-US" altLang="ja-JP" sz="1800" u="none" strike="noStrike" kern="1200" dirty="0" err="1">
                          <a:effectLst/>
                        </a:rPr>
                        <a:t>blockchain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technologies. TUI has moved all of their contracts related to </a:t>
                      </a:r>
                      <a:r>
                        <a:rPr kumimoji="1" lang="en-US" altLang="ja-JP" sz="1800" u="none" strike="noStrike" kern="1200" dirty="0" err="1">
                          <a:effectLst/>
                        </a:rPr>
                        <a:t>bedstock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to the </a:t>
                      </a:r>
                      <a:r>
                        <a:rPr kumimoji="1" lang="en-US" altLang="ja-JP" sz="1800" u="none" strike="noStrike" kern="1200" dirty="0" err="1">
                          <a:effectLst/>
                        </a:rPr>
                        <a:t>blockchain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environment, and </a:t>
                      </a:r>
                      <a:r>
                        <a:rPr kumimoji="1" lang="en-US" altLang="ja-JP" sz="1800" kern="1200" dirty="0">
                          <a:effectLst/>
                        </a:rPr>
                        <a:t> has started to work with the technologies. 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4" y="0"/>
            <a:ext cx="8661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GB" altLang="ja-JP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ANNEX – Standard Template for </a:t>
            </a:r>
            <a:r>
              <a:rPr kumimoji="1" lang="en-GB" altLang="ja-JP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Blockchain</a:t>
            </a:r>
            <a:r>
              <a:rPr kumimoji="1" lang="en-GB" altLang="ja-JP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ＭＳ 明朝" pitchFamily="17" charset="-128"/>
                <a:cs typeface="Times New Roman" pitchFamily="18" charset="0"/>
              </a:rPr>
              <a:t> use cases/case studies </a:t>
            </a:r>
            <a:endParaRPr kumimoji="1" lang="en-GB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2921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0879812"/>
              </p:ext>
            </p:extLst>
          </p:nvPr>
        </p:nvGraphicFramePr>
        <p:xfrm>
          <a:off x="107504" y="116633"/>
          <a:ext cx="8856984" cy="65436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2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4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26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Long description(continued)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kern="1200" dirty="0">
                          <a:effectLst/>
                        </a:rPr>
                        <a:t>The hotel inventory has also been transferred into a </a:t>
                      </a:r>
                      <a:r>
                        <a:rPr kumimoji="1" lang="en-US" altLang="ja-JP" sz="1800" kern="1200" dirty="0" err="1">
                          <a:effectLst/>
                        </a:rPr>
                        <a:t>blockchain</a:t>
                      </a:r>
                      <a:r>
                        <a:rPr kumimoji="1" lang="en-US" altLang="ja-JP" sz="1800" kern="1200" dirty="0">
                          <a:effectLst/>
                        </a:rPr>
                        <a:t> environment in order to  manage it more efficiently.</a:t>
                      </a:r>
                      <a:r>
                        <a:rPr kumimoji="1" lang="en-US" altLang="ja-JP" sz="1800" u="none" strike="noStrike" kern="1200" dirty="0">
                          <a:effectLst/>
                        </a:rPr>
                        <a:t>  It is not known yet whether the actual implementation has been completed successfully.</a:t>
                      </a:r>
                      <a:endParaRPr lang="ja-JP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Description of potential business benefits from </a:t>
                      </a:r>
                      <a:r>
                        <a:rPr lang="en-GB" sz="1800" dirty="0" err="1">
                          <a:effectLst/>
                        </a:rPr>
                        <a:t>blockchain</a:t>
                      </a:r>
                      <a:r>
                        <a:rPr lang="en-GB" sz="1800" dirty="0">
                          <a:effectLst/>
                        </a:rPr>
                        <a:t> use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</a:rPr>
                        <a:t>They expect cost savings and revenue growth by using the technologies.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34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Special concerns (legal, technical, etc.)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</a:rPr>
                        <a:t>N.A.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34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r>
                        <a:rPr lang="en-GB" altLang="ja-JP" sz="1800" dirty="0">
                          <a:effectLst/>
                        </a:rPr>
                        <a:t> being used/proposed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 err="1">
                          <a:effectLst/>
                        </a:rPr>
                        <a:t>Ethereum</a:t>
                      </a:r>
                      <a:endParaRPr lang="ja-JP" altLang="ja-JP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37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Type of consensus algorithm used (if the </a:t>
                      </a: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r>
                        <a:rPr lang="en-GB" altLang="ja-JP" sz="1800" dirty="0">
                          <a:effectLst/>
                        </a:rPr>
                        <a:t> is private or permissioned / consortium-based)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800" dirty="0">
                          <a:effectLst/>
                        </a:rPr>
                        <a:t>Private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89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ja-JP" sz="1800" dirty="0">
                          <a:effectLst/>
                        </a:rPr>
                        <a:t>Rationale and trade-offs considered when selecting a </a:t>
                      </a:r>
                      <a:r>
                        <a:rPr lang="en-GB" altLang="ja-JP" sz="1800" dirty="0" err="1">
                          <a:effectLst/>
                        </a:rPr>
                        <a:t>blockchain</a:t>
                      </a:r>
                      <a:endParaRPr lang="ja-JP" altLang="ja-JP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TUI adopts </a:t>
                      </a:r>
                      <a:r>
                        <a:rPr lang="en-US" altLang="ja-JP" sz="1800" dirty="0" err="1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Ethereum</a:t>
                      </a:r>
                      <a:r>
                        <a:rPr lang="en-US" altLang="ja-JP" sz="1800" dirty="0">
                          <a:effectLst/>
                          <a:latin typeface="Calibri"/>
                          <a:ea typeface="ＭＳ 明朝"/>
                          <a:cs typeface="Times New Roman"/>
                        </a:rPr>
                        <a:t> to use Smart Contract.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71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942717"/>
              </p:ext>
            </p:extLst>
          </p:nvPr>
        </p:nvGraphicFramePr>
        <p:xfrm>
          <a:off x="179512" y="404664"/>
          <a:ext cx="8605464" cy="5906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04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1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77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Any special hardware or “other” used (</a:t>
                      </a:r>
                      <a:r>
                        <a:rPr lang="en-GB" sz="1800" dirty="0" err="1">
                          <a:effectLst/>
                        </a:rPr>
                        <a:t>IoT</a:t>
                      </a:r>
                      <a:r>
                        <a:rPr lang="en-GB" sz="1800" dirty="0">
                          <a:effectLst/>
                        </a:rPr>
                        <a:t>, QR codes, </a:t>
                      </a:r>
                      <a:r>
                        <a:rPr lang="en-GB" sz="1800" dirty="0" err="1">
                          <a:effectLst/>
                        </a:rPr>
                        <a:t>etc</a:t>
                      </a:r>
                      <a:r>
                        <a:rPr lang="en-GB" sz="1800" dirty="0">
                          <a:effectLst/>
                        </a:rPr>
                        <a:t>)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dirty="0"/>
                        <a:t>N.A.</a:t>
                      </a:r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07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Any open-source software being used/proposed</a:t>
                      </a:r>
                      <a:endParaRPr lang="ja-JP" sz="180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r>
                        <a:rPr lang="en-US" altLang="ja-JP" dirty="0" err="1"/>
                        <a:t>Lisk</a:t>
                      </a:r>
                      <a:endParaRPr lang="ja-JP" altLang="en-US" dirty="0"/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4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Links to related information, including technical white papers</a:t>
                      </a: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https://www.tuigroup.com/en-en/media/stories/special-themed-section/digitalisation-and-innovation/2017-08-16-what-is-a-blockchain</a:t>
                      </a:r>
                      <a:endParaRPr kumimoji="1" lang="en-US" altLang="ja-JP" sz="1800" u="sng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  <a:hlinkClick r:id="rId3"/>
                        </a:rPr>
                        <a:t>https://thebitcoinnews.com/tui-tourism-group-will-adopt-ethereum-blockchain-technology/</a:t>
                      </a: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hlinkClick r:id="rId4"/>
                        </a:rPr>
                        <a:t>https://btcmanager.com/tui-tourism-group-to-adopt-ethereums-blockchain/</a:t>
                      </a: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ja-JP" sz="1800" dirty="0">
                          <a:effectLst/>
                          <a:latin typeface="+mn-lt"/>
                          <a:ea typeface="ＭＳ 明朝"/>
                          <a:cs typeface="Times New Roman"/>
                          <a:hlinkClick r:id="rId5"/>
                        </a:rPr>
                        <a:t>https://bestwindowscompany80222.wordpress.com/tag/tui-ceo-says/</a:t>
                      </a:r>
                      <a:endParaRPr lang="en-US" altLang="ja-JP" sz="1800" dirty="0"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ja-JP" sz="1800" dirty="0">
                        <a:effectLst/>
                        <a:latin typeface="Calibri"/>
                        <a:ea typeface="ＭＳ 明朝"/>
                        <a:cs typeface="Times New Roman"/>
                      </a:endParaRPr>
                    </a:p>
                  </a:txBody>
                  <a:tcPr marL="68580" marR="68580" marT="17780" marB="361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266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389</Words>
  <Application>Microsoft Office PowerPoint</Application>
  <PresentationFormat>Affichage à l'écran (4:3)</PresentationFormat>
  <Paragraphs>44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ＭＳ 明朝</vt:lpstr>
      <vt:lpstr>ＭＳ Ｐゴシック</vt:lpstr>
      <vt:lpstr>Arial</vt:lpstr>
      <vt:lpstr>Calibri</vt:lpstr>
      <vt:lpstr>Times New Roman</vt:lpstr>
      <vt:lpstr>Office ​​テーマ</vt:lpstr>
      <vt:lpstr>Use Case 1 in T/T Domain  TUI　Case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Case in T/T Domain</dc:title>
  <dc:creator>鈴木耀夫</dc:creator>
  <cp:lastModifiedBy>Walter Martos</cp:lastModifiedBy>
  <cp:revision>37</cp:revision>
  <cp:lastPrinted>2018-03-27T14:49:00Z</cp:lastPrinted>
  <dcterms:created xsi:type="dcterms:W3CDTF">2018-02-13T15:02:06Z</dcterms:created>
  <dcterms:modified xsi:type="dcterms:W3CDTF">2018-03-27T22:59:39Z</dcterms:modified>
</cp:coreProperties>
</file>