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08" r:id="rId2"/>
    <p:sldId id="263" r:id="rId3"/>
    <p:sldId id="264" r:id="rId4"/>
    <p:sldId id="301" r:id="rId5"/>
    <p:sldId id="302" r:id="rId6"/>
    <p:sldId id="305" r:id="rId7"/>
    <p:sldId id="265" r:id="rId8"/>
    <p:sldId id="285" r:id="rId9"/>
    <p:sldId id="306" r:id="rId10"/>
    <p:sldId id="286" r:id="rId11"/>
    <p:sldId id="266" r:id="rId12"/>
    <p:sldId id="284" r:id="rId13"/>
    <p:sldId id="267" r:id="rId14"/>
    <p:sldId id="280" r:id="rId15"/>
    <p:sldId id="281" r:id="rId16"/>
    <p:sldId id="270" r:id="rId17"/>
    <p:sldId id="304" r:id="rId18"/>
    <p:sldId id="303" r:id="rId19"/>
    <p:sldId id="269" r:id="rId20"/>
    <p:sldId id="260" r:id="rId21"/>
    <p:sldId id="295" r:id="rId22"/>
    <p:sldId id="307" r:id="rId23"/>
    <p:sldId id="310" r:id="rId24"/>
    <p:sldId id="311" r:id="rId2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0" d="100"/>
          <a:sy n="90" d="100"/>
        </p:scale>
        <p:origin x="5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A12D4E-3CDF-4ACD-ADD2-7EF42B77866A}" type="datetimeFigureOut">
              <a:rPr lang="nl-NL" smtClean="0"/>
              <a:t>6-6-2017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A9B4B6-A72C-459F-8218-81E09E41F1BE}" type="slidenum">
              <a:rPr lang="nl-NL" smtClean="0"/>
              <a:t>‹nr.›</a:t>
            </a:fld>
            <a:endParaRPr lang="nl-NL"/>
          </a:p>
        </p:txBody>
      </p:sp>
    </p:spTree>
    <p:extLst>
      <p:ext uri="{BB962C8B-B14F-4D97-AF65-F5344CB8AC3E}">
        <p14:creationId xmlns:p14="http://schemas.microsoft.com/office/powerpoint/2010/main" val="67041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nl-NL"/>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E3FF0C6-A768-47E7-BD68-CADC6E32F1AF}" type="slidenum">
              <a:rPr lang="de-CH" altLang="nl-NL">
                <a:latin typeface="Calibri" panose="020F0502020204030204" pitchFamily="34" charset="0"/>
              </a:rPr>
              <a:pPr eaLnBrk="1" hangingPunct="1"/>
              <a:t>21</a:t>
            </a:fld>
            <a:endParaRPr lang="de-CH" altLang="nl-NL">
              <a:latin typeface="Calibri" panose="020F0502020204030204" pitchFamily="34" charset="0"/>
            </a:endParaRPr>
          </a:p>
        </p:txBody>
      </p:sp>
    </p:spTree>
    <p:extLst>
      <p:ext uri="{BB962C8B-B14F-4D97-AF65-F5344CB8AC3E}">
        <p14:creationId xmlns:p14="http://schemas.microsoft.com/office/powerpoint/2010/main" val="2922517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70035D7-8576-4836-8B9A-3DC2786D9144}" type="datetime1">
              <a:rPr lang="nl-NL" smtClean="0"/>
              <a:t>6-6-2017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1102146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9B88C02-9F5E-45F3-8EA3-3E1585FA0AC6}" type="datetime1">
              <a:rPr lang="nl-NL" smtClean="0"/>
              <a:t>6-6-2017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1603076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C63414E-9A19-4485-B8D8-9CB9D1947F5A}" type="datetime1">
              <a:rPr lang="nl-NL" smtClean="0"/>
              <a:t>6-6-2017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3005574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433EDBB-8F28-4297-B4F0-8F5104835FFA}" type="datetime1">
              <a:rPr lang="nl-NL" smtClean="0"/>
              <a:t>6-6-2017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1006941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AF7838DD-09E0-45F7-81D9-8F36DA890142}" type="datetime1">
              <a:rPr lang="nl-NL" smtClean="0"/>
              <a:t>6-6-2017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3147458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686F6D0-6FF1-451F-9925-1E0307B7E1DA}" type="datetime1">
              <a:rPr lang="nl-NL" smtClean="0"/>
              <a:t>6-6-2017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419919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2BEBF93-6DA3-45B8-A197-A9DF0353AD18}" type="datetime1">
              <a:rPr lang="nl-NL" smtClean="0"/>
              <a:t>6-6-2017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1988588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873E13B9-6DE7-4975-AE59-7FB5CA782D5B}" type="datetime1">
              <a:rPr lang="nl-NL" smtClean="0"/>
              <a:t>6-6-2017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2951745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B3F4174-252D-4086-9588-47A430DE8694}" type="datetime1">
              <a:rPr lang="nl-NL" smtClean="0"/>
              <a:t>6-6-2017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399689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A3FA2E3-823E-407A-A3AD-7FA991367DF8}" type="datetime1">
              <a:rPr lang="nl-NL" smtClean="0"/>
              <a:t>6-6-2017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3142079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4466C005-B4DD-44A4-9DAD-03F90A7F5F19}" type="datetime1">
              <a:rPr lang="nl-NL" smtClean="0"/>
              <a:t>6-6-2017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C68D768-F5FC-4A97-B13B-4D2A2C1842C6}" type="slidenum">
              <a:rPr lang="nl-NL" smtClean="0"/>
              <a:t>‹nr.›</a:t>
            </a:fld>
            <a:endParaRPr lang="nl-NL"/>
          </a:p>
        </p:txBody>
      </p:sp>
    </p:spTree>
    <p:extLst>
      <p:ext uri="{BB962C8B-B14F-4D97-AF65-F5344CB8AC3E}">
        <p14:creationId xmlns:p14="http://schemas.microsoft.com/office/powerpoint/2010/main" val="2045920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9A65A6-92C3-491E-BF33-F1E0AAC4BC1F}" type="datetime1">
              <a:rPr lang="nl-NL" smtClean="0"/>
              <a:t>6-6-2017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68D768-F5FC-4A97-B13B-4D2A2C1842C6}" type="slidenum">
              <a:rPr lang="nl-NL" smtClean="0"/>
              <a:t>‹nr.›</a:t>
            </a:fld>
            <a:endParaRPr lang="nl-NL"/>
          </a:p>
        </p:txBody>
      </p:sp>
    </p:spTree>
    <p:extLst>
      <p:ext uri="{BB962C8B-B14F-4D97-AF65-F5344CB8AC3E}">
        <p14:creationId xmlns:p14="http://schemas.microsoft.com/office/powerpoint/2010/main" val="17590433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D40AFA-9126-4582-AE75-C975BC0CDA2D}"/>
              </a:ext>
            </a:extLst>
          </p:cNvPr>
          <p:cNvSpPr>
            <a:spLocks noGrp="1"/>
          </p:cNvSpPr>
          <p:nvPr>
            <p:ph type="title"/>
          </p:nvPr>
        </p:nvSpPr>
        <p:spPr/>
        <p:txBody>
          <a:bodyPr/>
          <a:lstStyle/>
          <a:p>
            <a:r>
              <a:rPr lang="en-US"/>
              <a:t>The Use of Code Lists within UN/EDIFACT and UN/XML Schemas</a:t>
            </a:r>
            <a:endParaRPr lang="nl-NL"/>
          </a:p>
        </p:txBody>
      </p:sp>
      <p:sp>
        <p:nvSpPr>
          <p:cNvPr id="3" name="Tijdelijke aanduiding voor inhoud 2">
            <a:extLst>
              <a:ext uri="{FF2B5EF4-FFF2-40B4-BE49-F238E27FC236}">
                <a16:creationId xmlns:a16="http://schemas.microsoft.com/office/drawing/2014/main" id="{7FC019AF-F0B0-4884-B946-CCFFB002FE8F}"/>
              </a:ext>
            </a:extLst>
          </p:cNvPr>
          <p:cNvSpPr>
            <a:spLocks noGrp="1"/>
          </p:cNvSpPr>
          <p:nvPr>
            <p:ph idx="1"/>
          </p:nvPr>
        </p:nvSpPr>
        <p:spPr/>
        <p:txBody>
          <a:bodyPr/>
          <a:lstStyle/>
          <a:p>
            <a:pPr marL="0" indent="0" algn="ctr">
              <a:buNone/>
            </a:pPr>
            <a:endParaRPr lang="nl-NL"/>
          </a:p>
          <a:p>
            <a:pPr marL="0" indent="0" algn="ctr">
              <a:buNone/>
            </a:pPr>
            <a:endParaRPr lang="nl-NL"/>
          </a:p>
          <a:p>
            <a:pPr marL="0" indent="0" algn="ctr">
              <a:buNone/>
            </a:pPr>
            <a:endParaRPr lang="nl-NL"/>
          </a:p>
          <a:p>
            <a:pPr marL="0" indent="0" algn="ctr">
              <a:buNone/>
            </a:pPr>
            <a:r>
              <a:rPr lang="nl-NL"/>
              <a:t>Initial contribution from SCRDM team</a:t>
            </a:r>
          </a:p>
        </p:txBody>
      </p:sp>
      <p:sp>
        <p:nvSpPr>
          <p:cNvPr id="4" name="Tijdelijke aanduiding voor dianummer 3">
            <a:extLst>
              <a:ext uri="{FF2B5EF4-FFF2-40B4-BE49-F238E27FC236}">
                <a16:creationId xmlns:a16="http://schemas.microsoft.com/office/drawing/2014/main" id="{BB48E21C-4A03-457A-B030-4B12D048CC3E}"/>
              </a:ext>
            </a:extLst>
          </p:cNvPr>
          <p:cNvSpPr>
            <a:spLocks noGrp="1"/>
          </p:cNvSpPr>
          <p:nvPr>
            <p:ph type="sldNum" sz="quarter" idx="12"/>
          </p:nvPr>
        </p:nvSpPr>
        <p:spPr/>
        <p:txBody>
          <a:bodyPr/>
          <a:lstStyle/>
          <a:p>
            <a:fld id="{9C68D768-F5FC-4A97-B13B-4D2A2C1842C6}" type="slidenum">
              <a:rPr lang="nl-NL" smtClean="0"/>
              <a:t>1</a:t>
            </a:fld>
            <a:endParaRPr lang="nl-NL"/>
          </a:p>
        </p:txBody>
      </p:sp>
    </p:spTree>
    <p:extLst>
      <p:ext uri="{BB962C8B-B14F-4D97-AF65-F5344CB8AC3E}">
        <p14:creationId xmlns:p14="http://schemas.microsoft.com/office/powerpoint/2010/main" val="1833342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Example : other union</a:t>
            </a:r>
          </a:p>
        </p:txBody>
      </p:sp>
      <p:pic>
        <p:nvPicPr>
          <p:cNvPr id="4" name="Afbeelding 3"/>
          <p:cNvPicPr>
            <a:picLocks noChangeAspect="1"/>
          </p:cNvPicPr>
          <p:nvPr/>
        </p:nvPicPr>
        <p:blipFill>
          <a:blip r:embed="rId2"/>
          <a:stretch>
            <a:fillRect/>
          </a:stretch>
        </p:blipFill>
        <p:spPr>
          <a:xfrm>
            <a:off x="838200" y="2086749"/>
            <a:ext cx="6974737" cy="4038731"/>
          </a:xfrm>
          <a:prstGeom prst="rect">
            <a:avLst/>
          </a:prstGeom>
        </p:spPr>
      </p:pic>
      <p:sp>
        <p:nvSpPr>
          <p:cNvPr id="5" name="Ovaal 4"/>
          <p:cNvSpPr/>
          <p:nvPr/>
        </p:nvSpPr>
        <p:spPr>
          <a:xfrm>
            <a:off x="1531088" y="2243469"/>
            <a:ext cx="733647" cy="520996"/>
          </a:xfrm>
          <a:prstGeom prst="ellipse">
            <a:avLst/>
          </a:prstGeom>
          <a:noFill/>
          <a:ln w="4127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eraccolade 5"/>
          <p:cNvSpPr/>
          <p:nvPr/>
        </p:nvSpPr>
        <p:spPr>
          <a:xfrm>
            <a:off x="7527719" y="2693760"/>
            <a:ext cx="537210" cy="1794510"/>
          </a:xfrm>
          <a:prstGeom prst="rightBrace">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7" name="Rechteraccolade 6"/>
          <p:cNvSpPr/>
          <p:nvPr/>
        </p:nvSpPr>
        <p:spPr>
          <a:xfrm>
            <a:off x="7527719" y="4686300"/>
            <a:ext cx="570436" cy="1020014"/>
          </a:xfrm>
          <a:prstGeom prst="rightBrace">
            <a:avLst>
              <a:gd name="adj1" fmla="val 12588"/>
              <a:gd name="adj2" fmla="val 50000"/>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3" name="Tekstvak 2">
            <a:extLst>
              <a:ext uri="{FF2B5EF4-FFF2-40B4-BE49-F238E27FC236}">
                <a16:creationId xmlns:a16="http://schemas.microsoft.com/office/drawing/2014/main" id="{F79E678F-8C32-4082-972F-8FD86AC942D6}"/>
              </a:ext>
            </a:extLst>
          </p:cNvPr>
          <p:cNvSpPr txBox="1"/>
          <p:nvPr/>
        </p:nvSpPr>
        <p:spPr>
          <a:xfrm>
            <a:off x="8332470" y="3406140"/>
            <a:ext cx="468630" cy="369332"/>
          </a:xfrm>
          <a:prstGeom prst="rect">
            <a:avLst/>
          </a:prstGeom>
          <a:noFill/>
        </p:spPr>
        <p:txBody>
          <a:bodyPr wrap="square" rtlCol="0">
            <a:spAutoFit/>
          </a:bodyPr>
          <a:lstStyle/>
          <a:p>
            <a:r>
              <a:rPr lang="nl-NL"/>
              <a:t>1</a:t>
            </a:r>
          </a:p>
        </p:txBody>
      </p:sp>
      <p:sp>
        <p:nvSpPr>
          <p:cNvPr id="8" name="Tekstvak 7">
            <a:extLst>
              <a:ext uri="{FF2B5EF4-FFF2-40B4-BE49-F238E27FC236}">
                <a16:creationId xmlns:a16="http://schemas.microsoft.com/office/drawing/2014/main" id="{780CCEE8-7FD3-43B5-B82D-A078B1386EE3}"/>
              </a:ext>
            </a:extLst>
          </p:cNvPr>
          <p:cNvSpPr txBox="1"/>
          <p:nvPr/>
        </p:nvSpPr>
        <p:spPr>
          <a:xfrm>
            <a:off x="8416290" y="5011641"/>
            <a:ext cx="468630" cy="369332"/>
          </a:xfrm>
          <a:prstGeom prst="rect">
            <a:avLst/>
          </a:prstGeom>
          <a:noFill/>
        </p:spPr>
        <p:txBody>
          <a:bodyPr wrap="square" rtlCol="0">
            <a:spAutoFit/>
          </a:bodyPr>
          <a:lstStyle/>
          <a:p>
            <a:r>
              <a:rPr lang="nl-NL"/>
              <a:t>2</a:t>
            </a:r>
          </a:p>
        </p:txBody>
      </p:sp>
      <p:sp>
        <p:nvSpPr>
          <p:cNvPr id="9" name="Tekstvak 8">
            <a:extLst>
              <a:ext uri="{FF2B5EF4-FFF2-40B4-BE49-F238E27FC236}">
                <a16:creationId xmlns:a16="http://schemas.microsoft.com/office/drawing/2014/main" id="{A37A1FCD-01E4-4EBB-8818-C38182680815}"/>
              </a:ext>
            </a:extLst>
          </p:cNvPr>
          <p:cNvSpPr txBox="1"/>
          <p:nvPr/>
        </p:nvSpPr>
        <p:spPr>
          <a:xfrm>
            <a:off x="838200" y="1519386"/>
            <a:ext cx="3725251" cy="369332"/>
          </a:xfrm>
          <a:prstGeom prst="rect">
            <a:avLst/>
          </a:prstGeom>
          <a:noFill/>
        </p:spPr>
        <p:txBody>
          <a:bodyPr wrap="none" rtlCol="0">
            <a:spAutoFit/>
          </a:bodyPr>
          <a:lstStyle/>
          <a:p>
            <a:r>
              <a:rPr lang="nl-NL"/>
              <a:t>Example other standards organization</a:t>
            </a:r>
          </a:p>
        </p:txBody>
      </p:sp>
      <p:sp>
        <p:nvSpPr>
          <p:cNvPr id="10" name="Tijdelijke aanduiding voor dianummer 9">
            <a:extLst>
              <a:ext uri="{FF2B5EF4-FFF2-40B4-BE49-F238E27FC236}">
                <a16:creationId xmlns:a16="http://schemas.microsoft.com/office/drawing/2014/main" id="{6B5B5E57-9842-4A9A-9C64-F3D25A7F2114}"/>
              </a:ext>
            </a:extLst>
          </p:cNvPr>
          <p:cNvSpPr>
            <a:spLocks noGrp="1"/>
          </p:cNvSpPr>
          <p:nvPr>
            <p:ph type="sldNum" sz="quarter" idx="12"/>
          </p:nvPr>
        </p:nvSpPr>
        <p:spPr/>
        <p:txBody>
          <a:bodyPr/>
          <a:lstStyle/>
          <a:p>
            <a:fld id="{9C68D768-F5FC-4A97-B13B-4D2A2C1842C6}" type="slidenum">
              <a:rPr lang="nl-NL" smtClean="0"/>
              <a:t>10</a:t>
            </a:fld>
            <a:endParaRPr lang="nl-NL"/>
          </a:p>
        </p:txBody>
      </p:sp>
    </p:spTree>
    <p:extLst>
      <p:ext uri="{BB962C8B-B14F-4D97-AF65-F5344CB8AC3E}">
        <p14:creationId xmlns:p14="http://schemas.microsoft.com/office/powerpoint/2010/main" val="2882682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838200" y="365126"/>
            <a:ext cx="10515600" cy="569158"/>
          </a:xfrm>
        </p:spPr>
        <p:txBody>
          <a:bodyPr>
            <a:normAutofit/>
          </a:bodyPr>
          <a:lstStyle/>
          <a:p>
            <a:r>
              <a:rPr lang="en-US" sz="3200" b="1">
                <a:solidFill>
                  <a:srgbClr val="333333"/>
                </a:solidFill>
                <a:latin typeface="Arial" panose="020B0604020202020204" pitchFamily="34" charset="0"/>
              </a:rPr>
              <a:t>3. Restricting code lists</a:t>
            </a:r>
            <a:endParaRPr lang="nl-NL" sz="3200"/>
          </a:p>
        </p:txBody>
      </p:sp>
      <p:sp>
        <p:nvSpPr>
          <p:cNvPr id="5" name="Stroomdiagram: Magnetische schijf 4"/>
          <p:cNvSpPr/>
          <p:nvPr/>
        </p:nvSpPr>
        <p:spPr>
          <a:xfrm>
            <a:off x="2206251" y="2597143"/>
            <a:ext cx="914399" cy="804548"/>
          </a:xfrm>
          <a:prstGeom prst="flowChartMagneticDisk">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Restrict</a:t>
            </a:r>
          </a:p>
          <a:p>
            <a:pPr algn="ctr"/>
            <a:r>
              <a:rPr lang="nl-NL" sz="1200"/>
              <a:t>(only XML)</a:t>
            </a:r>
          </a:p>
        </p:txBody>
      </p:sp>
      <p:sp>
        <p:nvSpPr>
          <p:cNvPr id="6" name="Stroomdiagram: Magnetische schijf 5"/>
          <p:cNvSpPr/>
          <p:nvPr/>
        </p:nvSpPr>
        <p:spPr>
          <a:xfrm>
            <a:off x="988996" y="2250759"/>
            <a:ext cx="914399" cy="142476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UNECE</a:t>
            </a:r>
          </a:p>
        </p:txBody>
      </p:sp>
      <p:cxnSp>
        <p:nvCxnSpPr>
          <p:cNvPr id="7" name="Rechte verbindingslijn 6"/>
          <p:cNvCxnSpPr>
            <a:cxnSpLocks/>
          </p:cNvCxnSpPr>
          <p:nvPr/>
        </p:nvCxnSpPr>
        <p:spPr>
          <a:xfrm>
            <a:off x="3335544" y="1897381"/>
            <a:ext cx="0" cy="3188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9" name="Stroomdiagram: Magnetische schijf 8"/>
          <p:cNvSpPr/>
          <p:nvPr/>
        </p:nvSpPr>
        <p:spPr>
          <a:xfrm>
            <a:off x="3972043" y="2213995"/>
            <a:ext cx="914399" cy="915351"/>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UNECE</a:t>
            </a:r>
          </a:p>
        </p:txBody>
      </p:sp>
      <p:sp>
        <p:nvSpPr>
          <p:cNvPr id="10" name="Tekstvak 9"/>
          <p:cNvSpPr txBox="1"/>
          <p:nvPr/>
        </p:nvSpPr>
        <p:spPr>
          <a:xfrm>
            <a:off x="3874167" y="1482258"/>
            <a:ext cx="1346779" cy="369332"/>
          </a:xfrm>
          <a:prstGeom prst="rect">
            <a:avLst/>
          </a:prstGeom>
          <a:noFill/>
        </p:spPr>
        <p:txBody>
          <a:bodyPr wrap="square" rtlCol="0">
            <a:spAutoFit/>
          </a:bodyPr>
          <a:lstStyle/>
          <a:p>
            <a:r>
              <a:rPr lang="nl-NL"/>
              <a:t>User Groups</a:t>
            </a:r>
          </a:p>
        </p:txBody>
      </p:sp>
      <p:sp>
        <p:nvSpPr>
          <p:cNvPr id="11" name="Tekstvak 10"/>
          <p:cNvSpPr txBox="1"/>
          <p:nvPr/>
        </p:nvSpPr>
        <p:spPr>
          <a:xfrm>
            <a:off x="838200" y="1573603"/>
            <a:ext cx="1177887" cy="369332"/>
          </a:xfrm>
          <a:prstGeom prst="rect">
            <a:avLst/>
          </a:prstGeom>
          <a:noFill/>
        </p:spPr>
        <p:txBody>
          <a:bodyPr wrap="square" rtlCol="0">
            <a:spAutoFit/>
          </a:bodyPr>
          <a:lstStyle/>
          <a:p>
            <a:r>
              <a:rPr lang="nl-NL"/>
              <a:t>UNCEFACT</a:t>
            </a:r>
          </a:p>
        </p:txBody>
      </p:sp>
      <p:sp>
        <p:nvSpPr>
          <p:cNvPr id="12" name="Tekstvak 11"/>
          <p:cNvSpPr txBox="1"/>
          <p:nvPr/>
        </p:nvSpPr>
        <p:spPr>
          <a:xfrm>
            <a:off x="808086" y="3842326"/>
            <a:ext cx="1220527" cy="646331"/>
          </a:xfrm>
          <a:prstGeom prst="rect">
            <a:avLst/>
          </a:prstGeom>
          <a:noFill/>
        </p:spPr>
        <p:txBody>
          <a:bodyPr wrap="square" rtlCol="0">
            <a:spAutoFit/>
          </a:bodyPr>
          <a:lstStyle/>
          <a:p>
            <a:r>
              <a:rPr lang="nl-NL"/>
              <a:t>- code lists</a:t>
            </a:r>
          </a:p>
          <a:p>
            <a:r>
              <a:rPr lang="nl-NL"/>
              <a:t>- codes</a:t>
            </a:r>
          </a:p>
        </p:txBody>
      </p:sp>
      <p:sp>
        <p:nvSpPr>
          <p:cNvPr id="19" name="Tekstvak 18"/>
          <p:cNvSpPr txBox="1"/>
          <p:nvPr/>
        </p:nvSpPr>
        <p:spPr>
          <a:xfrm>
            <a:off x="3911171" y="3333827"/>
            <a:ext cx="1220527" cy="646331"/>
          </a:xfrm>
          <a:prstGeom prst="rect">
            <a:avLst/>
          </a:prstGeom>
          <a:noFill/>
        </p:spPr>
        <p:txBody>
          <a:bodyPr wrap="square" rtlCol="0">
            <a:spAutoFit/>
          </a:bodyPr>
          <a:lstStyle/>
          <a:p>
            <a:r>
              <a:rPr lang="nl-NL"/>
              <a:t>- codes</a:t>
            </a:r>
          </a:p>
          <a:p>
            <a:r>
              <a:rPr lang="nl-NL"/>
              <a:t>- code lists</a:t>
            </a:r>
          </a:p>
        </p:txBody>
      </p:sp>
      <p:sp>
        <p:nvSpPr>
          <p:cNvPr id="20" name="Tekstvak 19"/>
          <p:cNvSpPr txBox="1"/>
          <p:nvPr/>
        </p:nvSpPr>
        <p:spPr>
          <a:xfrm>
            <a:off x="8012430" y="1528049"/>
            <a:ext cx="1344599" cy="369332"/>
          </a:xfrm>
          <a:prstGeom prst="rect">
            <a:avLst/>
          </a:prstGeom>
          <a:noFill/>
        </p:spPr>
        <p:txBody>
          <a:bodyPr wrap="none" rtlCol="0">
            <a:spAutoFit/>
          </a:bodyPr>
          <a:lstStyle/>
          <a:p>
            <a:r>
              <a:rPr lang="nl-NL"/>
              <a:t>UN/EDIFACT</a:t>
            </a:r>
          </a:p>
        </p:txBody>
      </p:sp>
      <p:cxnSp>
        <p:nvCxnSpPr>
          <p:cNvPr id="21" name="Rechte verbindingslijn 20"/>
          <p:cNvCxnSpPr>
            <a:cxnSpLocks/>
          </p:cNvCxnSpPr>
          <p:nvPr/>
        </p:nvCxnSpPr>
        <p:spPr>
          <a:xfrm>
            <a:off x="9496458" y="1528049"/>
            <a:ext cx="0" cy="208353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Tekstvak 21"/>
          <p:cNvSpPr txBox="1"/>
          <p:nvPr/>
        </p:nvSpPr>
        <p:spPr>
          <a:xfrm>
            <a:off x="7787832" y="2389257"/>
            <a:ext cx="4136652" cy="2677656"/>
          </a:xfrm>
          <a:prstGeom prst="rect">
            <a:avLst/>
          </a:prstGeom>
          <a:noFill/>
        </p:spPr>
        <p:txBody>
          <a:bodyPr wrap="square" rtlCol="0">
            <a:spAutoFit/>
          </a:bodyPr>
          <a:lstStyle/>
          <a:p>
            <a:r>
              <a:rPr lang="nl-NL" sz="1400"/>
              <a:t>Mark Code List</a:t>
            </a:r>
          </a:p>
          <a:p>
            <a:r>
              <a:rPr lang="nl-NL" sz="1400"/>
              <a:t>As </a:t>
            </a:r>
            <a:r>
              <a:rPr lang="nl-NL" sz="1400" b="1" i="1" u="sng"/>
              <a:t>Restricted</a:t>
            </a:r>
            <a:r>
              <a:rPr lang="nl-NL" sz="1400"/>
              <a:t> in </a:t>
            </a:r>
            <a:br>
              <a:rPr lang="nl-NL" sz="1400"/>
            </a:br>
            <a:r>
              <a:rPr lang="nl-NL" sz="1400"/>
              <a:t>Message </a:t>
            </a:r>
          </a:p>
          <a:p>
            <a:r>
              <a:rPr lang="nl-NL" sz="1400"/>
              <a:t>Implementation </a:t>
            </a:r>
          </a:p>
          <a:p>
            <a:r>
              <a:rPr lang="nl-NL" sz="1400"/>
              <a:t>Guideline (MIG)</a:t>
            </a:r>
          </a:p>
          <a:p>
            <a:endParaRPr lang="nl-NL" sz="1400"/>
          </a:p>
          <a:p>
            <a:r>
              <a:rPr lang="nl-NL" sz="1400"/>
              <a:t>Restricted because:</a:t>
            </a:r>
          </a:p>
          <a:p>
            <a:pPr marL="285750" indent="-285750">
              <a:buFontTx/>
              <a:buChar char="-"/>
            </a:pPr>
            <a:r>
              <a:rPr lang="nl-NL" sz="1400"/>
              <a:t>Business rules only allow limited number of codes </a:t>
            </a:r>
          </a:p>
          <a:p>
            <a:pPr marL="285750" indent="-285750">
              <a:buFontTx/>
              <a:buChar char="-"/>
            </a:pPr>
            <a:r>
              <a:rPr lang="nl-NL" sz="1400"/>
              <a:t>Subsets for different contexts</a:t>
            </a:r>
          </a:p>
          <a:p>
            <a:pPr marL="285750" indent="-285750">
              <a:buFontTx/>
              <a:buChar char="-"/>
            </a:pPr>
            <a:r>
              <a:rPr lang="nl-NL" sz="1400"/>
              <a:t>Interoperability when chosing for subsets</a:t>
            </a:r>
          </a:p>
          <a:p>
            <a:pPr marL="285750" indent="-285750">
              <a:buFontTx/>
              <a:buChar char="-"/>
            </a:pPr>
            <a:r>
              <a:rPr lang="nl-NL" sz="1400"/>
              <a:t>Restricted list of code lists when different code lists are available</a:t>
            </a:r>
          </a:p>
        </p:txBody>
      </p:sp>
      <p:sp>
        <p:nvSpPr>
          <p:cNvPr id="23" name="Tekstvak 22"/>
          <p:cNvSpPr txBox="1"/>
          <p:nvPr/>
        </p:nvSpPr>
        <p:spPr>
          <a:xfrm>
            <a:off x="10410549" y="1483659"/>
            <a:ext cx="986167" cy="369332"/>
          </a:xfrm>
          <a:prstGeom prst="rect">
            <a:avLst/>
          </a:prstGeom>
          <a:noFill/>
        </p:spPr>
        <p:txBody>
          <a:bodyPr wrap="none" rtlCol="0">
            <a:spAutoFit/>
          </a:bodyPr>
          <a:lstStyle/>
          <a:p>
            <a:r>
              <a:rPr lang="nl-NL"/>
              <a:t>UN/XML</a:t>
            </a:r>
          </a:p>
        </p:txBody>
      </p:sp>
      <p:sp>
        <p:nvSpPr>
          <p:cNvPr id="24" name="Tekstvak 23"/>
          <p:cNvSpPr txBox="1"/>
          <p:nvPr/>
        </p:nvSpPr>
        <p:spPr>
          <a:xfrm>
            <a:off x="9817917" y="2427446"/>
            <a:ext cx="2148024" cy="738664"/>
          </a:xfrm>
          <a:prstGeom prst="rect">
            <a:avLst/>
          </a:prstGeom>
          <a:noFill/>
        </p:spPr>
        <p:txBody>
          <a:bodyPr wrap="none" rtlCol="0">
            <a:spAutoFit/>
          </a:bodyPr>
          <a:lstStyle/>
          <a:p>
            <a:r>
              <a:rPr lang="nl-NL" sz="1400"/>
              <a:t>Create your own qualfied </a:t>
            </a:r>
          </a:p>
          <a:p>
            <a:r>
              <a:rPr lang="nl-NL" sz="1400"/>
              <a:t>Code list as </a:t>
            </a:r>
            <a:r>
              <a:rPr lang="nl-NL" sz="1400" b="1" i="1" u="sng"/>
              <a:t>Restricted</a:t>
            </a:r>
            <a:r>
              <a:rPr lang="nl-NL" sz="1400"/>
              <a:t> and </a:t>
            </a:r>
          </a:p>
          <a:p>
            <a:r>
              <a:rPr lang="nl-NL" sz="1400"/>
              <a:t>couple this one</a:t>
            </a:r>
          </a:p>
        </p:txBody>
      </p:sp>
      <p:sp>
        <p:nvSpPr>
          <p:cNvPr id="25" name="Tekstvak 24"/>
          <p:cNvSpPr txBox="1"/>
          <p:nvPr/>
        </p:nvSpPr>
        <p:spPr>
          <a:xfrm>
            <a:off x="1903395" y="2814751"/>
            <a:ext cx="300082" cy="369332"/>
          </a:xfrm>
          <a:prstGeom prst="rect">
            <a:avLst/>
          </a:prstGeom>
          <a:noFill/>
        </p:spPr>
        <p:txBody>
          <a:bodyPr wrap="none" rtlCol="0">
            <a:spAutoFit/>
          </a:bodyPr>
          <a:lstStyle/>
          <a:p>
            <a:r>
              <a:rPr lang="nl-NL"/>
              <a:t>+</a:t>
            </a:r>
          </a:p>
        </p:txBody>
      </p:sp>
      <p:cxnSp>
        <p:nvCxnSpPr>
          <p:cNvPr id="27" name="Verbindingslijn: gebogen 26"/>
          <p:cNvCxnSpPr>
            <a:cxnSpLocks/>
          </p:cNvCxnSpPr>
          <p:nvPr/>
        </p:nvCxnSpPr>
        <p:spPr>
          <a:xfrm flipV="1">
            <a:off x="4740661" y="1531840"/>
            <a:ext cx="3434045" cy="40614"/>
          </a:xfrm>
          <a:prstGeom prst="bentConnector4">
            <a:avLst>
              <a:gd name="adj1" fmla="val -246"/>
              <a:gd name="adj2" fmla="val 66286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Verbindingslijn: gebogen 27"/>
          <p:cNvCxnSpPr>
            <a:cxnSpLocks/>
            <a:endCxn id="23" idx="0"/>
          </p:cNvCxnSpPr>
          <p:nvPr/>
        </p:nvCxnSpPr>
        <p:spPr>
          <a:xfrm>
            <a:off x="8176471" y="1304249"/>
            <a:ext cx="2727162" cy="17941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Rechthoek 2"/>
          <p:cNvSpPr/>
          <p:nvPr/>
        </p:nvSpPr>
        <p:spPr>
          <a:xfrm>
            <a:off x="7943041" y="872959"/>
            <a:ext cx="3666838" cy="369332"/>
          </a:xfrm>
          <a:prstGeom prst="rect">
            <a:avLst/>
          </a:prstGeom>
        </p:spPr>
        <p:txBody>
          <a:bodyPr wrap="none">
            <a:spAutoFit/>
          </a:bodyPr>
          <a:lstStyle/>
          <a:p>
            <a:r>
              <a:rPr lang="en-US"/>
              <a:t>Subset of the managing agency’s list. </a:t>
            </a:r>
            <a:endParaRPr lang="nl-NL"/>
          </a:p>
        </p:txBody>
      </p:sp>
      <p:sp>
        <p:nvSpPr>
          <p:cNvPr id="2" name="Rechthoek 1"/>
          <p:cNvSpPr/>
          <p:nvPr/>
        </p:nvSpPr>
        <p:spPr>
          <a:xfrm>
            <a:off x="7787832" y="5128550"/>
            <a:ext cx="4248959" cy="1600438"/>
          </a:xfrm>
          <a:prstGeom prst="rect">
            <a:avLst/>
          </a:prstGeom>
        </p:spPr>
        <p:txBody>
          <a:bodyPr wrap="square">
            <a:spAutoFit/>
          </a:bodyPr>
          <a:lstStyle/>
          <a:p>
            <a:r>
              <a:rPr lang="en-US" sz="1400" b="1"/>
              <a:t>Alternative:</a:t>
            </a:r>
          </a:p>
          <a:p>
            <a:r>
              <a:rPr lang="en-US" sz="1400"/>
              <a:t>A restricted code list is a shorter version of the full-list, but the shorter file has unique code list metadata reflecting the subset of values (it should have different metadata). This ensures multiple restricted lists of the same full list can be uniquely identified and managed by their respective distinguished metadata</a:t>
            </a:r>
            <a:endParaRPr lang="nl-NL" sz="1400"/>
          </a:p>
        </p:txBody>
      </p:sp>
      <p:sp>
        <p:nvSpPr>
          <p:cNvPr id="26" name="Tekstvak 25"/>
          <p:cNvSpPr txBox="1"/>
          <p:nvPr/>
        </p:nvSpPr>
        <p:spPr>
          <a:xfrm>
            <a:off x="1942208" y="3460078"/>
            <a:ext cx="1513651" cy="430887"/>
          </a:xfrm>
          <a:prstGeom prst="rect">
            <a:avLst/>
          </a:prstGeom>
          <a:noFill/>
        </p:spPr>
        <p:txBody>
          <a:bodyPr wrap="square" rtlCol="0">
            <a:spAutoFit/>
          </a:bodyPr>
          <a:lstStyle/>
          <a:p>
            <a:r>
              <a:rPr lang="nl-NL" sz="1100"/>
              <a:t>- e.g. double qualified code lists</a:t>
            </a:r>
          </a:p>
        </p:txBody>
      </p:sp>
      <p:sp>
        <p:nvSpPr>
          <p:cNvPr id="29" name="Tekstvak 28"/>
          <p:cNvSpPr txBox="1"/>
          <p:nvPr/>
        </p:nvSpPr>
        <p:spPr>
          <a:xfrm>
            <a:off x="4957178" y="3198750"/>
            <a:ext cx="2408557" cy="261610"/>
          </a:xfrm>
          <a:prstGeom prst="rect">
            <a:avLst/>
          </a:prstGeom>
          <a:noFill/>
        </p:spPr>
        <p:txBody>
          <a:bodyPr wrap="square" rtlCol="0">
            <a:spAutoFit/>
          </a:bodyPr>
          <a:lstStyle/>
          <a:p>
            <a:r>
              <a:rPr lang="nl-NL" sz="1100"/>
              <a:t>- Need to restrict to their context</a:t>
            </a:r>
          </a:p>
        </p:txBody>
      </p:sp>
      <p:sp>
        <p:nvSpPr>
          <p:cNvPr id="30" name="Stroomdiagram: Magnetische schijf 29"/>
          <p:cNvSpPr/>
          <p:nvPr/>
        </p:nvSpPr>
        <p:spPr>
          <a:xfrm>
            <a:off x="5088167" y="2269396"/>
            <a:ext cx="914399" cy="804548"/>
          </a:xfrm>
          <a:prstGeom prst="flowChartMagneticDisk">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Restrict</a:t>
            </a:r>
          </a:p>
          <a:p>
            <a:pPr algn="ctr"/>
            <a:r>
              <a:rPr lang="nl-NL" sz="1200"/>
              <a:t>(only XML)</a:t>
            </a:r>
          </a:p>
        </p:txBody>
      </p:sp>
      <p:sp>
        <p:nvSpPr>
          <p:cNvPr id="8" name="Stroomdiagram: Magnetische schijf 7"/>
          <p:cNvSpPr/>
          <p:nvPr/>
        </p:nvSpPr>
        <p:spPr>
          <a:xfrm>
            <a:off x="5088166" y="2752499"/>
            <a:ext cx="914399" cy="390465"/>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restrict</a:t>
            </a:r>
          </a:p>
        </p:txBody>
      </p:sp>
      <p:sp>
        <p:nvSpPr>
          <p:cNvPr id="13" name="Tijdelijke aanduiding voor dianummer 12">
            <a:extLst>
              <a:ext uri="{FF2B5EF4-FFF2-40B4-BE49-F238E27FC236}">
                <a16:creationId xmlns:a16="http://schemas.microsoft.com/office/drawing/2014/main" id="{AD932A25-E59B-4BCE-9294-A41F04CB54B9}"/>
              </a:ext>
            </a:extLst>
          </p:cNvPr>
          <p:cNvSpPr>
            <a:spLocks noGrp="1"/>
          </p:cNvSpPr>
          <p:nvPr>
            <p:ph type="sldNum" sz="quarter" idx="12"/>
          </p:nvPr>
        </p:nvSpPr>
        <p:spPr/>
        <p:txBody>
          <a:bodyPr/>
          <a:lstStyle/>
          <a:p>
            <a:fld id="{9C68D768-F5FC-4A97-B13B-4D2A2C1842C6}" type="slidenum">
              <a:rPr lang="nl-NL" smtClean="0"/>
              <a:t>11</a:t>
            </a:fld>
            <a:endParaRPr lang="nl-NL"/>
          </a:p>
        </p:txBody>
      </p:sp>
    </p:spTree>
    <p:extLst>
      <p:ext uri="{BB962C8B-B14F-4D97-AF65-F5344CB8AC3E}">
        <p14:creationId xmlns:p14="http://schemas.microsoft.com/office/powerpoint/2010/main" val="81778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666233"/>
          </a:xfrm>
        </p:spPr>
        <p:txBody>
          <a:bodyPr>
            <a:normAutofit fontScale="90000"/>
          </a:bodyPr>
          <a:lstStyle/>
          <a:p>
            <a:r>
              <a:rPr lang="nl-NL"/>
              <a:t>Example:  restricting</a:t>
            </a:r>
          </a:p>
        </p:txBody>
      </p:sp>
      <p:pic>
        <p:nvPicPr>
          <p:cNvPr id="4" name="Afbeelding 3"/>
          <p:cNvPicPr>
            <a:picLocks noChangeAspect="1"/>
          </p:cNvPicPr>
          <p:nvPr/>
        </p:nvPicPr>
        <p:blipFill>
          <a:blip r:embed="rId2"/>
          <a:stretch>
            <a:fillRect/>
          </a:stretch>
        </p:blipFill>
        <p:spPr>
          <a:xfrm>
            <a:off x="838200" y="1606123"/>
            <a:ext cx="7313954" cy="2383807"/>
          </a:xfrm>
          <a:prstGeom prst="rect">
            <a:avLst/>
          </a:prstGeom>
        </p:spPr>
      </p:pic>
      <p:sp>
        <p:nvSpPr>
          <p:cNvPr id="5" name="Rechthoek 4"/>
          <p:cNvSpPr/>
          <p:nvPr/>
        </p:nvSpPr>
        <p:spPr>
          <a:xfrm>
            <a:off x="838200" y="1226789"/>
            <a:ext cx="6891670" cy="369332"/>
          </a:xfrm>
          <a:prstGeom prst="rect">
            <a:avLst/>
          </a:prstGeom>
        </p:spPr>
        <p:txBody>
          <a:bodyPr wrap="square">
            <a:spAutoFit/>
          </a:bodyPr>
          <a:lstStyle/>
          <a:p>
            <a:r>
              <a:rPr lang="en-GB">
                <a:latin typeface="Times New Roman" panose="02020603050405020304" pitchFamily="18" charset="0"/>
                <a:ea typeface="Times New Roman" panose="02020603050405020304" pitchFamily="18" charset="0"/>
              </a:rPr>
              <a:t>In this example the schema is saved as RestricedCurrency.xsd.</a:t>
            </a:r>
            <a:endParaRPr lang="nl-NL"/>
          </a:p>
        </p:txBody>
      </p:sp>
      <p:pic>
        <p:nvPicPr>
          <p:cNvPr id="6" name="Afbeelding 5"/>
          <p:cNvPicPr>
            <a:picLocks noChangeAspect="1"/>
          </p:cNvPicPr>
          <p:nvPr/>
        </p:nvPicPr>
        <p:blipFill>
          <a:blip r:embed="rId3"/>
          <a:stretch>
            <a:fillRect/>
          </a:stretch>
        </p:blipFill>
        <p:spPr>
          <a:xfrm>
            <a:off x="838200" y="4245607"/>
            <a:ext cx="7560705" cy="2102030"/>
          </a:xfrm>
          <a:prstGeom prst="rect">
            <a:avLst/>
          </a:prstGeom>
        </p:spPr>
      </p:pic>
      <p:sp>
        <p:nvSpPr>
          <p:cNvPr id="3" name="Tijdelijke aanduiding voor dianummer 2">
            <a:extLst>
              <a:ext uri="{FF2B5EF4-FFF2-40B4-BE49-F238E27FC236}">
                <a16:creationId xmlns:a16="http://schemas.microsoft.com/office/drawing/2014/main" id="{D4DA7F90-7C5C-4D16-A1C8-C89FE6169CAE}"/>
              </a:ext>
            </a:extLst>
          </p:cNvPr>
          <p:cNvSpPr>
            <a:spLocks noGrp="1"/>
          </p:cNvSpPr>
          <p:nvPr>
            <p:ph type="sldNum" sz="quarter" idx="12"/>
          </p:nvPr>
        </p:nvSpPr>
        <p:spPr/>
        <p:txBody>
          <a:bodyPr/>
          <a:lstStyle/>
          <a:p>
            <a:fld id="{9C68D768-F5FC-4A97-B13B-4D2A2C1842C6}" type="slidenum">
              <a:rPr lang="nl-NL" smtClean="0"/>
              <a:t>12</a:t>
            </a:fld>
            <a:endParaRPr lang="nl-NL"/>
          </a:p>
        </p:txBody>
      </p:sp>
    </p:spTree>
    <p:extLst>
      <p:ext uri="{BB962C8B-B14F-4D97-AF65-F5344CB8AC3E}">
        <p14:creationId xmlns:p14="http://schemas.microsoft.com/office/powerpoint/2010/main" val="1794862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838200" y="685166"/>
            <a:ext cx="10515600" cy="569158"/>
          </a:xfrm>
        </p:spPr>
        <p:txBody>
          <a:bodyPr>
            <a:normAutofit fontScale="90000"/>
          </a:bodyPr>
          <a:lstStyle/>
          <a:p>
            <a:r>
              <a:rPr lang="en-US" sz="3200" b="1">
                <a:solidFill>
                  <a:srgbClr val="333333"/>
                </a:solidFill>
                <a:latin typeface="Arial" panose="020B0604020202020204" pitchFamily="34" charset="0"/>
              </a:rPr>
              <a:t>4. Code List Validation Rules</a:t>
            </a:r>
            <a:br>
              <a:rPr lang="en-US" sz="3200" b="1">
                <a:solidFill>
                  <a:srgbClr val="333333"/>
                </a:solidFill>
                <a:latin typeface="Arial" panose="020B0604020202020204" pitchFamily="34" charset="0"/>
              </a:rPr>
            </a:br>
            <a:r>
              <a:rPr lang="en-US" sz="2000">
                <a:solidFill>
                  <a:srgbClr val="333333"/>
                </a:solidFill>
                <a:latin typeface="Arial" panose="020B0604020202020204" pitchFamily="34" charset="0"/>
              </a:rPr>
              <a:t>Provide rules and methodology for how to validate instance documents against an XML Schema or UN/EDIFACT message type in respect to code lists </a:t>
            </a:r>
            <a:br>
              <a:rPr lang="en-US" sz="2000">
                <a:solidFill>
                  <a:srgbClr val="333333"/>
                </a:solidFill>
                <a:latin typeface="Arial" panose="020B0604020202020204" pitchFamily="34" charset="0"/>
              </a:rPr>
            </a:br>
            <a:endParaRPr lang="nl-NL" sz="3200"/>
          </a:p>
        </p:txBody>
      </p:sp>
      <p:sp>
        <p:nvSpPr>
          <p:cNvPr id="6" name="Rechthoek 5"/>
          <p:cNvSpPr/>
          <p:nvPr/>
        </p:nvSpPr>
        <p:spPr>
          <a:xfrm>
            <a:off x="2856187" y="3938890"/>
            <a:ext cx="3985260" cy="1631216"/>
          </a:xfrm>
          <a:prstGeom prst="rect">
            <a:avLst/>
          </a:prstGeom>
        </p:spPr>
        <p:txBody>
          <a:bodyPr wrap="square">
            <a:spAutoFit/>
          </a:bodyPr>
          <a:lstStyle/>
          <a:p>
            <a:r>
              <a:rPr lang="en-GB" sz="2000" b="1">
                <a:latin typeface="Times New Roman" panose="02020603050405020304" pitchFamily="18" charset="0"/>
                <a:ea typeface="Times New Roman" panose="02020603050405020304" pitchFamily="18" charset="0"/>
              </a:rPr>
              <a:t>e.g. ISO 20625</a:t>
            </a:r>
          </a:p>
          <a:p>
            <a:r>
              <a:rPr lang="en-GB" sz="1600">
                <a:latin typeface="Times New Roman" panose="02020603050405020304" pitchFamily="18" charset="0"/>
                <a:ea typeface="Times New Roman" panose="02020603050405020304" pitchFamily="18" charset="0"/>
              </a:rPr>
              <a:t>A standardized methodology to convert an EDIFACT instance to a XML instance. By applying this transformation standard validation tools for XML validation can be applied. </a:t>
            </a:r>
            <a:endParaRPr lang="nl-NL" sz="1600"/>
          </a:p>
        </p:txBody>
      </p:sp>
      <p:sp>
        <p:nvSpPr>
          <p:cNvPr id="7" name="Tekstvak 6"/>
          <p:cNvSpPr txBox="1"/>
          <p:nvPr/>
        </p:nvSpPr>
        <p:spPr>
          <a:xfrm>
            <a:off x="2856187" y="1830835"/>
            <a:ext cx="2651239" cy="461665"/>
          </a:xfrm>
          <a:prstGeom prst="rect">
            <a:avLst/>
          </a:prstGeom>
          <a:noFill/>
        </p:spPr>
        <p:txBody>
          <a:bodyPr wrap="none" rtlCol="0">
            <a:spAutoFit/>
          </a:bodyPr>
          <a:lstStyle/>
          <a:p>
            <a:r>
              <a:rPr lang="nl-NL" sz="2400"/>
              <a:t>INPUT  UN/EDIFACT</a:t>
            </a:r>
          </a:p>
        </p:txBody>
      </p:sp>
      <p:sp>
        <p:nvSpPr>
          <p:cNvPr id="8" name="Stroomdiagram: Magnetische schijf 7"/>
          <p:cNvSpPr/>
          <p:nvPr/>
        </p:nvSpPr>
        <p:spPr>
          <a:xfrm>
            <a:off x="988996" y="2250759"/>
            <a:ext cx="914399" cy="2258179"/>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UNECE</a:t>
            </a:r>
          </a:p>
        </p:txBody>
      </p:sp>
      <p:sp>
        <p:nvSpPr>
          <p:cNvPr id="9" name="Tekstvak 8"/>
          <p:cNvSpPr txBox="1"/>
          <p:nvPr/>
        </p:nvSpPr>
        <p:spPr>
          <a:xfrm>
            <a:off x="7538545" y="1789094"/>
            <a:ext cx="2103461" cy="461665"/>
          </a:xfrm>
          <a:prstGeom prst="rect">
            <a:avLst/>
          </a:prstGeom>
          <a:noFill/>
        </p:spPr>
        <p:txBody>
          <a:bodyPr wrap="none" rtlCol="0">
            <a:spAutoFit/>
          </a:bodyPr>
          <a:lstStyle/>
          <a:p>
            <a:r>
              <a:rPr lang="nl-NL" sz="2400"/>
              <a:t>INPUT UN/XML</a:t>
            </a:r>
          </a:p>
        </p:txBody>
      </p:sp>
      <p:sp>
        <p:nvSpPr>
          <p:cNvPr id="10" name="Rechthoek 9"/>
          <p:cNvSpPr/>
          <p:nvPr/>
        </p:nvSpPr>
        <p:spPr>
          <a:xfrm>
            <a:off x="7538545" y="2165720"/>
            <a:ext cx="4243552" cy="1600438"/>
          </a:xfrm>
          <a:prstGeom prst="rect">
            <a:avLst/>
          </a:prstGeom>
        </p:spPr>
        <p:txBody>
          <a:bodyPr wrap="square">
            <a:spAutoFit/>
          </a:bodyPr>
          <a:lstStyle/>
          <a:p>
            <a:r>
              <a:rPr lang="en-GB" b="1">
                <a:latin typeface="Times New Roman" panose="02020603050405020304" pitchFamily="18" charset="0"/>
                <a:ea typeface="Times New Roman" panose="02020603050405020304" pitchFamily="18" charset="0"/>
              </a:rPr>
              <a:t>One-step-validation process (coupled)</a:t>
            </a:r>
          </a:p>
          <a:p>
            <a:r>
              <a:rPr lang="en-GB" sz="1400">
                <a:latin typeface="Times New Roman" panose="02020603050405020304" pitchFamily="18" charset="0"/>
                <a:ea typeface="Times New Roman" panose="02020603050405020304" pitchFamily="18" charset="0"/>
              </a:rPr>
              <a:t>Codes are validated against the codes listed in code list specified in the imported code list schema module.</a:t>
            </a:r>
          </a:p>
          <a:p>
            <a:endParaRPr lang="en-GB" sz="1600">
              <a:latin typeface="Times New Roman" panose="02020603050405020304" pitchFamily="18" charset="0"/>
            </a:endParaRPr>
          </a:p>
          <a:p>
            <a:r>
              <a:rPr lang="en-GB" sz="1200">
                <a:latin typeface="Times New Roman" panose="02020603050405020304" pitchFamily="18" charset="0"/>
              </a:rPr>
              <a:t>- Against UNCEFACT Code List Codes</a:t>
            </a:r>
          </a:p>
          <a:p>
            <a:r>
              <a:rPr lang="en-GB" sz="1200">
                <a:latin typeface="Times New Roman" panose="02020603050405020304" pitchFamily="18" charset="0"/>
              </a:rPr>
              <a:t>- Against amended UNCEFACT Code List Codes</a:t>
            </a:r>
            <a:br>
              <a:rPr lang="en-GB" sz="1200">
                <a:latin typeface="Times New Roman" panose="02020603050405020304" pitchFamily="18" charset="0"/>
              </a:rPr>
            </a:br>
            <a:r>
              <a:rPr lang="en-GB" sz="1200">
                <a:latin typeface="Times New Roman" panose="02020603050405020304" pitchFamily="18" charset="0"/>
              </a:rPr>
              <a:t>- Against own Code List Codes  </a:t>
            </a:r>
            <a:endParaRPr lang="nl-NL" sz="1200"/>
          </a:p>
        </p:txBody>
      </p:sp>
      <p:sp>
        <p:nvSpPr>
          <p:cNvPr id="11" name="Rechthoek 10"/>
          <p:cNvSpPr/>
          <p:nvPr/>
        </p:nvSpPr>
        <p:spPr>
          <a:xfrm>
            <a:off x="7563567" y="3802701"/>
            <a:ext cx="4628433" cy="3631763"/>
          </a:xfrm>
          <a:prstGeom prst="rect">
            <a:avLst/>
          </a:prstGeom>
        </p:spPr>
        <p:txBody>
          <a:bodyPr wrap="square">
            <a:spAutoFit/>
          </a:bodyPr>
          <a:lstStyle/>
          <a:p>
            <a:r>
              <a:rPr lang="en-GB" sz="2000" b="1">
                <a:latin typeface="Times New Roman" panose="02020603050405020304" pitchFamily="18" charset="0"/>
                <a:ea typeface="Times New Roman" panose="02020603050405020304" pitchFamily="18" charset="0"/>
              </a:rPr>
              <a:t>Two-step-validation process (uncoupled)</a:t>
            </a:r>
          </a:p>
          <a:p>
            <a:r>
              <a:rPr lang="en-US" sz="1400">
                <a:latin typeface="Times New Roman" panose="02020603050405020304" pitchFamily="18" charset="0"/>
                <a:ea typeface="Times New Roman" panose="02020603050405020304" pitchFamily="18" charset="0"/>
              </a:rPr>
              <a:t>The advantage of this approach is that the original schemas can stay unmodified. </a:t>
            </a:r>
            <a:br>
              <a:rPr lang="en-US" sz="1400">
                <a:latin typeface="Times New Roman" panose="02020603050405020304" pitchFamily="18" charset="0"/>
                <a:ea typeface="Times New Roman" panose="02020603050405020304" pitchFamily="18" charset="0"/>
              </a:rPr>
            </a:br>
            <a:br>
              <a:rPr lang="en-GB" sz="1400" b="1">
                <a:latin typeface="Times New Roman" panose="02020603050405020304" pitchFamily="18" charset="0"/>
                <a:ea typeface="Times New Roman" panose="02020603050405020304" pitchFamily="18" charset="0"/>
              </a:rPr>
            </a:br>
            <a:r>
              <a:rPr lang="en-GB" sz="1400" b="1">
                <a:latin typeface="Times New Roman" panose="02020603050405020304" pitchFamily="18" charset="0"/>
                <a:ea typeface="Times New Roman" panose="02020603050405020304" pitchFamily="18" charset="0"/>
              </a:rPr>
              <a:t>e.g. Schematron </a:t>
            </a:r>
            <a:br>
              <a:rPr lang="en-GB" b="1">
                <a:latin typeface="Times New Roman" panose="02020603050405020304" pitchFamily="18" charset="0"/>
                <a:ea typeface="Times New Roman" panose="02020603050405020304" pitchFamily="18" charset="0"/>
              </a:rPr>
            </a:br>
            <a:r>
              <a:rPr lang="en-GB" b="1">
                <a:latin typeface="Times New Roman" panose="02020603050405020304" pitchFamily="18" charset="0"/>
                <a:ea typeface="Times New Roman" panose="02020603050405020304" pitchFamily="18" charset="0"/>
              </a:rPr>
              <a:t>- </a:t>
            </a:r>
            <a:r>
              <a:rPr lang="en-US" sz="1400" i="1"/>
              <a:t>ISO-standard Schematron (ISO/IEC 19757-3)</a:t>
            </a:r>
            <a:br>
              <a:rPr lang="en-US" sz="2000" b="1">
                <a:latin typeface="Times New Roman" panose="02020603050405020304" pitchFamily="18" charset="0"/>
                <a:ea typeface="Times New Roman" panose="02020603050405020304" pitchFamily="18" charset="0"/>
              </a:rPr>
            </a:br>
            <a:br>
              <a:rPr lang="en-US" sz="1200" b="1">
                <a:latin typeface="Times New Roman" panose="02020603050405020304" pitchFamily="18" charset="0"/>
                <a:ea typeface="Times New Roman" panose="02020603050405020304" pitchFamily="18" charset="0"/>
              </a:rPr>
            </a:br>
            <a:r>
              <a:rPr lang="en-US" sz="1400" b="1">
                <a:latin typeface="Times New Roman" panose="02020603050405020304" pitchFamily="18" charset="0"/>
                <a:ea typeface="Times New Roman" panose="02020603050405020304" pitchFamily="18" charset="0"/>
              </a:rPr>
              <a:t>e.g. XSLT</a:t>
            </a:r>
            <a:r>
              <a:rPr lang="en-US" sz="1400">
                <a:latin typeface="Times New Roman" panose="02020603050405020304" pitchFamily="18" charset="0"/>
                <a:ea typeface="Times New Roman" panose="02020603050405020304" pitchFamily="18" charset="0"/>
              </a:rPr>
              <a:t> </a:t>
            </a:r>
          </a:p>
          <a:p>
            <a:r>
              <a:rPr lang="en-US" sz="1400">
                <a:latin typeface="Times New Roman" panose="02020603050405020304" pitchFamily="18" charset="0"/>
                <a:ea typeface="Times New Roman" panose="02020603050405020304" pitchFamily="18" charset="0"/>
              </a:rPr>
              <a:t>- W3C</a:t>
            </a:r>
            <a:br>
              <a:rPr lang="en-US" sz="1400">
                <a:latin typeface="Times New Roman" panose="02020603050405020304" pitchFamily="18" charset="0"/>
                <a:ea typeface="Times New Roman" panose="02020603050405020304" pitchFamily="18" charset="0"/>
              </a:rPr>
            </a:br>
            <a:r>
              <a:rPr lang="en-US" sz="1400">
                <a:latin typeface="Times New Roman" panose="02020603050405020304" pitchFamily="18" charset="0"/>
                <a:ea typeface="Times New Roman" panose="02020603050405020304" pitchFamily="18" charset="0"/>
              </a:rPr>
              <a:t>Extensible Stylesheet Language Transformations, a language for transforming XML documents into other XML documents or other formats. </a:t>
            </a:r>
            <a:r>
              <a:rPr lang="en-US" sz="1400"/>
              <a:t>The &lt;xsl:if&gt; element is used to put a conditional test against the content of the XML file.</a:t>
            </a:r>
            <a:endParaRPr lang="nl-NL" sz="1400"/>
          </a:p>
          <a:p>
            <a:endParaRPr lang="en-US" sz="1600">
              <a:latin typeface="Times New Roman" panose="02020603050405020304" pitchFamily="18" charset="0"/>
              <a:ea typeface="Times New Roman" panose="02020603050405020304" pitchFamily="18" charset="0"/>
            </a:endParaRPr>
          </a:p>
          <a:p>
            <a:endParaRPr lang="nl-NL" sz="1600"/>
          </a:p>
        </p:txBody>
      </p:sp>
      <p:cxnSp>
        <p:nvCxnSpPr>
          <p:cNvPr id="12" name="Rechte verbindingslijn 11"/>
          <p:cNvCxnSpPr>
            <a:cxnSpLocks/>
          </p:cNvCxnSpPr>
          <p:nvPr/>
        </p:nvCxnSpPr>
        <p:spPr>
          <a:xfrm>
            <a:off x="7035186" y="1949932"/>
            <a:ext cx="0" cy="44722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 name="Verbindingslijn: gebogen 13"/>
          <p:cNvCxnSpPr>
            <a:cxnSpLocks/>
            <a:endCxn id="7" idx="0"/>
          </p:cNvCxnSpPr>
          <p:nvPr/>
        </p:nvCxnSpPr>
        <p:spPr>
          <a:xfrm flipV="1">
            <a:off x="1446195" y="1830835"/>
            <a:ext cx="2735612" cy="370694"/>
          </a:xfrm>
          <a:prstGeom prst="bentConnector4">
            <a:avLst>
              <a:gd name="adj1" fmla="val 25771"/>
              <a:gd name="adj2" fmla="val 16166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Verbindingslijn: gebogen 14"/>
          <p:cNvCxnSpPr>
            <a:cxnSpLocks/>
          </p:cNvCxnSpPr>
          <p:nvPr/>
        </p:nvCxnSpPr>
        <p:spPr>
          <a:xfrm>
            <a:off x="3464462" y="1483324"/>
            <a:ext cx="4442934" cy="303958"/>
          </a:xfrm>
          <a:prstGeom prst="bentConnector3">
            <a:avLst>
              <a:gd name="adj1" fmla="val 10015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Rechthoek 4"/>
          <p:cNvSpPr/>
          <p:nvPr/>
        </p:nvSpPr>
        <p:spPr>
          <a:xfrm>
            <a:off x="2856187" y="2438880"/>
            <a:ext cx="3675641" cy="1354217"/>
          </a:xfrm>
          <a:prstGeom prst="rect">
            <a:avLst/>
          </a:prstGeom>
        </p:spPr>
        <p:txBody>
          <a:bodyPr wrap="square">
            <a:spAutoFit/>
          </a:bodyPr>
          <a:lstStyle/>
          <a:p>
            <a:r>
              <a:rPr lang="nl-NL" b="1">
                <a:latin typeface="Times New Roman" panose="02020603050405020304" pitchFamily="18" charset="0"/>
                <a:cs typeface="Times New Roman" panose="02020603050405020304" pitchFamily="18" charset="0"/>
              </a:rPr>
              <a:t>e.g. UN/EDIFACT syntax process</a:t>
            </a:r>
          </a:p>
          <a:p>
            <a:r>
              <a:rPr lang="nl-NL" sz="1600">
                <a:latin typeface="Times New Roman" panose="02020603050405020304" pitchFamily="18" charset="0"/>
                <a:cs typeface="Times New Roman" panose="02020603050405020304" pitchFamily="18" charset="0"/>
              </a:rPr>
              <a:t>Handling of EDIFACT syntax by directly mapping each data element to an inhouse file. Validation of codes will be done by the inhouse application.</a:t>
            </a:r>
          </a:p>
        </p:txBody>
      </p:sp>
      <p:sp>
        <p:nvSpPr>
          <p:cNvPr id="2" name="Pijl: rechts 1"/>
          <p:cNvSpPr/>
          <p:nvPr/>
        </p:nvSpPr>
        <p:spPr>
          <a:xfrm>
            <a:off x="7281805" y="2175068"/>
            <a:ext cx="255242" cy="46380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Pijl: rechts 15"/>
          <p:cNvSpPr/>
          <p:nvPr/>
        </p:nvSpPr>
        <p:spPr>
          <a:xfrm>
            <a:off x="7280307" y="3826692"/>
            <a:ext cx="255242" cy="46380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Rechthoek 2"/>
          <p:cNvSpPr/>
          <p:nvPr/>
        </p:nvSpPr>
        <p:spPr>
          <a:xfrm>
            <a:off x="7096688" y="2292500"/>
            <a:ext cx="183619" cy="18967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ijdelijke aanduiding voor dianummer 12">
            <a:extLst>
              <a:ext uri="{FF2B5EF4-FFF2-40B4-BE49-F238E27FC236}">
                <a16:creationId xmlns:a16="http://schemas.microsoft.com/office/drawing/2014/main" id="{507EF7CE-7221-4DC6-B325-EF7F44577AF3}"/>
              </a:ext>
            </a:extLst>
          </p:cNvPr>
          <p:cNvSpPr>
            <a:spLocks noGrp="1"/>
          </p:cNvSpPr>
          <p:nvPr>
            <p:ph type="sldNum" sz="quarter" idx="12"/>
          </p:nvPr>
        </p:nvSpPr>
        <p:spPr/>
        <p:txBody>
          <a:bodyPr/>
          <a:lstStyle/>
          <a:p>
            <a:fld id="{9C68D768-F5FC-4A97-B13B-4D2A2C1842C6}" type="slidenum">
              <a:rPr lang="nl-NL" smtClean="0"/>
              <a:t>13</a:t>
            </a:fld>
            <a:endParaRPr lang="nl-NL"/>
          </a:p>
        </p:txBody>
      </p:sp>
    </p:spTree>
    <p:extLst>
      <p:ext uri="{BB962C8B-B14F-4D97-AF65-F5344CB8AC3E}">
        <p14:creationId xmlns:p14="http://schemas.microsoft.com/office/powerpoint/2010/main" val="4124704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583076"/>
          </a:xfrm>
        </p:spPr>
        <p:txBody>
          <a:bodyPr>
            <a:normAutofit fontScale="90000"/>
          </a:bodyPr>
          <a:lstStyle/>
          <a:p>
            <a:r>
              <a:rPr lang="nl-NL"/>
              <a:t>Example: schematron</a:t>
            </a:r>
          </a:p>
        </p:txBody>
      </p:sp>
      <p:pic>
        <p:nvPicPr>
          <p:cNvPr id="5" name="Afbeelding 4"/>
          <p:cNvPicPr>
            <a:picLocks noChangeAspect="1"/>
          </p:cNvPicPr>
          <p:nvPr/>
        </p:nvPicPr>
        <p:blipFill>
          <a:blip r:embed="rId2"/>
          <a:stretch>
            <a:fillRect/>
          </a:stretch>
        </p:blipFill>
        <p:spPr>
          <a:xfrm>
            <a:off x="800544" y="947186"/>
            <a:ext cx="8089147" cy="3250679"/>
          </a:xfrm>
          <a:prstGeom prst="rect">
            <a:avLst/>
          </a:prstGeom>
        </p:spPr>
      </p:pic>
      <p:pic>
        <p:nvPicPr>
          <p:cNvPr id="6" name="Afbeelding 5"/>
          <p:cNvPicPr>
            <a:picLocks noChangeAspect="1"/>
          </p:cNvPicPr>
          <p:nvPr/>
        </p:nvPicPr>
        <p:blipFill>
          <a:blip r:embed="rId3"/>
          <a:stretch>
            <a:fillRect/>
          </a:stretch>
        </p:blipFill>
        <p:spPr>
          <a:xfrm>
            <a:off x="838200" y="4196848"/>
            <a:ext cx="8542094" cy="2661152"/>
          </a:xfrm>
          <a:prstGeom prst="rect">
            <a:avLst/>
          </a:prstGeom>
        </p:spPr>
      </p:pic>
      <p:pic>
        <p:nvPicPr>
          <p:cNvPr id="9" name="Afbeelding 8"/>
          <p:cNvPicPr>
            <a:picLocks noChangeAspect="1"/>
          </p:cNvPicPr>
          <p:nvPr/>
        </p:nvPicPr>
        <p:blipFill>
          <a:blip r:embed="rId4"/>
          <a:stretch>
            <a:fillRect/>
          </a:stretch>
        </p:blipFill>
        <p:spPr>
          <a:xfrm>
            <a:off x="6377669" y="2313617"/>
            <a:ext cx="5552304" cy="2052212"/>
          </a:xfrm>
          <a:prstGeom prst="rect">
            <a:avLst/>
          </a:prstGeom>
          <a:effectLst>
            <a:outerShdw blurRad="50800" dist="38100" dir="5400000" algn="t" rotWithShape="0">
              <a:prstClr val="black">
                <a:alpha val="40000"/>
              </a:prstClr>
            </a:outerShdw>
          </a:effectLst>
        </p:spPr>
      </p:pic>
      <p:sp>
        <p:nvSpPr>
          <p:cNvPr id="3" name="Tekstvak 2">
            <a:extLst>
              <a:ext uri="{FF2B5EF4-FFF2-40B4-BE49-F238E27FC236}">
                <a16:creationId xmlns:a16="http://schemas.microsoft.com/office/drawing/2014/main" id="{317DAD7C-D7A4-4710-B0E9-751F562C6A90}"/>
              </a:ext>
            </a:extLst>
          </p:cNvPr>
          <p:cNvSpPr txBox="1"/>
          <p:nvPr/>
        </p:nvSpPr>
        <p:spPr>
          <a:xfrm rot="16200000">
            <a:off x="-148590" y="5143500"/>
            <a:ext cx="1315360" cy="369332"/>
          </a:xfrm>
          <a:prstGeom prst="rect">
            <a:avLst/>
          </a:prstGeom>
          <a:noFill/>
        </p:spPr>
        <p:txBody>
          <a:bodyPr wrap="none" rtlCol="0">
            <a:spAutoFit/>
          </a:bodyPr>
          <a:lstStyle/>
          <a:p>
            <a:r>
              <a:rPr lang="nl-NL"/>
              <a:t>Schematron</a:t>
            </a:r>
          </a:p>
        </p:txBody>
      </p:sp>
      <p:sp>
        <p:nvSpPr>
          <p:cNvPr id="10" name="Tekstvak 9">
            <a:extLst>
              <a:ext uri="{FF2B5EF4-FFF2-40B4-BE49-F238E27FC236}">
                <a16:creationId xmlns:a16="http://schemas.microsoft.com/office/drawing/2014/main" id="{607FD13D-435B-4A18-804D-C14461CD0C9B}"/>
              </a:ext>
            </a:extLst>
          </p:cNvPr>
          <p:cNvSpPr txBox="1"/>
          <p:nvPr/>
        </p:nvSpPr>
        <p:spPr>
          <a:xfrm rot="16200000">
            <a:off x="-264519" y="2134881"/>
            <a:ext cx="1760793" cy="369332"/>
          </a:xfrm>
          <a:prstGeom prst="rect">
            <a:avLst/>
          </a:prstGeom>
          <a:noFill/>
        </p:spPr>
        <p:txBody>
          <a:bodyPr wrap="square" rtlCol="0">
            <a:spAutoFit/>
          </a:bodyPr>
          <a:lstStyle/>
          <a:p>
            <a:r>
              <a:rPr lang="nl-NL"/>
              <a:t>XML Instance</a:t>
            </a:r>
          </a:p>
        </p:txBody>
      </p:sp>
      <p:sp>
        <p:nvSpPr>
          <p:cNvPr id="11" name="Pijl: gebogen 10">
            <a:extLst>
              <a:ext uri="{FF2B5EF4-FFF2-40B4-BE49-F238E27FC236}">
                <a16:creationId xmlns:a16="http://schemas.microsoft.com/office/drawing/2014/main" id="{C0AD587E-7784-4727-A83A-CF433628E6B2}"/>
              </a:ext>
            </a:extLst>
          </p:cNvPr>
          <p:cNvSpPr/>
          <p:nvPr/>
        </p:nvSpPr>
        <p:spPr>
          <a:xfrm>
            <a:off x="5337810" y="2971800"/>
            <a:ext cx="1039859" cy="122504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4" name="Tijdelijke aanduiding voor dianummer 3">
            <a:extLst>
              <a:ext uri="{FF2B5EF4-FFF2-40B4-BE49-F238E27FC236}">
                <a16:creationId xmlns:a16="http://schemas.microsoft.com/office/drawing/2014/main" id="{971E8A06-0F8C-4944-A4F4-BD64701448D7}"/>
              </a:ext>
            </a:extLst>
          </p:cNvPr>
          <p:cNvSpPr>
            <a:spLocks noGrp="1"/>
          </p:cNvSpPr>
          <p:nvPr>
            <p:ph type="sldNum" sz="quarter" idx="12"/>
          </p:nvPr>
        </p:nvSpPr>
        <p:spPr/>
        <p:txBody>
          <a:bodyPr/>
          <a:lstStyle/>
          <a:p>
            <a:fld id="{9C68D768-F5FC-4A97-B13B-4D2A2C1842C6}" type="slidenum">
              <a:rPr lang="nl-NL" smtClean="0"/>
              <a:t>14</a:t>
            </a:fld>
            <a:endParaRPr lang="nl-NL"/>
          </a:p>
        </p:txBody>
      </p:sp>
    </p:spTree>
    <p:extLst>
      <p:ext uri="{BB962C8B-B14F-4D97-AF65-F5344CB8AC3E}">
        <p14:creationId xmlns:p14="http://schemas.microsoft.com/office/powerpoint/2010/main" val="2782805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783191"/>
          </a:xfrm>
        </p:spPr>
        <p:txBody>
          <a:bodyPr>
            <a:normAutofit/>
          </a:bodyPr>
          <a:lstStyle/>
          <a:p>
            <a:r>
              <a:rPr lang="nl-NL"/>
              <a:t>Example: XSLT</a:t>
            </a:r>
          </a:p>
        </p:txBody>
      </p:sp>
      <p:sp>
        <p:nvSpPr>
          <p:cNvPr id="4" name="Rechthoek 3"/>
          <p:cNvSpPr/>
          <p:nvPr/>
        </p:nvSpPr>
        <p:spPr>
          <a:xfrm>
            <a:off x="838200" y="1412408"/>
            <a:ext cx="11014710" cy="2462213"/>
          </a:xfrm>
          <a:prstGeom prst="rect">
            <a:avLst/>
          </a:prstGeom>
        </p:spPr>
        <p:txBody>
          <a:bodyPr wrap="square">
            <a:spAutoFit/>
          </a:bodyPr>
          <a:lstStyle/>
          <a:p>
            <a:r>
              <a:rPr lang="en-US" sz="1400">
                <a:solidFill>
                  <a:srgbClr val="0000FF"/>
                </a:solidFill>
                <a:latin typeface="Arial" panose="020B0604020202020204" pitchFamily="34" charset="0"/>
              </a:rPr>
              <a:t>&lt;!--</a:t>
            </a:r>
            <a:r>
              <a:rPr lang="en-US" sz="1400">
                <a:solidFill>
                  <a:srgbClr val="808080"/>
                </a:solidFill>
                <a:latin typeface="Arial" panose="020B0604020202020204" pitchFamily="34" charset="0"/>
              </a:rPr>
              <a:t>Rule 141: The value of element gln should be tested against a maximum length.</a:t>
            </a:r>
            <a:r>
              <a:rPr lang="en-US" sz="1400">
                <a:solidFill>
                  <a:srgbClr val="0000FF"/>
                </a:solidFill>
                <a:latin typeface="Arial" panose="020B0604020202020204" pitchFamily="34" charset="0"/>
              </a:rPr>
              <a:t>--&gt;</a:t>
            </a:r>
            <a:endParaRPr lang="en-US" sz="1400">
              <a:solidFill>
                <a:srgbClr val="000000"/>
              </a:solidFill>
              <a:latin typeface="Arial" panose="020B0604020202020204" pitchFamily="34" charset="0"/>
            </a:endParaRPr>
          </a:p>
          <a:p>
            <a:r>
              <a:rPr lang="en-US" sz="1400">
                <a:solidFill>
                  <a:srgbClr val="0000FF"/>
                </a:solidFill>
                <a:latin typeface="Arial" panose="020B0604020202020204" pitchFamily="34" charset="0"/>
              </a:rPr>
              <a:t>&lt;</a:t>
            </a:r>
            <a:r>
              <a:rPr lang="en-US" sz="1400">
                <a:solidFill>
                  <a:srgbClr val="800000"/>
                </a:solidFill>
                <a:latin typeface="Arial" panose="020B0604020202020204" pitchFamily="34" charset="0"/>
              </a:rPr>
              <a:t>xsl:if</a:t>
            </a:r>
            <a:r>
              <a:rPr lang="en-US" sz="1400">
                <a:solidFill>
                  <a:srgbClr val="FF0000"/>
                </a:solidFill>
                <a:latin typeface="Arial" panose="020B0604020202020204" pitchFamily="34" charset="0"/>
              </a:rPr>
              <a:t> test</a:t>
            </a:r>
            <a:r>
              <a:rPr lang="en-US" sz="1400">
                <a:solidFill>
                  <a:srgbClr val="0000FF"/>
                </a:solidFill>
                <a:latin typeface="Arial" panose="020B0604020202020204" pitchFamily="34" charset="0"/>
              </a:rPr>
              <a:t>="</a:t>
            </a:r>
            <a:r>
              <a:rPr lang="en-US" sz="1400">
                <a:solidFill>
                  <a:srgbClr val="000000"/>
                </a:solidFill>
                <a:latin typeface="Arial" panose="020B0604020202020204" pitchFamily="34" charset="0"/>
              </a:rPr>
              <a:t>gln and string-length(gln) &amp;gt; 13</a:t>
            </a:r>
            <a:r>
              <a:rPr lang="en-US" sz="1400">
                <a:solidFill>
                  <a:srgbClr val="0000FF"/>
                </a:solidFill>
                <a:latin typeface="Arial" panose="020B0604020202020204" pitchFamily="34" charset="0"/>
              </a:rPr>
              <a:t>"&gt;</a:t>
            </a:r>
            <a:endParaRPr lang="en-US" sz="1400">
              <a:solidFill>
                <a:srgbClr val="000000"/>
              </a:solidFill>
              <a:latin typeface="Arial" panose="020B0604020202020204" pitchFamily="34" charset="0"/>
            </a:endParaRPr>
          </a:p>
          <a:p>
            <a:r>
              <a:rPr lang="nl-NL" sz="1400">
                <a:solidFill>
                  <a:srgbClr val="0000FF"/>
                </a:solidFill>
                <a:latin typeface="Arial" panose="020B0604020202020204" pitchFamily="34" charset="0"/>
              </a:rPr>
              <a:t>	&lt;</a:t>
            </a:r>
            <a:r>
              <a:rPr lang="nl-NL" sz="1400">
                <a:solidFill>
                  <a:srgbClr val="800000"/>
                </a:solidFill>
                <a:latin typeface="Arial" panose="020B0604020202020204" pitchFamily="34" charset="0"/>
              </a:rPr>
              <a:t>xsl:call-template</a:t>
            </a:r>
            <a:r>
              <a:rPr lang="nl-NL" sz="1400">
                <a:solidFill>
                  <a:srgbClr val="FF0000"/>
                </a:solidFill>
                <a:latin typeface="Arial" panose="020B0604020202020204" pitchFamily="34" charset="0"/>
              </a:rPr>
              <a:t> name</a:t>
            </a:r>
            <a:r>
              <a:rPr lang="nl-NL" sz="1400">
                <a:solidFill>
                  <a:srgbClr val="0000FF"/>
                </a:solidFill>
                <a:latin typeface="Arial" panose="020B0604020202020204" pitchFamily="34" charset="0"/>
              </a:rPr>
              <a:t>="</a:t>
            </a:r>
            <a:r>
              <a:rPr lang="nl-NL" sz="1400">
                <a:solidFill>
                  <a:srgbClr val="000000"/>
                </a:solidFill>
                <a:latin typeface="Arial" panose="020B0604020202020204" pitchFamily="34" charset="0"/>
              </a:rPr>
              <a:t>ErrorMessage</a:t>
            </a:r>
            <a:r>
              <a:rPr lang="nl-NL" sz="1400">
                <a:solidFill>
                  <a:srgbClr val="0000FF"/>
                </a:solidFill>
                <a:latin typeface="Arial" panose="020B0604020202020204" pitchFamily="34" charset="0"/>
              </a:rPr>
              <a:t>"&gt;</a:t>
            </a:r>
            <a:endParaRPr lang="nl-NL" sz="1400">
              <a:solidFill>
                <a:srgbClr val="000000"/>
              </a:solidFill>
              <a:latin typeface="Arial" panose="020B0604020202020204" pitchFamily="34" charset="0"/>
            </a:endParaRPr>
          </a:p>
          <a:p>
            <a:r>
              <a:rPr lang="en-US" sz="1400">
                <a:solidFill>
                  <a:srgbClr val="000000"/>
                </a:solidFill>
                <a:latin typeface="Arial" panose="020B0604020202020204" pitchFamily="34" charset="0"/>
              </a:rPr>
              <a:t>		</a:t>
            </a:r>
            <a:r>
              <a:rPr lang="en-US" sz="1400">
                <a:solidFill>
                  <a:srgbClr val="0000FF"/>
                </a:solidFill>
                <a:latin typeface="Arial" panose="020B0604020202020204" pitchFamily="34" charset="0"/>
              </a:rPr>
              <a:t>&lt;</a:t>
            </a:r>
            <a:r>
              <a:rPr lang="en-US" sz="1400">
                <a:solidFill>
                  <a:srgbClr val="800000"/>
                </a:solidFill>
                <a:latin typeface="Arial" panose="020B0604020202020204" pitchFamily="34" charset="0"/>
              </a:rPr>
              <a:t>xsl:with-param</a:t>
            </a:r>
            <a:r>
              <a:rPr lang="en-US" sz="1400">
                <a:solidFill>
                  <a:srgbClr val="FF0000"/>
                </a:solidFill>
                <a:latin typeface="Arial" panose="020B0604020202020204" pitchFamily="34" charset="0"/>
              </a:rPr>
              <a:t> name</a:t>
            </a:r>
            <a:r>
              <a:rPr lang="en-US" sz="1400">
                <a:solidFill>
                  <a:srgbClr val="0000FF"/>
                </a:solidFill>
                <a:latin typeface="Arial" panose="020B0604020202020204" pitchFamily="34" charset="0"/>
              </a:rPr>
              <a:t>="</a:t>
            </a:r>
            <a:r>
              <a:rPr lang="en-US" sz="1400">
                <a:solidFill>
                  <a:srgbClr val="000000"/>
                </a:solidFill>
                <a:latin typeface="Arial" panose="020B0604020202020204" pitchFamily="34" charset="0"/>
              </a:rPr>
              <a:t>Message</a:t>
            </a:r>
            <a:r>
              <a:rPr lang="en-US" sz="1400">
                <a:solidFill>
                  <a:srgbClr val="0000FF"/>
                </a:solidFill>
                <a:latin typeface="Arial" panose="020B0604020202020204" pitchFamily="34" charset="0"/>
              </a:rPr>
              <a:t>"&gt;</a:t>
            </a:r>
            <a:r>
              <a:rPr lang="en-US" sz="1400">
                <a:solidFill>
                  <a:srgbClr val="000000"/>
                </a:solidFill>
                <a:latin typeface="Arial" panose="020B0604020202020204" pitchFamily="34" charset="0"/>
              </a:rPr>
              <a:t>Rule 141: The value for element gln (</a:t>
            </a:r>
            <a:r>
              <a:rPr lang="en-US" sz="1400">
                <a:solidFill>
                  <a:srgbClr val="0000FF"/>
                </a:solidFill>
                <a:latin typeface="Arial" panose="020B0604020202020204" pitchFamily="34" charset="0"/>
              </a:rPr>
              <a:t>&lt;</a:t>
            </a:r>
            <a:r>
              <a:rPr lang="en-US" sz="1400">
                <a:solidFill>
                  <a:srgbClr val="800000"/>
                </a:solidFill>
                <a:latin typeface="Arial" panose="020B0604020202020204" pitchFamily="34" charset="0"/>
              </a:rPr>
              <a:t>xsl:value-of</a:t>
            </a:r>
            <a:r>
              <a:rPr lang="en-US" sz="1400">
                <a:solidFill>
                  <a:srgbClr val="FF0000"/>
                </a:solidFill>
                <a:latin typeface="Arial" panose="020B0604020202020204" pitchFamily="34" charset="0"/>
              </a:rPr>
              <a:t> select</a:t>
            </a:r>
            <a:r>
              <a:rPr lang="en-US" sz="1400">
                <a:solidFill>
                  <a:srgbClr val="0000FF"/>
                </a:solidFill>
                <a:latin typeface="Arial" panose="020B0604020202020204" pitchFamily="34" charset="0"/>
              </a:rPr>
              <a:t>="</a:t>
            </a:r>
            <a:r>
              <a:rPr lang="en-US" sz="1400">
                <a:solidFill>
                  <a:srgbClr val="000000"/>
                </a:solidFill>
                <a:latin typeface="Arial" panose="020B0604020202020204" pitchFamily="34" charset="0"/>
              </a:rPr>
              <a:t>gln</a:t>
            </a:r>
            <a:r>
              <a:rPr lang="en-US" sz="1400">
                <a:solidFill>
                  <a:srgbClr val="0000FF"/>
                </a:solidFill>
                <a:latin typeface="Arial" panose="020B0604020202020204" pitchFamily="34" charset="0"/>
              </a:rPr>
              <a:t>"/&gt;</a:t>
            </a:r>
            <a:r>
              <a:rPr lang="en-US" sz="1400">
                <a:solidFill>
                  <a:srgbClr val="000000"/>
                </a:solidFill>
                <a:latin typeface="Arial" panose="020B0604020202020204" pitchFamily="34" charset="0"/>
              </a:rPr>
              <a:t>) is too large. Maximum </a:t>
            </a:r>
            <a:br>
              <a:rPr lang="en-US" sz="1400">
                <a:solidFill>
                  <a:srgbClr val="000000"/>
                </a:solidFill>
                <a:latin typeface="Arial" panose="020B0604020202020204" pitchFamily="34" charset="0"/>
              </a:rPr>
            </a:br>
            <a:r>
              <a:rPr lang="en-US" sz="1400">
                <a:solidFill>
                  <a:srgbClr val="000000"/>
                </a:solidFill>
                <a:latin typeface="Arial" panose="020B0604020202020204" pitchFamily="34" charset="0"/>
              </a:rPr>
              <a:t>		 amount of allowed charachters is 13</a:t>
            </a:r>
            <a:r>
              <a:rPr lang="en-US" sz="1400">
                <a:solidFill>
                  <a:srgbClr val="0000FF"/>
                </a:solidFill>
                <a:latin typeface="Arial" panose="020B0604020202020204" pitchFamily="34" charset="0"/>
              </a:rPr>
              <a:t>&lt;/</a:t>
            </a:r>
            <a:r>
              <a:rPr lang="en-US" sz="1400">
                <a:solidFill>
                  <a:srgbClr val="800000"/>
                </a:solidFill>
                <a:latin typeface="Arial" panose="020B0604020202020204" pitchFamily="34" charset="0"/>
              </a:rPr>
              <a:t>xsl:with-param</a:t>
            </a:r>
            <a:r>
              <a:rPr lang="en-US" sz="1400">
                <a:solidFill>
                  <a:srgbClr val="0000FF"/>
                </a:solidFill>
                <a:latin typeface="Arial" panose="020B0604020202020204" pitchFamily="34" charset="0"/>
              </a:rPr>
              <a:t>&gt;</a:t>
            </a:r>
            <a:endParaRPr lang="en-US" sz="1400">
              <a:solidFill>
                <a:srgbClr val="000000"/>
              </a:solidFill>
              <a:latin typeface="Arial" panose="020B0604020202020204" pitchFamily="34" charset="0"/>
            </a:endParaRPr>
          </a:p>
          <a:p>
            <a:r>
              <a:rPr lang="nl-NL" sz="1400">
                <a:solidFill>
                  <a:srgbClr val="000000"/>
                </a:solidFill>
                <a:latin typeface="Arial" panose="020B0604020202020204" pitchFamily="34" charset="0"/>
              </a:rPr>
              <a:t>		</a:t>
            </a:r>
            <a:r>
              <a:rPr lang="nl-NL" sz="1400">
                <a:solidFill>
                  <a:srgbClr val="0000FF"/>
                </a:solidFill>
                <a:latin typeface="Arial" panose="020B0604020202020204" pitchFamily="34" charset="0"/>
              </a:rPr>
              <a:t>&lt;</a:t>
            </a:r>
            <a:r>
              <a:rPr lang="nl-NL" sz="1400">
                <a:solidFill>
                  <a:srgbClr val="800000"/>
                </a:solidFill>
                <a:latin typeface="Arial" panose="020B0604020202020204" pitchFamily="34" charset="0"/>
              </a:rPr>
              <a:t>xsl:with-param</a:t>
            </a:r>
            <a:r>
              <a:rPr lang="nl-NL" sz="1400">
                <a:solidFill>
                  <a:srgbClr val="FF0000"/>
                </a:solidFill>
                <a:latin typeface="Arial" panose="020B0604020202020204" pitchFamily="34" charset="0"/>
              </a:rPr>
              <a:t> name</a:t>
            </a:r>
            <a:r>
              <a:rPr lang="nl-NL" sz="1400">
                <a:solidFill>
                  <a:srgbClr val="0000FF"/>
                </a:solidFill>
                <a:latin typeface="Arial" panose="020B0604020202020204" pitchFamily="34" charset="0"/>
              </a:rPr>
              <a:t>="</a:t>
            </a:r>
            <a:r>
              <a:rPr lang="nl-NL" sz="1400">
                <a:solidFill>
                  <a:srgbClr val="000000"/>
                </a:solidFill>
                <a:latin typeface="Arial" panose="020B0604020202020204" pitchFamily="34" charset="0"/>
              </a:rPr>
              <a:t>Location</a:t>
            </a:r>
            <a:r>
              <a:rPr lang="nl-NL" sz="1400">
                <a:solidFill>
                  <a:srgbClr val="0000FF"/>
                </a:solidFill>
                <a:latin typeface="Arial" panose="020B0604020202020204" pitchFamily="34" charset="0"/>
              </a:rPr>
              <a:t>"&gt;</a:t>
            </a:r>
            <a:endParaRPr lang="nl-NL" sz="1400">
              <a:solidFill>
                <a:srgbClr val="000000"/>
              </a:solidFill>
              <a:latin typeface="Arial" panose="020B0604020202020204" pitchFamily="34" charset="0"/>
            </a:endParaRPr>
          </a:p>
          <a:p>
            <a:r>
              <a:rPr lang="en-US" sz="1400">
                <a:solidFill>
                  <a:srgbClr val="000000"/>
                </a:solidFill>
                <a:latin typeface="Arial" panose="020B0604020202020204" pitchFamily="34" charset="0"/>
              </a:rPr>
              <a:t>			</a:t>
            </a:r>
            <a:r>
              <a:rPr lang="en-US" sz="1400">
                <a:solidFill>
                  <a:srgbClr val="0000FF"/>
                </a:solidFill>
                <a:latin typeface="Arial" panose="020B0604020202020204" pitchFamily="34" charset="0"/>
              </a:rPr>
              <a:t>&lt;</a:t>
            </a:r>
            <a:r>
              <a:rPr lang="en-US" sz="1400">
                <a:solidFill>
                  <a:srgbClr val="800000"/>
                </a:solidFill>
                <a:latin typeface="Arial" panose="020B0604020202020204" pitchFamily="34" charset="0"/>
              </a:rPr>
              <a:t>xsl:value-of</a:t>
            </a:r>
            <a:r>
              <a:rPr lang="en-US" sz="1400">
                <a:solidFill>
                  <a:srgbClr val="FF0000"/>
                </a:solidFill>
                <a:latin typeface="Arial" panose="020B0604020202020204" pitchFamily="34" charset="0"/>
              </a:rPr>
              <a:t> select</a:t>
            </a:r>
            <a:r>
              <a:rPr lang="en-US" sz="1400">
                <a:solidFill>
                  <a:srgbClr val="0000FF"/>
                </a:solidFill>
                <a:latin typeface="Arial" panose="020B0604020202020204" pitchFamily="34" charset="0"/>
              </a:rPr>
              <a:t>="</a:t>
            </a:r>
            <a:r>
              <a:rPr lang="en-US" sz="1400">
                <a:solidFill>
                  <a:srgbClr val="000000"/>
                </a:solidFill>
                <a:latin typeface="Arial" panose="020B0604020202020204" pitchFamily="34" charset="0"/>
              </a:rPr>
              <a:t>$path</a:t>
            </a:r>
            <a:r>
              <a:rPr lang="en-US" sz="1400">
                <a:solidFill>
                  <a:srgbClr val="0000FF"/>
                </a:solidFill>
                <a:latin typeface="Arial" panose="020B0604020202020204" pitchFamily="34" charset="0"/>
              </a:rPr>
              <a:t>"/&gt;</a:t>
            </a:r>
            <a:r>
              <a:rPr lang="en-US" sz="1400">
                <a:solidFill>
                  <a:srgbClr val="000000"/>
                </a:solidFill>
                <a:latin typeface="Arial" panose="020B0604020202020204" pitchFamily="34" charset="0"/>
              </a:rPr>
              <a:t>/administrativeUnit/gln</a:t>
            </a:r>
            <a:r>
              <a:rPr lang="en-US" sz="1400">
                <a:solidFill>
                  <a:srgbClr val="0000FF"/>
                </a:solidFill>
                <a:latin typeface="Arial" panose="020B0604020202020204" pitchFamily="34" charset="0"/>
              </a:rPr>
              <a:t>&lt;/</a:t>
            </a:r>
            <a:r>
              <a:rPr lang="en-US" sz="1400">
                <a:solidFill>
                  <a:srgbClr val="800000"/>
                </a:solidFill>
                <a:latin typeface="Arial" panose="020B0604020202020204" pitchFamily="34" charset="0"/>
              </a:rPr>
              <a:t>xsl:with-param</a:t>
            </a:r>
            <a:r>
              <a:rPr lang="en-US" sz="1400">
                <a:solidFill>
                  <a:srgbClr val="0000FF"/>
                </a:solidFill>
                <a:latin typeface="Arial" panose="020B0604020202020204" pitchFamily="34" charset="0"/>
              </a:rPr>
              <a:t>&gt;</a:t>
            </a:r>
            <a:endParaRPr lang="en-US" sz="1400">
              <a:solidFill>
                <a:srgbClr val="000000"/>
              </a:solidFill>
              <a:latin typeface="Arial" panose="020B0604020202020204" pitchFamily="34" charset="0"/>
            </a:endParaRPr>
          </a:p>
          <a:p>
            <a:r>
              <a:rPr lang="en-US" sz="1400">
                <a:solidFill>
                  <a:srgbClr val="000000"/>
                </a:solidFill>
                <a:latin typeface="Arial" panose="020B0604020202020204" pitchFamily="34" charset="0"/>
              </a:rPr>
              <a:t>		</a:t>
            </a:r>
            <a:r>
              <a:rPr lang="en-US" sz="1400">
                <a:solidFill>
                  <a:srgbClr val="0000FF"/>
                </a:solidFill>
                <a:latin typeface="Arial" panose="020B0604020202020204" pitchFamily="34" charset="0"/>
              </a:rPr>
              <a:t>&lt;</a:t>
            </a:r>
            <a:r>
              <a:rPr lang="en-US" sz="1400">
                <a:solidFill>
                  <a:srgbClr val="800000"/>
                </a:solidFill>
                <a:latin typeface="Arial" panose="020B0604020202020204" pitchFamily="34" charset="0"/>
              </a:rPr>
              <a:t>xsl:with-param</a:t>
            </a:r>
            <a:r>
              <a:rPr lang="en-US" sz="1400">
                <a:solidFill>
                  <a:srgbClr val="FF0000"/>
                </a:solidFill>
                <a:latin typeface="Arial" panose="020B0604020202020204" pitchFamily="34" charset="0"/>
              </a:rPr>
              <a:t> name</a:t>
            </a:r>
            <a:r>
              <a:rPr lang="en-US" sz="1400">
                <a:solidFill>
                  <a:srgbClr val="0000FF"/>
                </a:solidFill>
                <a:latin typeface="Arial" panose="020B0604020202020204" pitchFamily="34" charset="0"/>
              </a:rPr>
              <a:t>="</a:t>
            </a:r>
            <a:r>
              <a:rPr lang="en-US" sz="1400">
                <a:solidFill>
                  <a:srgbClr val="000000"/>
                </a:solidFill>
                <a:latin typeface="Arial" panose="020B0604020202020204" pitchFamily="34" charset="0"/>
              </a:rPr>
              <a:t>Node</a:t>
            </a:r>
            <a:r>
              <a:rPr lang="en-US" sz="1400">
                <a:solidFill>
                  <a:srgbClr val="0000FF"/>
                </a:solidFill>
                <a:latin typeface="Arial" panose="020B0604020202020204" pitchFamily="34" charset="0"/>
              </a:rPr>
              <a:t>"</a:t>
            </a:r>
            <a:r>
              <a:rPr lang="en-US" sz="1400">
                <a:solidFill>
                  <a:srgbClr val="FF0000"/>
                </a:solidFill>
                <a:latin typeface="Arial" panose="020B0604020202020204" pitchFamily="34" charset="0"/>
              </a:rPr>
              <a:t> select</a:t>
            </a:r>
            <a:r>
              <a:rPr lang="en-US" sz="1400">
                <a:solidFill>
                  <a:srgbClr val="0000FF"/>
                </a:solidFill>
                <a:latin typeface="Arial" panose="020B0604020202020204" pitchFamily="34" charset="0"/>
              </a:rPr>
              <a:t>="</a:t>
            </a:r>
            <a:r>
              <a:rPr lang="en-US" sz="1400">
                <a:solidFill>
                  <a:srgbClr val="000000"/>
                </a:solidFill>
                <a:latin typeface="Arial" panose="020B0604020202020204" pitchFamily="34" charset="0"/>
              </a:rPr>
              <a:t>gln</a:t>
            </a:r>
            <a:r>
              <a:rPr lang="en-US" sz="1400">
                <a:solidFill>
                  <a:srgbClr val="0000FF"/>
                </a:solidFill>
                <a:latin typeface="Arial" panose="020B0604020202020204" pitchFamily="34" charset="0"/>
              </a:rPr>
              <a:t>"/&gt;</a:t>
            </a:r>
            <a:endParaRPr lang="en-US" sz="1400">
              <a:solidFill>
                <a:srgbClr val="000000"/>
              </a:solidFill>
              <a:latin typeface="Arial" panose="020B0604020202020204" pitchFamily="34" charset="0"/>
            </a:endParaRPr>
          </a:p>
          <a:p>
            <a:r>
              <a:rPr lang="nl-NL" sz="1400">
                <a:solidFill>
                  <a:srgbClr val="000000"/>
                </a:solidFill>
                <a:latin typeface="Arial" panose="020B0604020202020204" pitchFamily="34" charset="0"/>
              </a:rPr>
              <a:t>	</a:t>
            </a:r>
            <a:r>
              <a:rPr lang="nl-NL" sz="1400">
                <a:solidFill>
                  <a:srgbClr val="0000FF"/>
                </a:solidFill>
                <a:latin typeface="Arial" panose="020B0604020202020204" pitchFamily="34" charset="0"/>
              </a:rPr>
              <a:t>&lt;/</a:t>
            </a:r>
            <a:r>
              <a:rPr lang="nl-NL" sz="1400">
                <a:solidFill>
                  <a:srgbClr val="800000"/>
                </a:solidFill>
                <a:latin typeface="Arial" panose="020B0604020202020204" pitchFamily="34" charset="0"/>
              </a:rPr>
              <a:t>xsl:call-template</a:t>
            </a:r>
            <a:r>
              <a:rPr lang="nl-NL" sz="1400">
                <a:solidFill>
                  <a:srgbClr val="0000FF"/>
                </a:solidFill>
                <a:latin typeface="Arial" panose="020B0604020202020204" pitchFamily="34" charset="0"/>
              </a:rPr>
              <a:t>&gt;</a:t>
            </a:r>
            <a:endParaRPr lang="nl-NL" sz="1400">
              <a:solidFill>
                <a:srgbClr val="000000"/>
              </a:solidFill>
              <a:latin typeface="Arial" panose="020B0604020202020204" pitchFamily="34" charset="0"/>
            </a:endParaRPr>
          </a:p>
          <a:p>
            <a:r>
              <a:rPr lang="nl-NL" sz="1400">
                <a:solidFill>
                  <a:srgbClr val="0000FF"/>
                </a:solidFill>
                <a:latin typeface="Arial" panose="020B0604020202020204" pitchFamily="34" charset="0"/>
              </a:rPr>
              <a:t>&lt;/</a:t>
            </a:r>
            <a:r>
              <a:rPr lang="nl-NL" sz="1400">
                <a:solidFill>
                  <a:srgbClr val="800000"/>
                </a:solidFill>
                <a:latin typeface="Arial" panose="020B0604020202020204" pitchFamily="34" charset="0"/>
              </a:rPr>
              <a:t>xsl:if</a:t>
            </a:r>
            <a:r>
              <a:rPr lang="nl-NL" sz="1400">
                <a:solidFill>
                  <a:srgbClr val="0000FF"/>
                </a:solidFill>
                <a:latin typeface="Arial" panose="020B0604020202020204" pitchFamily="34" charset="0"/>
              </a:rPr>
              <a:t>&gt;</a:t>
            </a:r>
            <a:endParaRPr lang="nl-NL" sz="1400"/>
          </a:p>
        </p:txBody>
      </p:sp>
      <p:pic>
        <p:nvPicPr>
          <p:cNvPr id="5" name="Afbeelding 4"/>
          <p:cNvPicPr>
            <a:picLocks noChangeAspect="1"/>
          </p:cNvPicPr>
          <p:nvPr/>
        </p:nvPicPr>
        <p:blipFill>
          <a:blip r:embed="rId2"/>
          <a:stretch>
            <a:fillRect/>
          </a:stretch>
        </p:blipFill>
        <p:spPr>
          <a:xfrm>
            <a:off x="754910" y="4138713"/>
            <a:ext cx="9360640" cy="2490598"/>
          </a:xfrm>
          <a:prstGeom prst="rect">
            <a:avLst/>
          </a:prstGeom>
        </p:spPr>
      </p:pic>
      <p:sp>
        <p:nvSpPr>
          <p:cNvPr id="3" name="Tijdelijke aanduiding voor dianummer 2">
            <a:extLst>
              <a:ext uri="{FF2B5EF4-FFF2-40B4-BE49-F238E27FC236}">
                <a16:creationId xmlns:a16="http://schemas.microsoft.com/office/drawing/2014/main" id="{F832CC07-EEE4-4E03-ADA5-56D0E365166E}"/>
              </a:ext>
            </a:extLst>
          </p:cNvPr>
          <p:cNvSpPr>
            <a:spLocks noGrp="1"/>
          </p:cNvSpPr>
          <p:nvPr>
            <p:ph type="sldNum" sz="quarter" idx="12"/>
          </p:nvPr>
        </p:nvSpPr>
        <p:spPr/>
        <p:txBody>
          <a:bodyPr/>
          <a:lstStyle/>
          <a:p>
            <a:fld id="{9C68D768-F5FC-4A97-B13B-4D2A2C1842C6}" type="slidenum">
              <a:rPr lang="nl-NL" smtClean="0"/>
              <a:t>15</a:t>
            </a:fld>
            <a:endParaRPr lang="nl-NL"/>
          </a:p>
        </p:txBody>
      </p:sp>
    </p:spTree>
    <p:extLst>
      <p:ext uri="{BB962C8B-B14F-4D97-AF65-F5344CB8AC3E}">
        <p14:creationId xmlns:p14="http://schemas.microsoft.com/office/powerpoint/2010/main" val="1473128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988996" y="396322"/>
            <a:ext cx="10515600" cy="569158"/>
          </a:xfrm>
        </p:spPr>
        <p:txBody>
          <a:bodyPr>
            <a:normAutofit fontScale="90000"/>
          </a:bodyPr>
          <a:lstStyle/>
          <a:p>
            <a:r>
              <a:rPr lang="en-US" sz="3200" b="1">
                <a:solidFill>
                  <a:srgbClr val="333333"/>
                </a:solidFill>
                <a:latin typeface="Arial" panose="020B0604020202020204" pitchFamily="34" charset="0"/>
              </a:rPr>
              <a:t>5. Temporary codes</a:t>
            </a:r>
            <a:br>
              <a:rPr lang="en-US" sz="2000">
                <a:solidFill>
                  <a:srgbClr val="333333"/>
                </a:solidFill>
                <a:latin typeface="Arial" panose="020B0604020202020204" pitchFamily="34" charset="0"/>
              </a:rPr>
            </a:br>
            <a:r>
              <a:rPr lang="en-US" sz="2000">
                <a:solidFill>
                  <a:srgbClr val="333333"/>
                </a:solidFill>
                <a:latin typeface="Arial" panose="020B0604020202020204" pitchFamily="34" charset="0"/>
              </a:rPr>
              <a:t>Provide rules and methodology for the inclusion of temporary codes that will be replaced by a permanent code at the next UN/CEFACT standardised release. </a:t>
            </a:r>
            <a:endParaRPr lang="nl-NL" sz="3200"/>
          </a:p>
        </p:txBody>
      </p:sp>
      <p:sp>
        <p:nvSpPr>
          <p:cNvPr id="16" name="Stroomdiagram: Magnetische schijf 15"/>
          <p:cNvSpPr/>
          <p:nvPr/>
        </p:nvSpPr>
        <p:spPr>
          <a:xfrm>
            <a:off x="1091866" y="2639378"/>
            <a:ext cx="914399" cy="174298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UNECE</a:t>
            </a:r>
          </a:p>
        </p:txBody>
      </p:sp>
      <p:cxnSp>
        <p:nvCxnSpPr>
          <p:cNvPr id="17" name="Rechte verbindingslijn 16"/>
          <p:cNvCxnSpPr/>
          <p:nvPr/>
        </p:nvCxnSpPr>
        <p:spPr>
          <a:xfrm>
            <a:off x="3331426" y="2130715"/>
            <a:ext cx="0" cy="3188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8" name="Stroomdiagram: Magnetische schijf 17"/>
          <p:cNvSpPr/>
          <p:nvPr/>
        </p:nvSpPr>
        <p:spPr>
          <a:xfrm>
            <a:off x="4369631" y="3725200"/>
            <a:ext cx="914399" cy="1105079"/>
          </a:xfrm>
          <a:prstGeom prst="flowChartMagneticDisk">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extend</a:t>
            </a:r>
          </a:p>
        </p:txBody>
      </p:sp>
      <p:sp>
        <p:nvSpPr>
          <p:cNvPr id="19" name="Stroomdiagram: Magnetische schijf 18"/>
          <p:cNvSpPr/>
          <p:nvPr/>
        </p:nvSpPr>
        <p:spPr>
          <a:xfrm>
            <a:off x="4369631" y="2639378"/>
            <a:ext cx="914399" cy="142476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UNECE</a:t>
            </a:r>
          </a:p>
        </p:txBody>
      </p:sp>
      <p:sp>
        <p:nvSpPr>
          <p:cNvPr id="20" name="Tekstvak 19"/>
          <p:cNvSpPr txBox="1"/>
          <p:nvPr/>
        </p:nvSpPr>
        <p:spPr>
          <a:xfrm>
            <a:off x="4175323" y="1964444"/>
            <a:ext cx="1346779" cy="369332"/>
          </a:xfrm>
          <a:prstGeom prst="rect">
            <a:avLst/>
          </a:prstGeom>
          <a:noFill/>
        </p:spPr>
        <p:txBody>
          <a:bodyPr wrap="none" rtlCol="0">
            <a:spAutoFit/>
          </a:bodyPr>
          <a:lstStyle/>
          <a:p>
            <a:r>
              <a:rPr lang="nl-NL"/>
              <a:t>User Groups</a:t>
            </a:r>
          </a:p>
        </p:txBody>
      </p:sp>
      <p:sp>
        <p:nvSpPr>
          <p:cNvPr id="21" name="Tekstvak 20"/>
          <p:cNvSpPr txBox="1"/>
          <p:nvPr/>
        </p:nvSpPr>
        <p:spPr>
          <a:xfrm>
            <a:off x="941070" y="1962222"/>
            <a:ext cx="1177887" cy="369332"/>
          </a:xfrm>
          <a:prstGeom prst="rect">
            <a:avLst/>
          </a:prstGeom>
          <a:noFill/>
        </p:spPr>
        <p:txBody>
          <a:bodyPr wrap="none" rtlCol="0">
            <a:spAutoFit/>
          </a:bodyPr>
          <a:lstStyle/>
          <a:p>
            <a:r>
              <a:rPr lang="nl-NL"/>
              <a:t>UNCEFACT</a:t>
            </a:r>
          </a:p>
        </p:txBody>
      </p:sp>
      <p:sp>
        <p:nvSpPr>
          <p:cNvPr id="22" name="Tekstvak 21"/>
          <p:cNvSpPr txBox="1"/>
          <p:nvPr/>
        </p:nvSpPr>
        <p:spPr>
          <a:xfrm>
            <a:off x="2107730" y="4064141"/>
            <a:ext cx="1220527" cy="646331"/>
          </a:xfrm>
          <a:prstGeom prst="rect">
            <a:avLst/>
          </a:prstGeom>
          <a:noFill/>
        </p:spPr>
        <p:txBody>
          <a:bodyPr wrap="none" rtlCol="0">
            <a:spAutoFit/>
          </a:bodyPr>
          <a:lstStyle/>
          <a:p>
            <a:r>
              <a:rPr lang="nl-NL"/>
              <a:t>+ codes</a:t>
            </a:r>
          </a:p>
          <a:p>
            <a:r>
              <a:rPr lang="nl-NL"/>
              <a:t>+ code lists</a:t>
            </a:r>
          </a:p>
        </p:txBody>
      </p:sp>
      <p:cxnSp>
        <p:nvCxnSpPr>
          <p:cNvPr id="23" name="Verbindingslijn: gebogen 22"/>
          <p:cNvCxnSpPr>
            <a:cxnSpLocks/>
            <a:stCxn id="18" idx="3"/>
            <a:endCxn id="27" idx="3"/>
          </p:cNvCxnSpPr>
          <p:nvPr/>
        </p:nvCxnSpPr>
        <p:spPr>
          <a:xfrm rot="5400000">
            <a:off x="3187949" y="3191397"/>
            <a:ext cx="12700" cy="3277765"/>
          </a:xfrm>
          <a:prstGeom prst="bentConnector3">
            <a:avLst>
              <a:gd name="adj1" fmla="val 5772425"/>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kstvak 23"/>
          <p:cNvSpPr txBox="1"/>
          <p:nvPr/>
        </p:nvSpPr>
        <p:spPr>
          <a:xfrm>
            <a:off x="3033766" y="5563790"/>
            <a:ext cx="649537" cy="369332"/>
          </a:xfrm>
          <a:prstGeom prst="rect">
            <a:avLst/>
          </a:prstGeom>
          <a:noFill/>
        </p:spPr>
        <p:txBody>
          <a:bodyPr wrap="none" rtlCol="0">
            <a:spAutoFit/>
          </a:bodyPr>
          <a:lstStyle/>
          <a:p>
            <a:r>
              <a:rPr lang="nl-NL"/>
              <a:t>DMR</a:t>
            </a:r>
          </a:p>
        </p:txBody>
      </p:sp>
      <p:sp>
        <p:nvSpPr>
          <p:cNvPr id="25" name="Tekstvak 24"/>
          <p:cNvSpPr txBox="1"/>
          <p:nvPr/>
        </p:nvSpPr>
        <p:spPr>
          <a:xfrm>
            <a:off x="2748271" y="5782124"/>
            <a:ext cx="1230914" cy="369332"/>
          </a:xfrm>
          <a:prstGeom prst="rect">
            <a:avLst/>
          </a:prstGeom>
          <a:noFill/>
        </p:spPr>
        <p:txBody>
          <a:bodyPr wrap="none" rtlCol="0">
            <a:spAutoFit/>
          </a:bodyPr>
          <a:lstStyle/>
          <a:p>
            <a:r>
              <a:rPr lang="nl-NL"/>
              <a:t>permanent</a:t>
            </a:r>
          </a:p>
        </p:txBody>
      </p:sp>
      <p:sp>
        <p:nvSpPr>
          <p:cNvPr id="26" name="Tekstvak 25"/>
          <p:cNvSpPr txBox="1"/>
          <p:nvPr/>
        </p:nvSpPr>
        <p:spPr>
          <a:xfrm>
            <a:off x="5522102" y="4003703"/>
            <a:ext cx="1220527" cy="646331"/>
          </a:xfrm>
          <a:prstGeom prst="rect">
            <a:avLst/>
          </a:prstGeom>
          <a:noFill/>
        </p:spPr>
        <p:txBody>
          <a:bodyPr wrap="none" rtlCol="0">
            <a:spAutoFit/>
          </a:bodyPr>
          <a:lstStyle/>
          <a:p>
            <a:r>
              <a:rPr lang="nl-NL"/>
              <a:t>+ codes</a:t>
            </a:r>
          </a:p>
          <a:p>
            <a:r>
              <a:rPr lang="nl-NL"/>
              <a:t>+ code lists</a:t>
            </a:r>
          </a:p>
        </p:txBody>
      </p:sp>
      <p:sp>
        <p:nvSpPr>
          <p:cNvPr id="27" name="Stroomdiagram: Magnetische schijf 26"/>
          <p:cNvSpPr/>
          <p:nvPr/>
        </p:nvSpPr>
        <p:spPr>
          <a:xfrm>
            <a:off x="1091866" y="3823460"/>
            <a:ext cx="914399" cy="1006819"/>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extend</a:t>
            </a:r>
          </a:p>
        </p:txBody>
      </p:sp>
      <p:sp>
        <p:nvSpPr>
          <p:cNvPr id="2" name="Rechthoek 1"/>
          <p:cNvSpPr/>
          <p:nvPr/>
        </p:nvSpPr>
        <p:spPr>
          <a:xfrm>
            <a:off x="7578468" y="1501361"/>
            <a:ext cx="3692402" cy="3108543"/>
          </a:xfrm>
          <a:prstGeom prst="rect">
            <a:avLst/>
          </a:prstGeom>
        </p:spPr>
        <p:txBody>
          <a:bodyPr wrap="square">
            <a:spAutoFit/>
          </a:bodyPr>
          <a:lstStyle/>
          <a:p>
            <a:r>
              <a:rPr lang="en-US" sz="1400"/>
              <a:t>- A user group code list has been extended because UNECE did not have a code available. </a:t>
            </a:r>
          </a:p>
          <a:p>
            <a:br>
              <a:rPr lang="en-US" sz="1400"/>
            </a:br>
            <a:r>
              <a:rPr lang="en-US" sz="1400"/>
              <a:t>- The use group assigns a temporary code value that will be added in the UNECE data base once the code is approved as a formal addition to the original code list. </a:t>
            </a:r>
          </a:p>
          <a:p>
            <a:br>
              <a:rPr lang="en-US" sz="1400"/>
            </a:br>
            <a:r>
              <a:rPr lang="en-US" sz="1400"/>
              <a:t>- Users should be aware that the code value will change over time.</a:t>
            </a:r>
          </a:p>
          <a:p>
            <a:endParaRPr lang="en-US" sz="1400"/>
          </a:p>
          <a:p>
            <a:r>
              <a:rPr lang="en-US" sz="1400"/>
              <a:t>- The user group may decide not to submit the added code or UNECE can decide to not approve it. It stays a permanent user group code. </a:t>
            </a:r>
            <a:endParaRPr lang="nl-NL" sz="1400"/>
          </a:p>
        </p:txBody>
      </p:sp>
      <p:sp>
        <p:nvSpPr>
          <p:cNvPr id="3" name="Rechthoek 2"/>
          <p:cNvSpPr/>
          <p:nvPr/>
        </p:nvSpPr>
        <p:spPr>
          <a:xfrm>
            <a:off x="7578468" y="4658739"/>
            <a:ext cx="4528241" cy="1815882"/>
          </a:xfrm>
          <a:prstGeom prst="rect">
            <a:avLst/>
          </a:prstGeom>
        </p:spPr>
        <p:txBody>
          <a:bodyPr wrap="square">
            <a:spAutoFit/>
          </a:bodyPr>
          <a:lstStyle/>
          <a:p>
            <a:r>
              <a:rPr lang="en-US" sz="1400" b="1"/>
              <a:t>Alternative: </a:t>
            </a:r>
          </a:p>
          <a:p>
            <a:r>
              <a:rPr lang="en-US" sz="1400"/>
              <a:t>The new temporary codes would be expressed in a dedicated file. This dedicated file would have its own identity separate from the published base list. In real time, the union of the published base list with the temporary codes list. When the published list is revised, the new temporary values are incorporated as in (extending a code list.</a:t>
            </a:r>
            <a:endParaRPr lang="nl-NL" sz="1400"/>
          </a:p>
        </p:txBody>
      </p:sp>
      <p:sp>
        <p:nvSpPr>
          <p:cNvPr id="5" name="Tijdelijke aanduiding voor dianummer 4">
            <a:extLst>
              <a:ext uri="{FF2B5EF4-FFF2-40B4-BE49-F238E27FC236}">
                <a16:creationId xmlns:a16="http://schemas.microsoft.com/office/drawing/2014/main" id="{A03CDD42-2069-4669-BAA7-F4C2F19A5D30}"/>
              </a:ext>
            </a:extLst>
          </p:cNvPr>
          <p:cNvSpPr>
            <a:spLocks noGrp="1"/>
          </p:cNvSpPr>
          <p:nvPr>
            <p:ph type="sldNum" sz="quarter" idx="12"/>
          </p:nvPr>
        </p:nvSpPr>
        <p:spPr/>
        <p:txBody>
          <a:bodyPr/>
          <a:lstStyle/>
          <a:p>
            <a:fld id="{9C68D768-F5FC-4A97-B13B-4D2A2C1842C6}" type="slidenum">
              <a:rPr lang="nl-NL" smtClean="0"/>
              <a:t>16</a:t>
            </a:fld>
            <a:endParaRPr lang="nl-NL"/>
          </a:p>
        </p:txBody>
      </p:sp>
    </p:spTree>
    <p:extLst>
      <p:ext uri="{BB962C8B-B14F-4D97-AF65-F5344CB8AC3E}">
        <p14:creationId xmlns:p14="http://schemas.microsoft.com/office/powerpoint/2010/main" val="1154187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B2F16B-D19A-4F57-98DC-90FA7E650F7A}"/>
              </a:ext>
            </a:extLst>
          </p:cNvPr>
          <p:cNvSpPr>
            <a:spLocks noGrp="1"/>
          </p:cNvSpPr>
          <p:nvPr>
            <p:ph type="title"/>
          </p:nvPr>
        </p:nvSpPr>
        <p:spPr/>
        <p:txBody>
          <a:bodyPr/>
          <a:lstStyle/>
          <a:p>
            <a:r>
              <a:rPr lang="nl-NL"/>
              <a:t>Example: GS1 Temporary Codes</a:t>
            </a:r>
          </a:p>
        </p:txBody>
      </p:sp>
      <p:pic>
        <p:nvPicPr>
          <p:cNvPr id="4" name="Afbeelding 3">
            <a:extLst>
              <a:ext uri="{FF2B5EF4-FFF2-40B4-BE49-F238E27FC236}">
                <a16:creationId xmlns:a16="http://schemas.microsoft.com/office/drawing/2014/main" id="{7FD7CEA7-1A89-41B6-B9CA-E46C5F0FF67D}"/>
              </a:ext>
            </a:extLst>
          </p:cNvPr>
          <p:cNvPicPr>
            <a:picLocks noChangeAspect="1"/>
          </p:cNvPicPr>
          <p:nvPr/>
        </p:nvPicPr>
        <p:blipFill>
          <a:blip r:embed="rId2"/>
          <a:stretch>
            <a:fillRect/>
          </a:stretch>
        </p:blipFill>
        <p:spPr>
          <a:xfrm>
            <a:off x="1010602" y="2694307"/>
            <a:ext cx="11125323" cy="1996440"/>
          </a:xfrm>
          <a:prstGeom prst="rect">
            <a:avLst/>
          </a:prstGeom>
        </p:spPr>
      </p:pic>
      <p:pic>
        <p:nvPicPr>
          <p:cNvPr id="5" name="Afbeelding 4">
            <a:extLst>
              <a:ext uri="{FF2B5EF4-FFF2-40B4-BE49-F238E27FC236}">
                <a16:creationId xmlns:a16="http://schemas.microsoft.com/office/drawing/2014/main" id="{2E4B92A4-350A-4C2A-A179-052499764259}"/>
              </a:ext>
            </a:extLst>
          </p:cNvPr>
          <p:cNvPicPr>
            <a:picLocks noChangeAspect="1"/>
          </p:cNvPicPr>
          <p:nvPr/>
        </p:nvPicPr>
        <p:blipFill>
          <a:blip r:embed="rId3"/>
          <a:stretch>
            <a:fillRect/>
          </a:stretch>
        </p:blipFill>
        <p:spPr>
          <a:xfrm>
            <a:off x="10164127" y="1177291"/>
            <a:ext cx="962025" cy="704850"/>
          </a:xfrm>
          <a:prstGeom prst="rect">
            <a:avLst/>
          </a:prstGeom>
        </p:spPr>
      </p:pic>
      <p:pic>
        <p:nvPicPr>
          <p:cNvPr id="6" name="Afbeelding 5">
            <a:extLst>
              <a:ext uri="{FF2B5EF4-FFF2-40B4-BE49-F238E27FC236}">
                <a16:creationId xmlns:a16="http://schemas.microsoft.com/office/drawing/2014/main" id="{50E51E23-F166-42AA-B86C-BECCB3ECB9C4}"/>
              </a:ext>
            </a:extLst>
          </p:cNvPr>
          <p:cNvPicPr>
            <a:picLocks noChangeAspect="1"/>
          </p:cNvPicPr>
          <p:nvPr/>
        </p:nvPicPr>
        <p:blipFill>
          <a:blip r:embed="rId4"/>
          <a:stretch>
            <a:fillRect/>
          </a:stretch>
        </p:blipFill>
        <p:spPr>
          <a:xfrm>
            <a:off x="1010602" y="1844198"/>
            <a:ext cx="10486233" cy="429261"/>
          </a:xfrm>
          <a:prstGeom prst="rect">
            <a:avLst/>
          </a:prstGeom>
        </p:spPr>
      </p:pic>
      <p:pic>
        <p:nvPicPr>
          <p:cNvPr id="7" name="Afbeelding 6">
            <a:extLst>
              <a:ext uri="{FF2B5EF4-FFF2-40B4-BE49-F238E27FC236}">
                <a16:creationId xmlns:a16="http://schemas.microsoft.com/office/drawing/2014/main" id="{9F20444C-55AE-4DBD-A1E1-FE2C5B3B7ABA}"/>
              </a:ext>
            </a:extLst>
          </p:cNvPr>
          <p:cNvPicPr>
            <a:picLocks noChangeAspect="1"/>
          </p:cNvPicPr>
          <p:nvPr/>
        </p:nvPicPr>
        <p:blipFill>
          <a:blip r:embed="rId5"/>
          <a:stretch>
            <a:fillRect/>
          </a:stretch>
        </p:blipFill>
        <p:spPr>
          <a:xfrm>
            <a:off x="895350" y="2350768"/>
            <a:ext cx="8027045" cy="469741"/>
          </a:xfrm>
          <a:prstGeom prst="rect">
            <a:avLst/>
          </a:prstGeom>
        </p:spPr>
      </p:pic>
      <p:sp>
        <p:nvSpPr>
          <p:cNvPr id="8" name="Rechthoek 7">
            <a:extLst>
              <a:ext uri="{FF2B5EF4-FFF2-40B4-BE49-F238E27FC236}">
                <a16:creationId xmlns:a16="http://schemas.microsoft.com/office/drawing/2014/main" id="{1F307284-9F4A-4FC3-A317-475EB18BC99A}"/>
              </a:ext>
            </a:extLst>
          </p:cNvPr>
          <p:cNvSpPr/>
          <p:nvPr/>
        </p:nvSpPr>
        <p:spPr>
          <a:xfrm>
            <a:off x="644762" y="4594860"/>
            <a:ext cx="10902475" cy="1360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dianummer 2">
            <a:extLst>
              <a:ext uri="{FF2B5EF4-FFF2-40B4-BE49-F238E27FC236}">
                <a16:creationId xmlns:a16="http://schemas.microsoft.com/office/drawing/2014/main" id="{986C893B-ED67-4DBD-81F2-8BF691E600DC}"/>
              </a:ext>
            </a:extLst>
          </p:cNvPr>
          <p:cNvSpPr>
            <a:spLocks noGrp="1"/>
          </p:cNvSpPr>
          <p:nvPr>
            <p:ph type="sldNum" sz="quarter" idx="12"/>
          </p:nvPr>
        </p:nvSpPr>
        <p:spPr/>
        <p:txBody>
          <a:bodyPr/>
          <a:lstStyle/>
          <a:p>
            <a:fld id="{9C68D768-F5FC-4A97-B13B-4D2A2C1842C6}" type="slidenum">
              <a:rPr lang="nl-NL" smtClean="0"/>
              <a:t>17</a:t>
            </a:fld>
            <a:endParaRPr lang="nl-NL"/>
          </a:p>
        </p:txBody>
      </p:sp>
    </p:spTree>
    <p:extLst>
      <p:ext uri="{BB962C8B-B14F-4D97-AF65-F5344CB8AC3E}">
        <p14:creationId xmlns:p14="http://schemas.microsoft.com/office/powerpoint/2010/main" val="400489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EBAE21-DA35-46E8-92A3-FC96ADF61A69}"/>
              </a:ext>
            </a:extLst>
          </p:cNvPr>
          <p:cNvSpPr>
            <a:spLocks noGrp="1"/>
          </p:cNvSpPr>
          <p:nvPr>
            <p:ph type="title"/>
          </p:nvPr>
        </p:nvSpPr>
        <p:spPr>
          <a:xfrm>
            <a:off x="838200" y="365125"/>
            <a:ext cx="10515600" cy="652145"/>
          </a:xfrm>
        </p:spPr>
        <p:txBody>
          <a:bodyPr>
            <a:normAutofit fontScale="90000"/>
          </a:bodyPr>
          <a:lstStyle/>
          <a:p>
            <a:r>
              <a:rPr lang="nl-NL"/>
              <a:t>Example: Attribute Value Pairs (GS1 XML 3.2)</a:t>
            </a:r>
          </a:p>
        </p:txBody>
      </p:sp>
      <p:sp>
        <p:nvSpPr>
          <p:cNvPr id="4" name="Tekstvak 3">
            <a:extLst>
              <a:ext uri="{FF2B5EF4-FFF2-40B4-BE49-F238E27FC236}">
                <a16:creationId xmlns:a16="http://schemas.microsoft.com/office/drawing/2014/main" id="{25BF3D67-5DF6-4FB5-853D-58E7705486B5}"/>
              </a:ext>
            </a:extLst>
          </p:cNvPr>
          <p:cNvSpPr txBox="1"/>
          <p:nvPr/>
        </p:nvSpPr>
        <p:spPr>
          <a:xfrm>
            <a:off x="6943501" y="1205303"/>
            <a:ext cx="4410299" cy="1815882"/>
          </a:xfrm>
          <a:prstGeom prst="rect">
            <a:avLst/>
          </a:prstGeom>
          <a:noFill/>
        </p:spPr>
        <p:txBody>
          <a:bodyPr wrap="square" rtlCol="0">
            <a:spAutoFit/>
          </a:bodyPr>
          <a:lstStyle/>
          <a:p>
            <a:r>
              <a:rPr lang="nl-NL" sz="1400"/>
              <a:t>GS1 XML: </a:t>
            </a:r>
            <a:r>
              <a:rPr lang="en-US" sz="1400"/>
              <a:t>Starting from release 3.2 of GS1 XML GS1 EDI standard, every message contains placeholders for temporary message components, called Attribute Value Pair – AVP. The actual attributes and values allowed are stored in the Global Data Dictionary. The AVPs are defined outside of the schema, therefore their values cannot be validated. The data types of the attribute values are not specified in the schema, so they cannot be checked either. </a:t>
            </a:r>
            <a:endParaRPr lang="nl-NL" sz="1400"/>
          </a:p>
        </p:txBody>
      </p:sp>
      <p:pic>
        <p:nvPicPr>
          <p:cNvPr id="5" name="Afbeelding 4">
            <a:extLst>
              <a:ext uri="{FF2B5EF4-FFF2-40B4-BE49-F238E27FC236}">
                <a16:creationId xmlns:a16="http://schemas.microsoft.com/office/drawing/2014/main" id="{F0AE8003-3C2E-46C1-9193-A346534C994F}"/>
              </a:ext>
            </a:extLst>
          </p:cNvPr>
          <p:cNvPicPr>
            <a:picLocks noChangeAspect="1"/>
          </p:cNvPicPr>
          <p:nvPr/>
        </p:nvPicPr>
        <p:blipFill>
          <a:blip r:embed="rId2"/>
          <a:stretch>
            <a:fillRect/>
          </a:stretch>
        </p:blipFill>
        <p:spPr>
          <a:xfrm>
            <a:off x="819150" y="1253680"/>
            <a:ext cx="5982654" cy="2150016"/>
          </a:xfrm>
          <a:prstGeom prst="rect">
            <a:avLst/>
          </a:prstGeom>
        </p:spPr>
      </p:pic>
      <p:sp>
        <p:nvSpPr>
          <p:cNvPr id="7" name="Rechthoek 6">
            <a:extLst>
              <a:ext uri="{FF2B5EF4-FFF2-40B4-BE49-F238E27FC236}">
                <a16:creationId xmlns:a16="http://schemas.microsoft.com/office/drawing/2014/main" id="{98CBB30F-DB47-46B6-B598-B1F43C64F6C5}"/>
              </a:ext>
            </a:extLst>
          </p:cNvPr>
          <p:cNvSpPr/>
          <p:nvPr/>
        </p:nvSpPr>
        <p:spPr>
          <a:xfrm>
            <a:off x="819150" y="3444515"/>
            <a:ext cx="10873263" cy="646331"/>
          </a:xfrm>
          <a:prstGeom prst="rect">
            <a:avLst/>
          </a:prstGeom>
        </p:spPr>
        <p:txBody>
          <a:bodyPr wrap="square">
            <a:spAutoFit/>
          </a:bodyPr>
          <a:lstStyle/>
          <a:p>
            <a:r>
              <a:rPr lang="en-US">
                <a:solidFill>
                  <a:srgbClr val="454545"/>
                </a:solidFill>
                <a:latin typeface="Gotham SSm A"/>
              </a:rPr>
              <a:t>In this example, the attribute value must be qualified by a code value taken from the code list, here – CurrencyCode list. It may also be needed to specify the code list version – here it is the ISO list 2011.</a:t>
            </a:r>
            <a:endParaRPr lang="nl-NL"/>
          </a:p>
        </p:txBody>
      </p:sp>
      <p:pic>
        <p:nvPicPr>
          <p:cNvPr id="8" name="Afbeelding 7">
            <a:extLst>
              <a:ext uri="{FF2B5EF4-FFF2-40B4-BE49-F238E27FC236}">
                <a16:creationId xmlns:a16="http://schemas.microsoft.com/office/drawing/2014/main" id="{86B2CA76-AA24-44E6-96C8-88342F796EA8}"/>
              </a:ext>
            </a:extLst>
          </p:cNvPr>
          <p:cNvPicPr>
            <a:picLocks noChangeAspect="1"/>
          </p:cNvPicPr>
          <p:nvPr/>
        </p:nvPicPr>
        <p:blipFill>
          <a:blip r:embed="rId3"/>
          <a:stretch>
            <a:fillRect/>
          </a:stretch>
        </p:blipFill>
        <p:spPr>
          <a:xfrm>
            <a:off x="458153" y="4090846"/>
            <a:ext cx="6982778" cy="2446575"/>
          </a:xfrm>
          <a:prstGeom prst="rect">
            <a:avLst/>
          </a:prstGeom>
        </p:spPr>
      </p:pic>
      <p:sp>
        <p:nvSpPr>
          <p:cNvPr id="3" name="Tijdelijke aanduiding voor dianummer 2">
            <a:extLst>
              <a:ext uri="{FF2B5EF4-FFF2-40B4-BE49-F238E27FC236}">
                <a16:creationId xmlns:a16="http://schemas.microsoft.com/office/drawing/2014/main" id="{E8535A5D-69E2-4BE4-B7A8-57719363F91E}"/>
              </a:ext>
            </a:extLst>
          </p:cNvPr>
          <p:cNvSpPr>
            <a:spLocks noGrp="1"/>
          </p:cNvSpPr>
          <p:nvPr>
            <p:ph type="sldNum" sz="quarter" idx="12"/>
          </p:nvPr>
        </p:nvSpPr>
        <p:spPr/>
        <p:txBody>
          <a:bodyPr/>
          <a:lstStyle/>
          <a:p>
            <a:fld id="{9C68D768-F5FC-4A97-B13B-4D2A2C1842C6}" type="slidenum">
              <a:rPr lang="nl-NL" smtClean="0"/>
              <a:t>18</a:t>
            </a:fld>
            <a:endParaRPr lang="nl-NL"/>
          </a:p>
        </p:txBody>
      </p:sp>
    </p:spTree>
    <p:extLst>
      <p:ext uri="{BB962C8B-B14F-4D97-AF65-F5344CB8AC3E}">
        <p14:creationId xmlns:p14="http://schemas.microsoft.com/office/powerpoint/2010/main" val="2018029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838200" y="428219"/>
            <a:ext cx="10515600" cy="569158"/>
          </a:xfrm>
        </p:spPr>
        <p:txBody>
          <a:bodyPr>
            <a:normAutofit fontScale="90000"/>
          </a:bodyPr>
          <a:lstStyle/>
          <a:p>
            <a:r>
              <a:rPr lang="en-US" sz="3200" b="1">
                <a:solidFill>
                  <a:srgbClr val="333333"/>
                </a:solidFill>
                <a:latin typeface="Arial" panose="020B0604020202020204" pitchFamily="34" charset="0"/>
              </a:rPr>
              <a:t>6. Externally maintained code lists</a:t>
            </a:r>
            <a:br>
              <a:rPr lang="en-US" sz="3200" b="1">
                <a:solidFill>
                  <a:srgbClr val="333333"/>
                </a:solidFill>
                <a:latin typeface="Arial" panose="020B0604020202020204" pitchFamily="34" charset="0"/>
              </a:rPr>
            </a:br>
            <a:r>
              <a:rPr lang="en-US" sz="2000">
                <a:solidFill>
                  <a:srgbClr val="333333"/>
                </a:solidFill>
                <a:latin typeface="Arial" panose="020B0604020202020204" pitchFamily="34" charset="0"/>
              </a:rPr>
              <a:t>Define rules and procedures for referencing code lists maintained by organisations external to UN/CEFACT, e.g. ISO, ICC, W3C.</a:t>
            </a:r>
            <a:endParaRPr lang="nl-NL" sz="3200"/>
          </a:p>
        </p:txBody>
      </p:sp>
      <p:sp>
        <p:nvSpPr>
          <p:cNvPr id="48" name="Rechthoek 47"/>
          <p:cNvSpPr/>
          <p:nvPr/>
        </p:nvSpPr>
        <p:spPr>
          <a:xfrm>
            <a:off x="3824309" y="2503841"/>
            <a:ext cx="2671482" cy="1077218"/>
          </a:xfrm>
          <a:prstGeom prst="rect">
            <a:avLst/>
          </a:prstGeom>
        </p:spPr>
        <p:txBody>
          <a:bodyPr wrap="square">
            <a:spAutoFit/>
          </a:bodyPr>
          <a:lstStyle/>
          <a:p>
            <a:r>
              <a:rPr lang="nl-NL" sz="1600">
                <a:latin typeface="Times New Roman" panose="02020603050405020304" pitchFamily="18" charset="0"/>
                <a:cs typeface="Times New Roman" panose="02020603050405020304" pitchFamily="18" charset="0"/>
              </a:rPr>
              <a:t>Some are using data elements 1131 </a:t>
            </a:r>
            <a:r>
              <a:rPr lang="nl-NL" sz="1600" i="1">
                <a:latin typeface="Times New Roman" panose="02020603050405020304" pitchFamily="18" charset="0"/>
                <a:cs typeface="Times New Roman" panose="02020603050405020304" pitchFamily="18" charset="0"/>
              </a:rPr>
              <a:t>(Code list identification code) </a:t>
            </a:r>
            <a:r>
              <a:rPr lang="nl-NL" sz="1600">
                <a:latin typeface="Times New Roman" panose="02020603050405020304" pitchFamily="18" charset="0"/>
                <a:cs typeface="Times New Roman" panose="02020603050405020304" pitchFamily="18" charset="0"/>
              </a:rPr>
              <a:t>and 3055 </a:t>
            </a:r>
            <a:r>
              <a:rPr lang="nl-NL" sz="1600" i="1">
                <a:latin typeface="Times New Roman" panose="02020603050405020304" pitchFamily="18" charset="0"/>
                <a:cs typeface="Times New Roman" panose="02020603050405020304" pitchFamily="18" charset="0"/>
              </a:rPr>
              <a:t>(</a:t>
            </a:r>
            <a:r>
              <a:rPr lang="fr-FR" sz="1600" i="1">
                <a:latin typeface="Times New Roman" panose="02020603050405020304" pitchFamily="18" charset="0"/>
                <a:cs typeface="Times New Roman" panose="02020603050405020304" pitchFamily="18" charset="0"/>
              </a:rPr>
              <a:t>Code list responsible agency code).</a:t>
            </a:r>
            <a:r>
              <a:rPr lang="fr-FR" sz="1600">
                <a:latin typeface="Times New Roman" panose="02020603050405020304" pitchFamily="18" charset="0"/>
                <a:cs typeface="Times New Roman" panose="02020603050405020304" pitchFamily="18" charset="0"/>
              </a:rPr>
              <a:t> </a:t>
            </a:r>
            <a:r>
              <a:rPr lang="nl-NL" sz="1600">
                <a:latin typeface="Times New Roman" panose="02020603050405020304" pitchFamily="18" charset="0"/>
                <a:cs typeface="Times New Roman" panose="02020603050405020304" pitchFamily="18" charset="0"/>
              </a:rPr>
              <a:t> </a:t>
            </a:r>
          </a:p>
        </p:txBody>
      </p:sp>
      <p:sp>
        <p:nvSpPr>
          <p:cNvPr id="50" name="Rectangle 2"/>
          <p:cNvSpPr>
            <a:spLocks noChangeArrowheads="1"/>
          </p:cNvSpPr>
          <p:nvPr/>
        </p:nvSpPr>
        <p:spPr bwMode="auto">
          <a:xfrm>
            <a:off x="856238" y="2186066"/>
            <a:ext cx="2926977" cy="30469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Section 4: </a:t>
            </a:r>
          </a:p>
          <a:p>
            <a:pPr eaLnBrk="0" fontAlgn="base" hangingPunct="0">
              <a:spcBef>
                <a:spcPct val="0"/>
              </a:spcBef>
              <a:spcAft>
                <a:spcPct val="0"/>
              </a:spcAft>
            </a:pPr>
            <a:r>
              <a:rPr lang="nl-NL" sz="1600" b="1"/>
              <a:t>UN/EDIFACT DIRECTORY VERSION/RELEASE PROCEDURES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60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It is essential that messages should be capable of being identified in relation to the current version of the directory from which they are derived, (i.e. the code lists, data elements, composite data elements and segments).</a:t>
            </a:r>
            <a:r>
              <a:rPr kumimoji="0" lang="nl-NL" altLang="nl-NL" sz="160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a:t>
            </a:r>
          </a:p>
        </p:txBody>
      </p:sp>
      <p:sp>
        <p:nvSpPr>
          <p:cNvPr id="51" name="Tekstvak 50"/>
          <p:cNvSpPr txBox="1"/>
          <p:nvPr/>
        </p:nvSpPr>
        <p:spPr>
          <a:xfrm>
            <a:off x="797448" y="1724401"/>
            <a:ext cx="1731115" cy="461665"/>
          </a:xfrm>
          <a:prstGeom prst="rect">
            <a:avLst/>
          </a:prstGeom>
          <a:noFill/>
        </p:spPr>
        <p:txBody>
          <a:bodyPr wrap="none" rtlCol="0">
            <a:spAutoFit/>
          </a:bodyPr>
          <a:lstStyle/>
          <a:p>
            <a:r>
              <a:rPr lang="nl-NL" sz="2400"/>
              <a:t>UN/EDIFACT</a:t>
            </a:r>
          </a:p>
        </p:txBody>
      </p:sp>
      <p:sp>
        <p:nvSpPr>
          <p:cNvPr id="52" name="Tekstvak 51"/>
          <p:cNvSpPr txBox="1"/>
          <p:nvPr/>
        </p:nvSpPr>
        <p:spPr>
          <a:xfrm>
            <a:off x="3795387" y="1672844"/>
            <a:ext cx="1868973" cy="830997"/>
          </a:xfrm>
          <a:prstGeom prst="rect">
            <a:avLst/>
          </a:prstGeom>
          <a:noFill/>
        </p:spPr>
        <p:txBody>
          <a:bodyPr wrap="none" rtlCol="0">
            <a:spAutoFit/>
          </a:bodyPr>
          <a:lstStyle/>
          <a:p>
            <a:r>
              <a:rPr lang="nl-NL" sz="2400"/>
              <a:t>UN/ EDIFACT </a:t>
            </a:r>
          </a:p>
          <a:p>
            <a:r>
              <a:rPr lang="nl-NL" sz="2400"/>
              <a:t>User Groups</a:t>
            </a:r>
          </a:p>
        </p:txBody>
      </p:sp>
      <p:cxnSp>
        <p:nvCxnSpPr>
          <p:cNvPr id="53" name="Rechte verbindingslijn 52"/>
          <p:cNvCxnSpPr>
            <a:cxnSpLocks/>
          </p:cNvCxnSpPr>
          <p:nvPr/>
        </p:nvCxnSpPr>
        <p:spPr>
          <a:xfrm>
            <a:off x="3770874" y="2975210"/>
            <a:ext cx="26444" cy="346354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6" name="Rectangle 2"/>
          <p:cNvSpPr>
            <a:spLocks noChangeArrowheads="1"/>
          </p:cNvSpPr>
          <p:nvPr/>
        </p:nvSpPr>
        <p:spPr bwMode="auto">
          <a:xfrm>
            <a:off x="6720719" y="2391601"/>
            <a:ext cx="2965150" cy="418576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nl-NL" altLang="nl-NL" sz="1400" b="1" i="1">
                <a:solidFill>
                  <a:srgbClr val="000000"/>
                </a:solidFill>
                <a:latin typeface="Times New Roman" panose="02020603050405020304" pitchFamily="18" charset="0"/>
                <a:cs typeface="Times New Roman" panose="02020603050405020304" pitchFamily="18" charset="0"/>
              </a:rPr>
              <a:t>- Code List. Identifier</a:t>
            </a:r>
            <a:r>
              <a:rPr lang="nl-NL" altLang="nl-NL" sz="1400" b="1">
                <a:solidFill>
                  <a:srgbClr val="000000"/>
                </a:solidFill>
                <a:latin typeface="Times New Roman" panose="02020603050405020304" pitchFamily="18" charset="0"/>
                <a:cs typeface="Times New Roman" panose="02020603050405020304" pitchFamily="18" charset="0"/>
              </a:rPr>
              <a:t> </a:t>
            </a:r>
            <a:br>
              <a:rPr lang="nl-NL" altLang="nl-NL" sz="1400">
                <a:solidFill>
                  <a:srgbClr val="000000"/>
                </a:solidFill>
                <a:latin typeface="Times New Roman" panose="02020603050405020304" pitchFamily="18" charset="0"/>
                <a:cs typeface="Times New Roman" panose="02020603050405020304" pitchFamily="18" charset="0"/>
              </a:rPr>
            </a:br>
            <a:r>
              <a:rPr lang="en-US" altLang="nl-NL" sz="1400">
                <a:solidFill>
                  <a:srgbClr val="000000"/>
                </a:solidFill>
                <a:latin typeface="Times New Roman" panose="02020603050405020304" pitchFamily="18" charset="0"/>
                <a:cs typeface="Times New Roman" panose="02020603050405020304" pitchFamily="18" charset="0"/>
              </a:rPr>
              <a:t>C</a:t>
            </a:r>
            <a:r>
              <a:rPr lang="en-US" sz="1400">
                <a:latin typeface="Times New Roman" panose="02020603050405020304" pitchFamily="18" charset="0"/>
                <a:cs typeface="Times New Roman" panose="02020603050405020304" pitchFamily="18" charset="0"/>
              </a:rPr>
              <a:t>an be used to identify the URL of a source that defines the set of currently approved permitted values</a:t>
            </a:r>
            <a:r>
              <a:rPr lang="nl-NL" altLang="nl-NL" sz="1400">
                <a:solidFill>
                  <a:srgbClr val="000000"/>
                </a:solidFill>
                <a:latin typeface="Times New Roman" panose="02020603050405020304" pitchFamily="18" charset="0"/>
                <a:cs typeface="Times New Roman" panose="02020603050405020304" pitchFamily="18" charset="0"/>
              </a:rPr>
              <a:t> </a:t>
            </a:r>
            <a:r>
              <a:rPr lang="nl-NL" altLang="nl-NL" sz="1400">
                <a:latin typeface="Times New Roman" panose="02020603050405020304" pitchFamily="18" charset="0"/>
                <a:cs typeface="Times New Roman" panose="02020603050405020304" pitchFamily="18" charset="0"/>
              </a:rPr>
              <a:t> </a:t>
            </a:r>
          </a:p>
          <a:p>
            <a:pPr lvl="0" eaLnBrk="0" fontAlgn="base" hangingPunct="0">
              <a:spcBef>
                <a:spcPct val="0"/>
              </a:spcBef>
              <a:spcAft>
                <a:spcPct val="0"/>
              </a:spcAft>
            </a:pPr>
            <a:br>
              <a:rPr lang="nl-NL" sz="1400" i="1"/>
            </a:br>
            <a:r>
              <a:rPr lang="nl-NL" sz="1400" b="1" i="1"/>
              <a:t>- Code List. Agency. Identifier</a:t>
            </a:r>
            <a:br>
              <a:rPr lang="nl-NL" sz="1400" i="1"/>
            </a:br>
            <a:r>
              <a:rPr lang="en-US" sz="1400"/>
              <a:t>Defaults to the UN/EDIFACT data element 3055 code list. </a:t>
            </a:r>
            <a:endParaRPr lang="nl-NL" altLang="nl-NL" sz="1400" i="1">
              <a:solidFill>
                <a:srgbClr val="000000"/>
              </a:solidFill>
              <a:latin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br>
              <a:rPr lang="nl-NL" altLang="nl-NL" sz="1400" i="1">
                <a:solidFill>
                  <a:srgbClr val="000000"/>
                </a:solidFill>
                <a:latin typeface="Times New Roman" panose="02020603050405020304" pitchFamily="18" charset="0"/>
                <a:cs typeface="Times New Roman" panose="02020603050405020304" pitchFamily="18" charset="0"/>
              </a:rPr>
            </a:br>
            <a:r>
              <a:rPr lang="nl-NL" sz="1400" b="1" i="1"/>
              <a:t>- Code List. Version. Identifier</a:t>
            </a:r>
            <a:r>
              <a:rPr lang="nl-NL" sz="1400" b="1"/>
              <a:t> </a:t>
            </a:r>
            <a:br>
              <a:rPr lang="nl-NL" sz="1400"/>
            </a:br>
            <a:r>
              <a:rPr lang="en-US" sz="1400"/>
              <a:t>Identifies the Version of the UN/EDIFACT data element 3055 code list.</a:t>
            </a:r>
          </a:p>
          <a:p>
            <a:pPr lvl="0" eaLnBrk="0" fontAlgn="base" hangingPunct="0">
              <a:spcBef>
                <a:spcPct val="0"/>
              </a:spcBef>
              <a:spcAft>
                <a:spcPct val="0"/>
              </a:spcAft>
            </a:pPr>
            <a:endParaRPr lang="fr-FR" altLang="nl-NL" sz="1400" b="1" i="1">
              <a:latin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fr-FR" altLang="nl-NL" sz="1400" b="1" i="1">
                <a:latin typeface="Times New Roman" panose="02020603050405020304" pitchFamily="18" charset="0"/>
                <a:cs typeface="Times New Roman" panose="02020603050405020304" pitchFamily="18" charset="0"/>
              </a:rPr>
              <a:t>- Code List. Uniform Resource. Identifier</a:t>
            </a:r>
          </a:p>
          <a:p>
            <a:pPr lvl="0" eaLnBrk="0" fontAlgn="base" hangingPunct="0">
              <a:spcBef>
                <a:spcPct val="0"/>
              </a:spcBef>
              <a:spcAft>
                <a:spcPct val="0"/>
              </a:spcAft>
            </a:pPr>
            <a:r>
              <a:rPr lang="en-US" altLang="nl-NL" sz="1400">
                <a:latin typeface="Times New Roman" panose="02020603050405020304" pitchFamily="18" charset="0"/>
                <a:cs typeface="Times New Roman" panose="02020603050405020304" pitchFamily="18" charset="0"/>
              </a:rPr>
              <a:t>The Uniform Resource Identifier that identifies where the code list is located.</a:t>
            </a:r>
            <a:endParaRPr kumimoji="0" lang="nl-NL" altLang="nl-NL" sz="140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57" name="Tekstvak 56"/>
          <p:cNvSpPr txBox="1"/>
          <p:nvPr/>
        </p:nvSpPr>
        <p:spPr>
          <a:xfrm>
            <a:off x="6695373" y="1758707"/>
            <a:ext cx="1252266" cy="461665"/>
          </a:xfrm>
          <a:prstGeom prst="rect">
            <a:avLst/>
          </a:prstGeom>
          <a:noFill/>
        </p:spPr>
        <p:txBody>
          <a:bodyPr wrap="none" rtlCol="0">
            <a:spAutoFit/>
          </a:bodyPr>
          <a:lstStyle/>
          <a:p>
            <a:r>
              <a:rPr lang="nl-NL" sz="2400"/>
              <a:t>UN/XML</a:t>
            </a:r>
          </a:p>
        </p:txBody>
      </p:sp>
      <p:sp>
        <p:nvSpPr>
          <p:cNvPr id="61" name="Tekstvak 60"/>
          <p:cNvSpPr txBox="1"/>
          <p:nvPr/>
        </p:nvSpPr>
        <p:spPr>
          <a:xfrm>
            <a:off x="9817937" y="1674372"/>
            <a:ext cx="1733167" cy="830997"/>
          </a:xfrm>
          <a:prstGeom prst="rect">
            <a:avLst/>
          </a:prstGeom>
          <a:noFill/>
        </p:spPr>
        <p:txBody>
          <a:bodyPr wrap="none" rtlCol="0">
            <a:spAutoFit/>
          </a:bodyPr>
          <a:lstStyle/>
          <a:p>
            <a:r>
              <a:rPr lang="nl-NL" sz="2400"/>
              <a:t>UN/XML </a:t>
            </a:r>
          </a:p>
          <a:p>
            <a:r>
              <a:rPr lang="nl-NL" sz="2400"/>
              <a:t>User Groups</a:t>
            </a:r>
          </a:p>
        </p:txBody>
      </p:sp>
      <p:cxnSp>
        <p:nvCxnSpPr>
          <p:cNvPr id="62" name="Rechte verbindingslijn 61"/>
          <p:cNvCxnSpPr>
            <a:cxnSpLocks/>
          </p:cNvCxnSpPr>
          <p:nvPr/>
        </p:nvCxnSpPr>
        <p:spPr>
          <a:xfrm>
            <a:off x="9759777" y="2975210"/>
            <a:ext cx="20804" cy="378119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3" name="Rechthoek 62"/>
          <p:cNvSpPr/>
          <p:nvPr/>
        </p:nvSpPr>
        <p:spPr>
          <a:xfrm>
            <a:off x="3813698" y="3709560"/>
            <a:ext cx="2604816" cy="830997"/>
          </a:xfrm>
          <a:prstGeom prst="rect">
            <a:avLst/>
          </a:prstGeom>
        </p:spPr>
        <p:txBody>
          <a:bodyPr wrap="square">
            <a:spAutoFit/>
          </a:bodyPr>
          <a:lstStyle/>
          <a:p>
            <a:r>
              <a:rPr lang="en-US" sz="1600">
                <a:solidFill>
                  <a:srgbClr val="002C6C"/>
                </a:solidFill>
                <a:latin typeface="Gotham SSm A"/>
              </a:rPr>
              <a:t>Bilaterally defined code lists</a:t>
            </a:r>
          </a:p>
          <a:p>
            <a:r>
              <a:rPr lang="en-US" sz="1600">
                <a:solidFill>
                  <a:srgbClr val="454545"/>
                </a:solidFill>
              </a:rPr>
              <a:t>are mutually agreed between trading partners,</a:t>
            </a:r>
            <a:endParaRPr lang="en-US" sz="1600">
              <a:solidFill>
                <a:srgbClr val="454545"/>
              </a:solidFill>
              <a:effectLst/>
            </a:endParaRPr>
          </a:p>
        </p:txBody>
      </p:sp>
      <p:sp>
        <p:nvSpPr>
          <p:cNvPr id="64" name="Rechthoek 63"/>
          <p:cNvSpPr/>
          <p:nvPr/>
        </p:nvSpPr>
        <p:spPr>
          <a:xfrm>
            <a:off x="9827508" y="5233054"/>
            <a:ext cx="2271506" cy="738664"/>
          </a:xfrm>
          <a:prstGeom prst="rect">
            <a:avLst/>
          </a:prstGeom>
        </p:spPr>
        <p:txBody>
          <a:bodyPr wrap="square">
            <a:spAutoFit/>
          </a:bodyPr>
          <a:lstStyle/>
          <a:p>
            <a:r>
              <a:rPr lang="en-US" sz="1400">
                <a:solidFill>
                  <a:srgbClr val="002C6C"/>
                </a:solidFill>
                <a:latin typeface="Times New Roman" panose="02020603050405020304" pitchFamily="18" charset="0"/>
                <a:cs typeface="Times New Roman" panose="02020603050405020304" pitchFamily="18" charset="0"/>
              </a:rPr>
              <a:t>Bilaterally defined code lists</a:t>
            </a:r>
          </a:p>
          <a:p>
            <a:r>
              <a:rPr lang="en-US" sz="1400">
                <a:solidFill>
                  <a:srgbClr val="454545"/>
                </a:solidFill>
                <a:latin typeface="Times New Roman" panose="02020603050405020304" pitchFamily="18" charset="0"/>
                <a:cs typeface="Times New Roman" panose="02020603050405020304" pitchFamily="18" charset="0"/>
              </a:rPr>
              <a:t>Mutually agreed between trading partners,</a:t>
            </a:r>
            <a:endParaRPr lang="en-US" sz="1400">
              <a:solidFill>
                <a:srgbClr val="454545"/>
              </a:solidFill>
              <a:effectLst/>
              <a:latin typeface="Times New Roman" panose="02020603050405020304" pitchFamily="18" charset="0"/>
              <a:cs typeface="Times New Roman" panose="02020603050405020304" pitchFamily="18" charset="0"/>
            </a:endParaRPr>
          </a:p>
        </p:txBody>
      </p:sp>
      <p:sp>
        <p:nvSpPr>
          <p:cNvPr id="65" name="Rechthoek 64"/>
          <p:cNvSpPr/>
          <p:nvPr/>
        </p:nvSpPr>
        <p:spPr>
          <a:xfrm>
            <a:off x="9827508" y="2797270"/>
            <a:ext cx="2293458" cy="1169551"/>
          </a:xfrm>
          <a:prstGeom prst="rect">
            <a:avLst/>
          </a:prstGeom>
        </p:spPr>
        <p:txBody>
          <a:bodyPr wrap="square">
            <a:spAutoFit/>
          </a:bodyPr>
          <a:lstStyle/>
          <a:p>
            <a:r>
              <a:rPr lang="en-US" sz="1400">
                <a:solidFill>
                  <a:srgbClr val="454545"/>
                </a:solidFill>
                <a:latin typeface="Times New Roman" panose="02020603050405020304" pitchFamily="18" charset="0"/>
                <a:cs typeface="Times New Roman" panose="02020603050405020304" pitchFamily="18" charset="0"/>
              </a:rPr>
              <a:t>Most code lists values are stored outside of the XML schemas (decoupled, </a:t>
            </a:r>
            <a:r>
              <a:rPr lang="en-US" sz="1400">
                <a:latin typeface="Times New Roman" panose="02020603050405020304" pitchFamily="18" charset="0"/>
                <a:cs typeface="Times New Roman" panose="02020603050405020304" pitchFamily="18" charset="0"/>
              </a:rPr>
              <a:t>the values can be added between schema releases)</a:t>
            </a:r>
            <a:endParaRPr lang="nl-NL" sz="1400">
              <a:latin typeface="Times New Roman" panose="02020603050405020304" pitchFamily="18" charset="0"/>
              <a:cs typeface="Times New Roman" panose="02020603050405020304" pitchFamily="18" charset="0"/>
            </a:endParaRPr>
          </a:p>
        </p:txBody>
      </p:sp>
      <p:sp>
        <p:nvSpPr>
          <p:cNvPr id="66" name="Rechthoek 65"/>
          <p:cNvSpPr/>
          <p:nvPr/>
        </p:nvSpPr>
        <p:spPr>
          <a:xfrm>
            <a:off x="9795985" y="4000936"/>
            <a:ext cx="2334552" cy="1169551"/>
          </a:xfrm>
          <a:prstGeom prst="rect">
            <a:avLst/>
          </a:prstGeom>
        </p:spPr>
        <p:txBody>
          <a:bodyPr wrap="square">
            <a:spAutoFit/>
          </a:bodyPr>
          <a:lstStyle/>
          <a:p>
            <a:r>
              <a:rPr lang="en-US" sz="1400">
                <a:solidFill>
                  <a:srgbClr val="454545"/>
                </a:solidFill>
                <a:latin typeface="Times New Roman" panose="02020603050405020304" pitchFamily="18" charset="0"/>
                <a:cs typeface="Times New Roman" panose="02020603050405020304" pitchFamily="18" charset="0"/>
              </a:rPr>
              <a:t>Code list values are enumerated in the schema if</a:t>
            </a:r>
          </a:p>
          <a:p>
            <a:r>
              <a:rPr lang="nl-NL" sz="1400">
                <a:latin typeface="Times New Roman" panose="02020603050405020304" pitchFamily="18" charset="0"/>
                <a:cs typeface="Times New Roman" panose="02020603050405020304" pitchFamily="18" charset="0"/>
              </a:rPr>
              <a:t>- values are “Intrinsic”</a:t>
            </a:r>
            <a:br>
              <a:rPr lang="nl-NL" sz="1400">
                <a:latin typeface="Times New Roman" panose="02020603050405020304" pitchFamily="18" charset="0"/>
                <a:cs typeface="Times New Roman" panose="02020603050405020304" pitchFamily="18" charset="0"/>
              </a:rPr>
            </a:br>
            <a:r>
              <a:rPr lang="nl-NL" sz="1400">
                <a:latin typeface="Times New Roman" panose="02020603050405020304" pitchFamily="18" charset="0"/>
                <a:cs typeface="Times New Roman" panose="02020603050405020304" pitchFamily="18" charset="0"/>
              </a:rPr>
              <a:t>- code lists are immutable</a:t>
            </a:r>
            <a:br>
              <a:rPr lang="nl-NL" sz="1400">
                <a:latin typeface="Times New Roman" panose="02020603050405020304" pitchFamily="18" charset="0"/>
                <a:cs typeface="Times New Roman" panose="02020603050405020304" pitchFamily="18" charset="0"/>
              </a:rPr>
            </a:br>
            <a:r>
              <a:rPr lang="nl-NL" sz="1400">
                <a:latin typeface="Times New Roman" panose="02020603050405020304" pitchFamily="18" charset="0"/>
                <a:cs typeface="Times New Roman" panose="02020603050405020304" pitchFamily="18" charset="0"/>
              </a:rPr>
              <a:t>- </a:t>
            </a:r>
            <a:r>
              <a:rPr lang="en-US" sz="1400">
                <a:latin typeface="Times New Roman" panose="02020603050405020304" pitchFamily="18" charset="0"/>
                <a:cs typeface="Times New Roman" panose="02020603050405020304" pitchFamily="18" charset="0"/>
              </a:rPr>
              <a:t>manageable size &lt; 50 values</a:t>
            </a:r>
            <a:endParaRPr lang="nl-NL" sz="1400">
              <a:latin typeface="Times New Roman" panose="02020603050405020304" pitchFamily="18" charset="0"/>
              <a:cs typeface="Times New Roman" panose="02020603050405020304" pitchFamily="18" charset="0"/>
            </a:endParaRPr>
          </a:p>
        </p:txBody>
      </p:sp>
      <p:sp>
        <p:nvSpPr>
          <p:cNvPr id="6" name="Rechthoek 5"/>
          <p:cNvSpPr/>
          <p:nvPr/>
        </p:nvSpPr>
        <p:spPr>
          <a:xfrm>
            <a:off x="6794627" y="1248738"/>
            <a:ext cx="5024332" cy="3815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NDR Rules: Use Supplementary Components</a:t>
            </a:r>
          </a:p>
        </p:txBody>
      </p:sp>
      <p:sp>
        <p:nvSpPr>
          <p:cNvPr id="20" name="Rechthoek 19"/>
          <p:cNvSpPr/>
          <p:nvPr/>
        </p:nvSpPr>
        <p:spPr>
          <a:xfrm>
            <a:off x="798689" y="1265872"/>
            <a:ext cx="5750279" cy="3815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EDIFACT Rules: Use 1131/3055</a:t>
            </a:r>
          </a:p>
        </p:txBody>
      </p:sp>
      <p:sp>
        <p:nvSpPr>
          <p:cNvPr id="16" name="Rechthoek 15"/>
          <p:cNvSpPr/>
          <p:nvPr/>
        </p:nvSpPr>
        <p:spPr>
          <a:xfrm>
            <a:off x="393411" y="1265872"/>
            <a:ext cx="404037" cy="54021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nl-NL"/>
              <a:t>NOW</a:t>
            </a:r>
          </a:p>
        </p:txBody>
      </p:sp>
      <p:sp>
        <p:nvSpPr>
          <p:cNvPr id="2" name="Tekstvak 1">
            <a:extLst>
              <a:ext uri="{FF2B5EF4-FFF2-40B4-BE49-F238E27FC236}">
                <a16:creationId xmlns:a16="http://schemas.microsoft.com/office/drawing/2014/main" id="{DFBFD37C-C9F7-4B41-A49B-59E4A44FD7D2}"/>
              </a:ext>
            </a:extLst>
          </p:cNvPr>
          <p:cNvSpPr txBox="1"/>
          <p:nvPr/>
        </p:nvSpPr>
        <p:spPr>
          <a:xfrm>
            <a:off x="9801469" y="2485779"/>
            <a:ext cx="1066959" cy="369332"/>
          </a:xfrm>
          <a:prstGeom prst="rect">
            <a:avLst/>
          </a:prstGeom>
          <a:noFill/>
        </p:spPr>
        <p:txBody>
          <a:bodyPr wrap="none" rtlCol="0">
            <a:spAutoFit/>
          </a:bodyPr>
          <a:lstStyle/>
          <a:p>
            <a:r>
              <a:rPr lang="nl-NL" i="1"/>
              <a:t>Examples</a:t>
            </a:r>
          </a:p>
        </p:txBody>
      </p:sp>
      <p:sp>
        <p:nvSpPr>
          <p:cNvPr id="3" name="Tijdelijke aanduiding voor dianummer 2">
            <a:extLst>
              <a:ext uri="{FF2B5EF4-FFF2-40B4-BE49-F238E27FC236}">
                <a16:creationId xmlns:a16="http://schemas.microsoft.com/office/drawing/2014/main" id="{97558ADD-1B3C-4096-B5AF-0B364F242CAC}"/>
              </a:ext>
            </a:extLst>
          </p:cNvPr>
          <p:cNvSpPr>
            <a:spLocks noGrp="1"/>
          </p:cNvSpPr>
          <p:nvPr>
            <p:ph type="sldNum" sz="quarter" idx="12"/>
          </p:nvPr>
        </p:nvSpPr>
        <p:spPr/>
        <p:txBody>
          <a:bodyPr/>
          <a:lstStyle/>
          <a:p>
            <a:fld id="{9C68D768-F5FC-4A97-B13B-4D2A2C1842C6}" type="slidenum">
              <a:rPr lang="nl-NL" smtClean="0"/>
              <a:t>19</a:t>
            </a:fld>
            <a:endParaRPr lang="nl-NL"/>
          </a:p>
        </p:txBody>
      </p:sp>
    </p:spTree>
    <p:extLst>
      <p:ext uri="{BB962C8B-B14F-4D97-AF65-F5344CB8AC3E}">
        <p14:creationId xmlns:p14="http://schemas.microsoft.com/office/powerpoint/2010/main" val="972416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76555"/>
            <a:ext cx="10515600" cy="46355"/>
          </a:xfrm>
        </p:spPr>
        <p:txBody>
          <a:bodyPr>
            <a:normAutofit fontScale="90000"/>
          </a:bodyPr>
          <a:lstStyle/>
          <a:p>
            <a:r>
              <a:rPr lang="nl-NL"/>
              <a:t> </a:t>
            </a:r>
            <a:br>
              <a:rPr lang="nl-NL"/>
            </a:br>
            <a:r>
              <a:rPr lang="nl-NL">
                <a:latin typeface="Arial" panose="020B0604020202020204" pitchFamily="34" charset="0"/>
                <a:cs typeface="Arial" panose="020B0604020202020204" pitchFamily="34" charset="0"/>
              </a:rPr>
              <a:t>Identified issues</a:t>
            </a:r>
          </a:p>
        </p:txBody>
      </p:sp>
      <p:sp>
        <p:nvSpPr>
          <p:cNvPr id="4" name="Rechthoek 3"/>
          <p:cNvSpPr/>
          <p:nvPr/>
        </p:nvSpPr>
        <p:spPr>
          <a:xfrm>
            <a:off x="838200" y="992346"/>
            <a:ext cx="11079480" cy="5724644"/>
          </a:xfrm>
          <a:prstGeom prst="rect">
            <a:avLst/>
          </a:prstGeom>
        </p:spPr>
        <p:txBody>
          <a:bodyPr wrap="square">
            <a:spAutoFit/>
          </a:bodyPr>
          <a:lstStyle/>
          <a:p>
            <a:pPr marL="342900" indent="-342900">
              <a:buAutoNum type="arabicPeriod"/>
            </a:pPr>
            <a:r>
              <a:rPr lang="en-US" b="1">
                <a:solidFill>
                  <a:srgbClr val="333333"/>
                </a:solidFill>
                <a:latin typeface="Arial" panose="020B0604020202020204" pitchFamily="34" charset="0"/>
              </a:rPr>
              <a:t>Version compatibility </a:t>
            </a:r>
          </a:p>
          <a:p>
            <a:r>
              <a:rPr lang="en-US" sz="1400">
                <a:solidFill>
                  <a:srgbClr val="333333"/>
                </a:solidFill>
                <a:latin typeface="Arial" panose="020B0604020202020204" pitchFamily="34" charset="0"/>
              </a:rPr>
              <a:t>The ability to use the latest possible version of a code list in association with any version of a message, i.e. decoupling the versioning of code lists from the business message versions </a:t>
            </a:r>
          </a:p>
          <a:p>
            <a:endParaRPr lang="en-US">
              <a:solidFill>
                <a:srgbClr val="333333"/>
              </a:solidFill>
              <a:latin typeface="Arial" panose="020B0604020202020204" pitchFamily="34" charset="0"/>
            </a:endParaRPr>
          </a:p>
          <a:p>
            <a:r>
              <a:rPr lang="en-US" b="1">
                <a:solidFill>
                  <a:srgbClr val="333333"/>
                </a:solidFill>
                <a:latin typeface="Arial" panose="020B0604020202020204" pitchFamily="34" charset="0"/>
              </a:rPr>
              <a:t>2. Extending code lists </a:t>
            </a:r>
            <a:br>
              <a:rPr lang="en-US">
                <a:solidFill>
                  <a:srgbClr val="333333"/>
                </a:solidFill>
                <a:latin typeface="Arial" panose="020B0604020202020204" pitchFamily="34" charset="0"/>
              </a:rPr>
            </a:br>
            <a:r>
              <a:rPr lang="en-US" sz="1400">
                <a:solidFill>
                  <a:srgbClr val="333333"/>
                </a:solidFill>
                <a:latin typeface="Arial" panose="020B0604020202020204" pitchFamily="34" charset="0"/>
              </a:rPr>
              <a:t>Evaluate if permanent extensions are possible and desirable </a:t>
            </a:r>
            <a:endParaRPr lang="en-US">
              <a:solidFill>
                <a:srgbClr val="333333"/>
              </a:solidFill>
              <a:latin typeface="Arial" panose="020B0604020202020204" pitchFamily="34" charset="0"/>
            </a:endParaRPr>
          </a:p>
          <a:p>
            <a:endParaRPr lang="en-US">
              <a:solidFill>
                <a:srgbClr val="333333"/>
              </a:solidFill>
              <a:latin typeface="Arial" panose="020B0604020202020204" pitchFamily="34" charset="0"/>
            </a:endParaRPr>
          </a:p>
          <a:p>
            <a:r>
              <a:rPr lang="en-US" b="1">
                <a:solidFill>
                  <a:srgbClr val="333333"/>
                </a:solidFill>
                <a:latin typeface="Arial" panose="020B0604020202020204" pitchFamily="34" charset="0"/>
              </a:rPr>
              <a:t>3. Restricting code lists </a:t>
            </a:r>
            <a:br>
              <a:rPr lang="en-US" b="1">
                <a:solidFill>
                  <a:srgbClr val="333333"/>
                </a:solidFill>
                <a:latin typeface="Arial" panose="020B0604020202020204" pitchFamily="34" charset="0"/>
              </a:rPr>
            </a:br>
            <a:r>
              <a:rPr lang="en-US" sz="1400">
                <a:solidFill>
                  <a:srgbClr val="333333"/>
                </a:solidFill>
                <a:latin typeface="Arial" panose="020B0604020202020204" pitchFamily="34" charset="0"/>
              </a:rPr>
              <a:t>Provide rules and methodology for restricting code lists for use within specific context. Users of the UN/CEFACT libraries may identify any subset they wish from a specific code list for their own community requirements. </a:t>
            </a:r>
          </a:p>
          <a:p>
            <a:endParaRPr lang="en-US">
              <a:solidFill>
                <a:srgbClr val="333333"/>
              </a:solidFill>
              <a:latin typeface="Arial" panose="020B0604020202020204" pitchFamily="34" charset="0"/>
            </a:endParaRPr>
          </a:p>
          <a:p>
            <a:r>
              <a:rPr lang="en-US" b="1">
                <a:solidFill>
                  <a:srgbClr val="333333"/>
                </a:solidFill>
                <a:latin typeface="Arial" panose="020B0604020202020204" pitchFamily="34" charset="0"/>
              </a:rPr>
              <a:t>4. Code list validation rules </a:t>
            </a:r>
            <a:br>
              <a:rPr lang="en-US" b="1">
                <a:solidFill>
                  <a:srgbClr val="333333"/>
                </a:solidFill>
                <a:latin typeface="Arial" panose="020B0604020202020204" pitchFamily="34" charset="0"/>
              </a:rPr>
            </a:br>
            <a:r>
              <a:rPr lang="en-US" sz="1400">
                <a:solidFill>
                  <a:srgbClr val="333333"/>
                </a:solidFill>
                <a:latin typeface="Arial" panose="020B0604020202020204" pitchFamily="34" charset="0"/>
              </a:rPr>
              <a:t>Provide rules and methodology for how to validate instance documents against an XML Schema or UN/EDIFACT message type in respect to code lists </a:t>
            </a:r>
          </a:p>
          <a:p>
            <a:endParaRPr lang="en-US" sz="1400">
              <a:solidFill>
                <a:srgbClr val="333333"/>
              </a:solidFill>
              <a:latin typeface="Arial" panose="020B0604020202020204" pitchFamily="34" charset="0"/>
            </a:endParaRPr>
          </a:p>
          <a:p>
            <a:r>
              <a:rPr lang="en-US" b="1">
                <a:solidFill>
                  <a:srgbClr val="333333"/>
                </a:solidFill>
                <a:latin typeface="Arial" panose="020B0604020202020204" pitchFamily="34" charset="0"/>
              </a:rPr>
              <a:t>5. Temporary codes</a:t>
            </a:r>
            <a:br>
              <a:rPr lang="en-US" b="1">
                <a:solidFill>
                  <a:srgbClr val="333333"/>
                </a:solidFill>
                <a:latin typeface="Arial" panose="020B0604020202020204" pitchFamily="34" charset="0"/>
              </a:rPr>
            </a:br>
            <a:r>
              <a:rPr lang="en-US" sz="1400">
                <a:solidFill>
                  <a:srgbClr val="333333"/>
                </a:solidFill>
                <a:latin typeface="Arial" panose="020B0604020202020204" pitchFamily="34" charset="0"/>
              </a:rPr>
              <a:t>Provide rules and methodology for the inclusion of temporary codes that will be replaced by a permanent code at the next UN/CEFACT standardised release. </a:t>
            </a:r>
          </a:p>
          <a:p>
            <a:endParaRPr lang="en-US">
              <a:solidFill>
                <a:srgbClr val="333333"/>
              </a:solidFill>
              <a:latin typeface="Arial" panose="020B0604020202020204" pitchFamily="34" charset="0"/>
            </a:endParaRPr>
          </a:p>
          <a:p>
            <a:r>
              <a:rPr lang="en-US" b="1">
                <a:solidFill>
                  <a:srgbClr val="333333"/>
                </a:solidFill>
                <a:latin typeface="Arial" panose="020B0604020202020204" pitchFamily="34" charset="0"/>
              </a:rPr>
              <a:t>6. Externally maintained code lists</a:t>
            </a:r>
            <a:br>
              <a:rPr lang="en-US" b="1">
                <a:solidFill>
                  <a:srgbClr val="333333"/>
                </a:solidFill>
                <a:latin typeface="Arial" panose="020B0604020202020204" pitchFamily="34" charset="0"/>
              </a:rPr>
            </a:br>
            <a:r>
              <a:rPr lang="en-US" sz="1400">
                <a:solidFill>
                  <a:srgbClr val="333333"/>
                </a:solidFill>
                <a:latin typeface="Arial" panose="020B0604020202020204" pitchFamily="34" charset="0"/>
              </a:rPr>
              <a:t>Define rules and procedures for referencing code lists maintained by organisations external to UN/CEFACT, e.g. ISO, ICC, W3C.</a:t>
            </a:r>
          </a:p>
          <a:p>
            <a:br>
              <a:rPr lang="en-US" sz="1600" b="1">
                <a:solidFill>
                  <a:srgbClr val="333333"/>
                </a:solidFill>
                <a:latin typeface="Arial" panose="020B0604020202020204" pitchFamily="34" charset="0"/>
              </a:rPr>
            </a:br>
            <a:r>
              <a:rPr lang="en-US" b="1">
                <a:solidFill>
                  <a:srgbClr val="333333"/>
                </a:solidFill>
                <a:latin typeface="Arial" panose="020B0604020202020204" pitchFamily="34" charset="0"/>
              </a:rPr>
              <a:t>7.  Publication format of code list</a:t>
            </a:r>
            <a:endParaRPr lang="nl-NL" sz="2000" b="1"/>
          </a:p>
        </p:txBody>
      </p:sp>
      <p:sp>
        <p:nvSpPr>
          <p:cNvPr id="3" name="Tijdelijke aanduiding voor dianummer 2">
            <a:extLst>
              <a:ext uri="{FF2B5EF4-FFF2-40B4-BE49-F238E27FC236}">
                <a16:creationId xmlns:a16="http://schemas.microsoft.com/office/drawing/2014/main" id="{267F7A82-8F17-4682-BBD5-08D67B7EBD8F}"/>
              </a:ext>
            </a:extLst>
          </p:cNvPr>
          <p:cNvSpPr>
            <a:spLocks noGrp="1"/>
          </p:cNvSpPr>
          <p:nvPr>
            <p:ph type="sldNum" sz="quarter" idx="12"/>
          </p:nvPr>
        </p:nvSpPr>
        <p:spPr/>
        <p:txBody>
          <a:bodyPr/>
          <a:lstStyle/>
          <a:p>
            <a:fld id="{9C68D768-F5FC-4A97-B13B-4D2A2C1842C6}" type="slidenum">
              <a:rPr lang="nl-NL" smtClean="0"/>
              <a:t>2</a:t>
            </a:fld>
            <a:endParaRPr lang="nl-NL"/>
          </a:p>
        </p:txBody>
      </p:sp>
    </p:spTree>
    <p:extLst>
      <p:ext uri="{BB962C8B-B14F-4D97-AF65-F5344CB8AC3E}">
        <p14:creationId xmlns:p14="http://schemas.microsoft.com/office/powerpoint/2010/main" val="15708583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8868849" y="2524103"/>
            <a:ext cx="2626109" cy="6026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XML Code List</a:t>
            </a:r>
          </a:p>
        </p:txBody>
      </p:sp>
      <p:sp>
        <p:nvSpPr>
          <p:cNvPr id="5" name="Rechthoek 4"/>
          <p:cNvSpPr/>
          <p:nvPr/>
        </p:nvSpPr>
        <p:spPr>
          <a:xfrm>
            <a:off x="2549677" y="846267"/>
            <a:ext cx="1813182" cy="839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t>UN/EDIFACT </a:t>
            </a:r>
          </a:p>
        </p:txBody>
      </p:sp>
      <p:sp>
        <p:nvSpPr>
          <p:cNvPr id="6" name="Rechthoek 5"/>
          <p:cNvSpPr/>
          <p:nvPr/>
        </p:nvSpPr>
        <p:spPr>
          <a:xfrm>
            <a:off x="2549677" y="2846460"/>
            <a:ext cx="1823812" cy="78444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a:solidFill>
                  <a:schemeClr val="tx1"/>
                </a:solidFill>
              </a:rPr>
              <a:t>External Codes</a:t>
            </a:r>
          </a:p>
        </p:txBody>
      </p:sp>
      <p:sp>
        <p:nvSpPr>
          <p:cNvPr id="7" name="Rechthoek 6"/>
          <p:cNvSpPr/>
          <p:nvPr/>
        </p:nvSpPr>
        <p:spPr>
          <a:xfrm>
            <a:off x="2488790" y="4858495"/>
            <a:ext cx="1874069" cy="869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t>UNCEFACT</a:t>
            </a:r>
          </a:p>
          <a:p>
            <a:pPr algn="ctr"/>
            <a:r>
              <a:rPr lang="nl-NL" sz="1600"/>
              <a:t>Restricted </a:t>
            </a:r>
          </a:p>
          <a:p>
            <a:pPr algn="ctr"/>
            <a:r>
              <a:rPr lang="nl-NL" sz="1600"/>
              <a:t>Code Lists</a:t>
            </a:r>
          </a:p>
        </p:txBody>
      </p:sp>
      <p:sp>
        <p:nvSpPr>
          <p:cNvPr id="10" name="Tekstvak 9"/>
          <p:cNvSpPr txBox="1"/>
          <p:nvPr/>
        </p:nvSpPr>
        <p:spPr>
          <a:xfrm>
            <a:off x="4405726" y="787387"/>
            <a:ext cx="770522" cy="307777"/>
          </a:xfrm>
          <a:prstGeom prst="rect">
            <a:avLst/>
          </a:prstGeom>
          <a:noFill/>
        </p:spPr>
        <p:txBody>
          <a:bodyPr wrap="square" rtlCol="0">
            <a:spAutoFit/>
          </a:bodyPr>
          <a:lstStyle/>
          <a:p>
            <a:r>
              <a:rPr lang="nl-NL" sz="1400"/>
              <a:t>ALL</a:t>
            </a:r>
          </a:p>
        </p:txBody>
      </p:sp>
      <p:sp>
        <p:nvSpPr>
          <p:cNvPr id="15" name="Tekstvak 14"/>
          <p:cNvSpPr txBox="1"/>
          <p:nvPr/>
        </p:nvSpPr>
        <p:spPr>
          <a:xfrm>
            <a:off x="4340115" y="1220534"/>
            <a:ext cx="1071062" cy="338554"/>
          </a:xfrm>
          <a:prstGeom prst="rect">
            <a:avLst/>
          </a:prstGeom>
          <a:noFill/>
        </p:spPr>
        <p:txBody>
          <a:bodyPr wrap="none" rtlCol="0">
            <a:spAutoFit/>
          </a:bodyPr>
          <a:lstStyle/>
          <a:p>
            <a:r>
              <a:rPr lang="nl-NL" sz="1600"/>
              <a:t> Restricted</a:t>
            </a:r>
          </a:p>
        </p:txBody>
      </p:sp>
      <p:sp>
        <p:nvSpPr>
          <p:cNvPr id="22" name="Rechthoek 21"/>
          <p:cNvSpPr/>
          <p:nvPr/>
        </p:nvSpPr>
        <p:spPr>
          <a:xfrm>
            <a:off x="9676336" y="4794212"/>
            <a:ext cx="1916705" cy="705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Qualified XML </a:t>
            </a:r>
          </a:p>
          <a:p>
            <a:pPr algn="ctr"/>
            <a:r>
              <a:rPr lang="nl-NL"/>
              <a:t>Code List</a:t>
            </a:r>
          </a:p>
        </p:txBody>
      </p:sp>
      <p:sp>
        <p:nvSpPr>
          <p:cNvPr id="31" name="Rechthoek 30"/>
          <p:cNvSpPr/>
          <p:nvPr/>
        </p:nvSpPr>
        <p:spPr>
          <a:xfrm>
            <a:off x="5320476" y="1240260"/>
            <a:ext cx="5806526" cy="307777"/>
          </a:xfrm>
          <a:prstGeom prst="rect">
            <a:avLst/>
          </a:prstGeom>
        </p:spPr>
        <p:txBody>
          <a:bodyPr wrap="none">
            <a:spAutoFit/>
          </a:bodyPr>
          <a:lstStyle/>
          <a:p>
            <a:pPr algn="ctr"/>
            <a:r>
              <a:rPr lang="nl-NL" sz="1400"/>
              <a:t>e.g. element 8248 = XSD Transport Equipment Movement Status_ Code. Type</a:t>
            </a:r>
          </a:p>
        </p:txBody>
      </p:sp>
      <p:cxnSp>
        <p:nvCxnSpPr>
          <p:cNvPr id="35" name="Verbindingslijn: gebogen 34"/>
          <p:cNvCxnSpPr>
            <a:cxnSpLocks/>
          </p:cNvCxnSpPr>
          <p:nvPr/>
        </p:nvCxnSpPr>
        <p:spPr>
          <a:xfrm>
            <a:off x="4362859" y="1074123"/>
            <a:ext cx="7090580" cy="1429945"/>
          </a:xfrm>
          <a:prstGeom prst="bentConnector3">
            <a:avLst>
              <a:gd name="adj1" fmla="val 9978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Verbindingslijn: gebogen 37"/>
          <p:cNvCxnSpPr>
            <a:cxnSpLocks/>
          </p:cNvCxnSpPr>
          <p:nvPr/>
        </p:nvCxnSpPr>
        <p:spPr>
          <a:xfrm>
            <a:off x="4328471" y="1544348"/>
            <a:ext cx="5495978" cy="952897"/>
          </a:xfrm>
          <a:prstGeom prst="bentConnector3">
            <a:avLst>
              <a:gd name="adj1" fmla="val 99719"/>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Rechthoek 62"/>
          <p:cNvSpPr/>
          <p:nvPr/>
        </p:nvSpPr>
        <p:spPr>
          <a:xfrm>
            <a:off x="4392788" y="5290824"/>
            <a:ext cx="5253619" cy="307777"/>
          </a:xfrm>
          <a:prstGeom prst="rect">
            <a:avLst/>
          </a:prstGeom>
        </p:spPr>
        <p:txBody>
          <a:bodyPr wrap="none">
            <a:spAutoFit/>
          </a:bodyPr>
          <a:lstStyle/>
          <a:p>
            <a:pPr algn="ctr"/>
            <a:r>
              <a:rPr lang="nl-NL" sz="1400"/>
              <a:t>e.g. element 4405 = XSD Accounting Debit Credit_ Status_ Code. Type</a:t>
            </a:r>
          </a:p>
        </p:txBody>
      </p:sp>
      <p:cxnSp>
        <p:nvCxnSpPr>
          <p:cNvPr id="65" name="Rechte verbindingslijn met pijl 64"/>
          <p:cNvCxnSpPr>
            <a:cxnSpLocks/>
            <a:stCxn id="7" idx="3"/>
          </p:cNvCxnSpPr>
          <p:nvPr/>
        </p:nvCxnSpPr>
        <p:spPr>
          <a:xfrm>
            <a:off x="4362859" y="5293120"/>
            <a:ext cx="5313477" cy="286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Rechthoek 65"/>
          <p:cNvSpPr/>
          <p:nvPr/>
        </p:nvSpPr>
        <p:spPr>
          <a:xfrm>
            <a:off x="4875646" y="1858793"/>
            <a:ext cx="3173754" cy="307777"/>
          </a:xfrm>
          <a:prstGeom prst="rect">
            <a:avLst/>
          </a:prstGeom>
        </p:spPr>
        <p:txBody>
          <a:bodyPr wrap="none">
            <a:spAutoFit/>
          </a:bodyPr>
          <a:lstStyle/>
          <a:p>
            <a:r>
              <a:rPr lang="nl-NL" sz="1400"/>
              <a:t>e.g. XSD Accounting Contact_ Code. Type</a:t>
            </a:r>
          </a:p>
        </p:txBody>
      </p:sp>
      <p:sp>
        <p:nvSpPr>
          <p:cNvPr id="68" name="Rechthoek 67"/>
          <p:cNvSpPr/>
          <p:nvPr/>
        </p:nvSpPr>
        <p:spPr>
          <a:xfrm>
            <a:off x="2549677" y="1802915"/>
            <a:ext cx="1813182" cy="899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t>UNCEFACT </a:t>
            </a:r>
          </a:p>
          <a:p>
            <a:pPr algn="ctr"/>
            <a:r>
              <a:rPr lang="nl-NL" sz="1600"/>
              <a:t>UN/XML</a:t>
            </a:r>
          </a:p>
        </p:txBody>
      </p:sp>
      <p:cxnSp>
        <p:nvCxnSpPr>
          <p:cNvPr id="69" name="Verbindingslijn: gebogen 68"/>
          <p:cNvCxnSpPr>
            <a:cxnSpLocks/>
          </p:cNvCxnSpPr>
          <p:nvPr/>
        </p:nvCxnSpPr>
        <p:spPr>
          <a:xfrm>
            <a:off x="4246569" y="2212759"/>
            <a:ext cx="4684745" cy="310660"/>
          </a:xfrm>
          <a:prstGeom prst="bentConnector3">
            <a:avLst>
              <a:gd name="adj1" fmla="val 99932"/>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Tekstvak 75"/>
          <p:cNvSpPr txBox="1"/>
          <p:nvPr/>
        </p:nvSpPr>
        <p:spPr>
          <a:xfrm>
            <a:off x="4430090" y="2958888"/>
            <a:ext cx="770522" cy="338554"/>
          </a:xfrm>
          <a:prstGeom prst="rect">
            <a:avLst/>
          </a:prstGeom>
          <a:noFill/>
        </p:spPr>
        <p:txBody>
          <a:bodyPr wrap="square" rtlCol="0">
            <a:spAutoFit/>
          </a:bodyPr>
          <a:lstStyle/>
          <a:p>
            <a:r>
              <a:rPr lang="nl-NL" sz="1600"/>
              <a:t>ALL</a:t>
            </a:r>
          </a:p>
        </p:txBody>
      </p:sp>
      <p:cxnSp>
        <p:nvCxnSpPr>
          <p:cNvPr id="78" name="Verbindingslijn: gebogen 77"/>
          <p:cNvCxnSpPr>
            <a:cxnSpLocks/>
            <a:endCxn id="4" idx="2"/>
          </p:cNvCxnSpPr>
          <p:nvPr/>
        </p:nvCxnSpPr>
        <p:spPr>
          <a:xfrm flipV="1">
            <a:off x="4394722" y="3126737"/>
            <a:ext cx="5787182" cy="37143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4" name="Rechthoek 83"/>
          <p:cNvSpPr/>
          <p:nvPr/>
        </p:nvSpPr>
        <p:spPr>
          <a:xfrm>
            <a:off x="2539180" y="3734120"/>
            <a:ext cx="1855542" cy="683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t>User Codes</a:t>
            </a:r>
          </a:p>
          <a:p>
            <a:pPr algn="ctr"/>
            <a:r>
              <a:rPr lang="nl-NL" sz="1600"/>
              <a:t>‘Mutually defined’</a:t>
            </a:r>
          </a:p>
        </p:txBody>
      </p:sp>
      <p:cxnSp>
        <p:nvCxnSpPr>
          <p:cNvPr id="85" name="Verbindingslijn: gebogen 84"/>
          <p:cNvCxnSpPr>
            <a:cxnSpLocks/>
          </p:cNvCxnSpPr>
          <p:nvPr/>
        </p:nvCxnSpPr>
        <p:spPr>
          <a:xfrm flipV="1">
            <a:off x="4405219" y="3221828"/>
            <a:ext cx="6727034" cy="1000933"/>
          </a:xfrm>
          <a:prstGeom prst="bentConnector3">
            <a:avLst>
              <a:gd name="adj1" fmla="val 99946"/>
            </a:avLst>
          </a:prstGeom>
          <a:ln>
            <a:tailEnd type="triangle"/>
          </a:ln>
        </p:spPr>
        <p:style>
          <a:lnRef idx="1">
            <a:schemeClr val="accent1"/>
          </a:lnRef>
          <a:fillRef idx="0">
            <a:schemeClr val="accent1"/>
          </a:fillRef>
          <a:effectRef idx="0">
            <a:schemeClr val="accent1"/>
          </a:effectRef>
          <a:fontRef idx="minor">
            <a:schemeClr val="tx1"/>
          </a:fontRef>
        </p:style>
      </p:cxnSp>
      <p:sp>
        <p:nvSpPr>
          <p:cNvPr id="90" name="Tekstvak 89"/>
          <p:cNvSpPr txBox="1"/>
          <p:nvPr/>
        </p:nvSpPr>
        <p:spPr>
          <a:xfrm>
            <a:off x="4362859" y="3940523"/>
            <a:ext cx="1876634" cy="338554"/>
          </a:xfrm>
          <a:prstGeom prst="rect">
            <a:avLst/>
          </a:prstGeom>
          <a:noFill/>
        </p:spPr>
        <p:txBody>
          <a:bodyPr wrap="square" rtlCol="0">
            <a:spAutoFit/>
          </a:bodyPr>
          <a:lstStyle/>
          <a:p>
            <a:r>
              <a:rPr lang="nl-NL" sz="1600"/>
              <a:t> CODE ‘ZZZ’</a:t>
            </a:r>
          </a:p>
        </p:txBody>
      </p:sp>
      <p:sp>
        <p:nvSpPr>
          <p:cNvPr id="91" name="Rechthoek 90"/>
          <p:cNvSpPr/>
          <p:nvPr/>
        </p:nvSpPr>
        <p:spPr>
          <a:xfrm>
            <a:off x="5393578" y="3970428"/>
            <a:ext cx="4936416" cy="307777"/>
          </a:xfrm>
          <a:prstGeom prst="rect">
            <a:avLst/>
          </a:prstGeom>
        </p:spPr>
        <p:txBody>
          <a:bodyPr wrap="none">
            <a:spAutoFit/>
          </a:bodyPr>
          <a:lstStyle/>
          <a:p>
            <a:r>
              <a:rPr lang="nl-NL" sz="1400"/>
              <a:t>e.g. Element 7357 = XSD Cargo Commodity Category_ Code. Type</a:t>
            </a:r>
          </a:p>
        </p:txBody>
      </p:sp>
      <p:sp>
        <p:nvSpPr>
          <p:cNvPr id="32" name="Tekstvak 31"/>
          <p:cNvSpPr txBox="1"/>
          <p:nvPr/>
        </p:nvSpPr>
        <p:spPr>
          <a:xfrm>
            <a:off x="4405726" y="1846675"/>
            <a:ext cx="770522" cy="338554"/>
          </a:xfrm>
          <a:prstGeom prst="rect">
            <a:avLst/>
          </a:prstGeom>
          <a:noFill/>
        </p:spPr>
        <p:txBody>
          <a:bodyPr wrap="square" rtlCol="0">
            <a:spAutoFit/>
          </a:bodyPr>
          <a:lstStyle/>
          <a:p>
            <a:r>
              <a:rPr lang="nl-NL" sz="1600"/>
              <a:t>ALL</a:t>
            </a:r>
          </a:p>
        </p:txBody>
      </p:sp>
      <p:sp>
        <p:nvSpPr>
          <p:cNvPr id="49" name="Rechthoek 48"/>
          <p:cNvSpPr/>
          <p:nvPr/>
        </p:nvSpPr>
        <p:spPr>
          <a:xfrm>
            <a:off x="2510055" y="5861881"/>
            <a:ext cx="1874069" cy="869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t>Codes for </a:t>
            </a:r>
            <a:br>
              <a:rPr lang="nl-NL" sz="1600"/>
            </a:br>
            <a:r>
              <a:rPr lang="nl-NL" sz="1600"/>
              <a:t>Date Time. Format.</a:t>
            </a:r>
          </a:p>
        </p:txBody>
      </p:sp>
      <p:cxnSp>
        <p:nvCxnSpPr>
          <p:cNvPr id="39" name="Verbindingslijn: gebogen 38"/>
          <p:cNvCxnSpPr>
            <a:cxnSpLocks/>
          </p:cNvCxnSpPr>
          <p:nvPr/>
        </p:nvCxnSpPr>
        <p:spPr>
          <a:xfrm flipV="1">
            <a:off x="4384124" y="5520007"/>
            <a:ext cx="6046416" cy="1077362"/>
          </a:xfrm>
          <a:prstGeom prst="bentConnector3">
            <a:avLst>
              <a:gd name="adj1" fmla="val 100117"/>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Rechthoek 42"/>
          <p:cNvSpPr/>
          <p:nvPr/>
        </p:nvSpPr>
        <p:spPr>
          <a:xfrm>
            <a:off x="5059470" y="6317758"/>
            <a:ext cx="4111062" cy="307777"/>
          </a:xfrm>
          <a:prstGeom prst="rect">
            <a:avLst/>
          </a:prstGeom>
        </p:spPr>
        <p:txBody>
          <a:bodyPr wrap="none">
            <a:spAutoFit/>
          </a:bodyPr>
          <a:lstStyle/>
          <a:p>
            <a:r>
              <a:rPr lang="nl-NL" sz="1400"/>
              <a:t>e.g. element 2379 =  XSD Formatted_ Date Time. Type</a:t>
            </a:r>
          </a:p>
        </p:txBody>
      </p:sp>
      <p:sp>
        <p:nvSpPr>
          <p:cNvPr id="64" name="Tekstvak 63"/>
          <p:cNvSpPr txBox="1"/>
          <p:nvPr/>
        </p:nvSpPr>
        <p:spPr>
          <a:xfrm>
            <a:off x="4369002" y="4983260"/>
            <a:ext cx="1024576" cy="338554"/>
          </a:xfrm>
          <a:prstGeom prst="rect">
            <a:avLst/>
          </a:prstGeom>
          <a:noFill/>
        </p:spPr>
        <p:txBody>
          <a:bodyPr wrap="none" rtlCol="0">
            <a:spAutoFit/>
          </a:bodyPr>
          <a:lstStyle/>
          <a:p>
            <a:r>
              <a:rPr lang="nl-NL" sz="1600"/>
              <a:t>Restricted</a:t>
            </a:r>
          </a:p>
        </p:txBody>
      </p:sp>
      <p:sp>
        <p:nvSpPr>
          <p:cNvPr id="45" name="Rechthoek 44"/>
          <p:cNvSpPr/>
          <p:nvPr/>
        </p:nvSpPr>
        <p:spPr>
          <a:xfrm>
            <a:off x="4831216" y="2834508"/>
            <a:ext cx="4021357" cy="338554"/>
          </a:xfrm>
          <a:prstGeom prst="rect">
            <a:avLst/>
          </a:prstGeom>
        </p:spPr>
        <p:txBody>
          <a:bodyPr wrap="none">
            <a:spAutoFit/>
          </a:bodyPr>
          <a:lstStyle/>
          <a:p>
            <a:r>
              <a:rPr lang="nl-NL" sz="1600"/>
              <a:t>e.g. element </a:t>
            </a:r>
            <a:r>
              <a:rPr lang="nl-NL" sz="1400"/>
              <a:t>6345</a:t>
            </a:r>
            <a:r>
              <a:rPr lang="nl-NL" sz="1600"/>
              <a:t> = XSD Currency_ Code. Type</a:t>
            </a:r>
          </a:p>
        </p:txBody>
      </p:sp>
      <p:sp>
        <p:nvSpPr>
          <p:cNvPr id="67" name="Rechthoek 66"/>
          <p:cNvSpPr/>
          <p:nvPr/>
        </p:nvSpPr>
        <p:spPr>
          <a:xfrm>
            <a:off x="4460144" y="772470"/>
            <a:ext cx="3744295" cy="307777"/>
          </a:xfrm>
          <a:prstGeom prst="rect">
            <a:avLst/>
          </a:prstGeom>
        </p:spPr>
        <p:txBody>
          <a:bodyPr wrap="none">
            <a:spAutoFit/>
          </a:bodyPr>
          <a:lstStyle/>
          <a:p>
            <a:pPr algn="ctr"/>
            <a:r>
              <a:rPr lang="nl-NL" sz="1400"/>
              <a:t>        e.g. Element 4405 = XSD Status_ Code. Type </a:t>
            </a:r>
          </a:p>
        </p:txBody>
      </p:sp>
      <p:sp>
        <p:nvSpPr>
          <p:cNvPr id="70" name="Tekstvak 69"/>
          <p:cNvSpPr txBox="1"/>
          <p:nvPr/>
        </p:nvSpPr>
        <p:spPr>
          <a:xfrm>
            <a:off x="4462232" y="6256130"/>
            <a:ext cx="770522" cy="338554"/>
          </a:xfrm>
          <a:prstGeom prst="rect">
            <a:avLst/>
          </a:prstGeom>
          <a:noFill/>
        </p:spPr>
        <p:txBody>
          <a:bodyPr wrap="square" rtlCol="0">
            <a:spAutoFit/>
          </a:bodyPr>
          <a:lstStyle/>
          <a:p>
            <a:r>
              <a:rPr lang="nl-NL" sz="1600"/>
              <a:t>ALL</a:t>
            </a:r>
          </a:p>
        </p:txBody>
      </p:sp>
      <p:sp>
        <p:nvSpPr>
          <p:cNvPr id="2" name="Rechthoek 1"/>
          <p:cNvSpPr/>
          <p:nvPr/>
        </p:nvSpPr>
        <p:spPr>
          <a:xfrm>
            <a:off x="850570" y="829506"/>
            <a:ext cx="1594883" cy="36763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Syntax 3</a:t>
            </a:r>
          </a:p>
        </p:txBody>
      </p:sp>
      <p:sp>
        <p:nvSpPr>
          <p:cNvPr id="36" name="Rechthoek 35"/>
          <p:cNvSpPr/>
          <p:nvPr/>
        </p:nvSpPr>
        <p:spPr>
          <a:xfrm>
            <a:off x="845645" y="1269169"/>
            <a:ext cx="1594883" cy="36763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Syntax 4</a:t>
            </a:r>
          </a:p>
        </p:txBody>
      </p:sp>
      <p:sp>
        <p:nvSpPr>
          <p:cNvPr id="37" name="Rechthoek 36"/>
          <p:cNvSpPr/>
          <p:nvPr/>
        </p:nvSpPr>
        <p:spPr>
          <a:xfrm>
            <a:off x="841940" y="2846460"/>
            <a:ext cx="1594883" cy="27308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ISO</a:t>
            </a:r>
          </a:p>
        </p:txBody>
      </p:sp>
      <p:sp>
        <p:nvSpPr>
          <p:cNvPr id="3" name="Rechthoek 2"/>
          <p:cNvSpPr/>
          <p:nvPr/>
        </p:nvSpPr>
        <p:spPr>
          <a:xfrm>
            <a:off x="855387" y="1770944"/>
            <a:ext cx="1603513" cy="2528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EDIFICAS-EU</a:t>
            </a:r>
          </a:p>
        </p:txBody>
      </p:sp>
      <p:sp>
        <p:nvSpPr>
          <p:cNvPr id="41" name="Rechthoek 40"/>
          <p:cNvSpPr/>
          <p:nvPr/>
        </p:nvSpPr>
        <p:spPr>
          <a:xfrm>
            <a:off x="776177" y="4854764"/>
            <a:ext cx="1594883" cy="87297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Restricted</a:t>
            </a:r>
          </a:p>
          <a:p>
            <a:pPr algn="ctr"/>
            <a:r>
              <a:rPr lang="nl-NL">
                <a:solidFill>
                  <a:schemeClr val="tx1"/>
                </a:solidFill>
              </a:rPr>
              <a:t>(Double</a:t>
            </a:r>
            <a:br>
              <a:rPr lang="nl-NL">
                <a:solidFill>
                  <a:schemeClr val="tx1"/>
                </a:solidFill>
              </a:rPr>
            </a:br>
            <a:r>
              <a:rPr lang="nl-NL">
                <a:solidFill>
                  <a:schemeClr val="tx1"/>
                </a:solidFill>
              </a:rPr>
              <a:t>Qualified)</a:t>
            </a:r>
          </a:p>
        </p:txBody>
      </p:sp>
      <p:sp>
        <p:nvSpPr>
          <p:cNvPr id="42" name="Rechthoek 41"/>
          <p:cNvSpPr/>
          <p:nvPr/>
        </p:nvSpPr>
        <p:spPr>
          <a:xfrm>
            <a:off x="783027" y="5861881"/>
            <a:ext cx="1594883" cy="36763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Date Time</a:t>
            </a:r>
          </a:p>
        </p:txBody>
      </p:sp>
      <p:sp>
        <p:nvSpPr>
          <p:cNvPr id="50" name="Rechthoek 49"/>
          <p:cNvSpPr/>
          <p:nvPr/>
        </p:nvSpPr>
        <p:spPr>
          <a:xfrm>
            <a:off x="4847493" y="3147238"/>
            <a:ext cx="4553106" cy="338554"/>
          </a:xfrm>
          <a:prstGeom prst="rect">
            <a:avLst/>
          </a:prstGeom>
        </p:spPr>
        <p:txBody>
          <a:bodyPr wrap="none">
            <a:spAutoFit/>
          </a:bodyPr>
          <a:lstStyle/>
          <a:p>
            <a:r>
              <a:rPr lang="nl-NL" sz="1600"/>
              <a:t>e.g. element 4053 = XSD Delivery Terms_ Code. Type</a:t>
            </a:r>
          </a:p>
        </p:txBody>
      </p:sp>
      <p:sp>
        <p:nvSpPr>
          <p:cNvPr id="73" name="Rechthoek 72"/>
          <p:cNvSpPr/>
          <p:nvPr/>
        </p:nvSpPr>
        <p:spPr>
          <a:xfrm>
            <a:off x="868112" y="2062003"/>
            <a:ext cx="1594883" cy="24464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UNCEFACT </a:t>
            </a:r>
          </a:p>
        </p:txBody>
      </p:sp>
      <p:cxnSp>
        <p:nvCxnSpPr>
          <p:cNvPr id="53" name="Rechte verbindingslijn 52"/>
          <p:cNvCxnSpPr/>
          <p:nvPr/>
        </p:nvCxnSpPr>
        <p:spPr>
          <a:xfrm>
            <a:off x="683756" y="4633294"/>
            <a:ext cx="11055858" cy="0"/>
          </a:xfrm>
          <a:prstGeom prst="line">
            <a:avLst/>
          </a:prstGeom>
          <a:ln w="2540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Titel 1"/>
          <p:cNvSpPr>
            <a:spLocks noGrp="1"/>
          </p:cNvSpPr>
          <p:nvPr>
            <p:ph type="title"/>
          </p:nvPr>
        </p:nvSpPr>
        <p:spPr>
          <a:xfrm>
            <a:off x="838200" y="176414"/>
            <a:ext cx="10515600" cy="569158"/>
          </a:xfrm>
        </p:spPr>
        <p:txBody>
          <a:bodyPr>
            <a:noAutofit/>
          </a:bodyPr>
          <a:lstStyle/>
          <a:p>
            <a:r>
              <a:rPr lang="en-US" sz="2800">
                <a:solidFill>
                  <a:srgbClr val="333333"/>
                </a:solidFill>
                <a:latin typeface="Arial" panose="020B0604020202020204" pitchFamily="34" charset="0"/>
              </a:rPr>
              <a:t>Example: External code lists and linkage</a:t>
            </a:r>
            <a:endParaRPr lang="nl-NL" sz="2800"/>
          </a:p>
        </p:txBody>
      </p:sp>
      <p:sp>
        <p:nvSpPr>
          <p:cNvPr id="47" name="Rechthoek 46"/>
          <p:cNvSpPr/>
          <p:nvPr/>
        </p:nvSpPr>
        <p:spPr>
          <a:xfrm>
            <a:off x="868112" y="2350816"/>
            <a:ext cx="1594883" cy="29272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UNCEFACT Rec</a:t>
            </a:r>
          </a:p>
        </p:txBody>
      </p:sp>
      <p:sp>
        <p:nvSpPr>
          <p:cNvPr id="48" name="Rechthoek 47"/>
          <p:cNvSpPr/>
          <p:nvPr/>
        </p:nvSpPr>
        <p:spPr>
          <a:xfrm>
            <a:off x="838200" y="3161802"/>
            <a:ext cx="1594883" cy="24448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ICC</a:t>
            </a:r>
          </a:p>
        </p:txBody>
      </p:sp>
      <p:sp>
        <p:nvSpPr>
          <p:cNvPr id="52" name="Rechthoek 51"/>
          <p:cNvSpPr/>
          <p:nvPr/>
        </p:nvSpPr>
        <p:spPr>
          <a:xfrm>
            <a:off x="843236" y="3435119"/>
            <a:ext cx="1594883" cy="24448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nl-NL">
                <a:solidFill>
                  <a:schemeClr val="tx1"/>
                </a:solidFill>
              </a:rPr>
              <a:t>Etc.</a:t>
            </a:r>
          </a:p>
        </p:txBody>
      </p:sp>
      <p:sp>
        <p:nvSpPr>
          <p:cNvPr id="8" name="Tijdelijke aanduiding voor dianummer 7">
            <a:extLst>
              <a:ext uri="{FF2B5EF4-FFF2-40B4-BE49-F238E27FC236}">
                <a16:creationId xmlns:a16="http://schemas.microsoft.com/office/drawing/2014/main" id="{149594C5-2A0D-4F5F-A7C9-51630032FD43}"/>
              </a:ext>
            </a:extLst>
          </p:cNvPr>
          <p:cNvSpPr>
            <a:spLocks noGrp="1"/>
          </p:cNvSpPr>
          <p:nvPr>
            <p:ph type="sldNum" sz="quarter" idx="12"/>
          </p:nvPr>
        </p:nvSpPr>
        <p:spPr/>
        <p:txBody>
          <a:bodyPr/>
          <a:lstStyle/>
          <a:p>
            <a:fld id="{9C68D768-F5FC-4A97-B13B-4D2A2C1842C6}" type="slidenum">
              <a:rPr lang="nl-NL" smtClean="0"/>
              <a:t>20</a:t>
            </a:fld>
            <a:endParaRPr lang="nl-NL"/>
          </a:p>
        </p:txBody>
      </p:sp>
    </p:spTree>
    <p:extLst>
      <p:ext uri="{BB962C8B-B14F-4D97-AF65-F5344CB8AC3E}">
        <p14:creationId xmlns:p14="http://schemas.microsoft.com/office/powerpoint/2010/main" val="1891059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18" name="Text Box 22"/>
          <p:cNvSpPr txBox="1">
            <a:spLocks noChangeArrowheads="1"/>
          </p:cNvSpPr>
          <p:nvPr/>
        </p:nvSpPr>
        <p:spPr bwMode="auto">
          <a:xfrm>
            <a:off x="1523365" y="6103569"/>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b="1">
              <a:solidFill>
                <a:schemeClr val="accent2"/>
              </a:solidFill>
              <a:ea typeface="ＭＳ Ｐゴシック" charset="-128"/>
            </a:endParaRPr>
          </a:p>
        </p:txBody>
      </p:sp>
      <p:sp>
        <p:nvSpPr>
          <p:cNvPr id="16387" name="Rectangle 19"/>
          <p:cNvSpPr>
            <a:spLocks noChangeArrowheads="1"/>
          </p:cNvSpPr>
          <p:nvPr/>
        </p:nvSpPr>
        <p:spPr bwMode="auto">
          <a:xfrm>
            <a:off x="6842126" y="693739"/>
            <a:ext cx="3216275"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nl-NL" b="1">
                <a:solidFill>
                  <a:schemeClr val="bg1"/>
                </a:solidFill>
              </a:rPr>
              <a:t>UNECE</a:t>
            </a:r>
            <a:r>
              <a:rPr lang="en-US" altLang="nl-NL" sz="2000" b="1">
                <a:solidFill>
                  <a:schemeClr val="bg1"/>
                </a:solidFill>
              </a:rPr>
              <a:t> Recommendation</a:t>
            </a:r>
          </a:p>
          <a:p>
            <a:pPr eaLnBrk="1" hangingPunct="1"/>
            <a:r>
              <a:rPr lang="en-US" altLang="nl-NL" sz="2000" b="1">
                <a:solidFill>
                  <a:schemeClr val="bg1"/>
                </a:solidFill>
              </a:rPr>
              <a:t>Code Linkage Example</a:t>
            </a:r>
          </a:p>
        </p:txBody>
      </p:sp>
      <p:sp>
        <p:nvSpPr>
          <p:cNvPr id="29725" name="Text Box 29"/>
          <p:cNvSpPr txBox="1">
            <a:spLocks noChangeArrowheads="1"/>
          </p:cNvSpPr>
          <p:nvPr/>
        </p:nvSpPr>
        <p:spPr bwMode="auto">
          <a:xfrm>
            <a:off x="1523365" y="1763344"/>
            <a:ext cx="6019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nl-NL"/>
              <a:t>UN/EDIFACT DE </a:t>
            </a:r>
            <a:r>
              <a:rPr lang="en-US" altLang="nl-NL" sz="2400" b="1">
                <a:solidFill>
                  <a:schemeClr val="accent2"/>
                </a:solidFill>
              </a:rPr>
              <a:t>7065</a:t>
            </a:r>
            <a:r>
              <a:rPr lang="en-US" altLang="nl-NL"/>
              <a:t> Package Type Description Code</a:t>
            </a:r>
          </a:p>
        </p:txBody>
      </p:sp>
      <p:sp>
        <p:nvSpPr>
          <p:cNvPr id="29726" name="Text Box 30"/>
          <p:cNvSpPr txBox="1">
            <a:spLocks noChangeArrowheads="1"/>
          </p:cNvSpPr>
          <p:nvPr/>
        </p:nvSpPr>
        <p:spPr bwMode="auto">
          <a:xfrm>
            <a:off x="3444240" y="3019056"/>
            <a:ext cx="419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nl-NL"/>
              <a:t>TDED DE </a:t>
            </a:r>
            <a:r>
              <a:rPr lang="en-US" altLang="nl-NL" sz="2400" b="1">
                <a:solidFill>
                  <a:schemeClr val="accent2"/>
                </a:solidFill>
              </a:rPr>
              <a:t>7065</a:t>
            </a:r>
            <a:r>
              <a:rPr lang="en-US" altLang="nl-NL"/>
              <a:t> Package. Type. Code</a:t>
            </a:r>
          </a:p>
        </p:txBody>
      </p:sp>
      <p:sp>
        <p:nvSpPr>
          <p:cNvPr id="29727" name="Text Box 31"/>
          <p:cNvSpPr txBox="1">
            <a:spLocks noChangeArrowheads="1"/>
          </p:cNvSpPr>
          <p:nvPr/>
        </p:nvSpPr>
        <p:spPr bwMode="auto">
          <a:xfrm>
            <a:off x="1310640" y="4238256"/>
            <a:ext cx="535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nl-NL"/>
              <a:t>CCL BCC Package. Type. Code/TDED Link </a:t>
            </a:r>
            <a:r>
              <a:rPr lang="en-US" altLang="nl-NL" sz="2400" b="1">
                <a:solidFill>
                  <a:schemeClr val="accent2"/>
                </a:solidFill>
              </a:rPr>
              <a:t>7065</a:t>
            </a:r>
          </a:p>
        </p:txBody>
      </p:sp>
      <p:sp>
        <p:nvSpPr>
          <p:cNvPr id="29728" name="Line 32"/>
          <p:cNvSpPr>
            <a:spLocks noChangeShapeType="1"/>
          </p:cNvSpPr>
          <p:nvPr/>
        </p:nvSpPr>
        <p:spPr bwMode="auto">
          <a:xfrm>
            <a:off x="3749040" y="2180856"/>
            <a:ext cx="1066800" cy="9144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29729" name="Line 33"/>
          <p:cNvSpPr>
            <a:spLocks noChangeShapeType="1"/>
          </p:cNvSpPr>
          <p:nvPr/>
        </p:nvSpPr>
        <p:spPr bwMode="auto">
          <a:xfrm>
            <a:off x="4968240" y="3476256"/>
            <a:ext cx="1143000" cy="7620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9" name="Line 32"/>
          <p:cNvSpPr>
            <a:spLocks noChangeShapeType="1"/>
          </p:cNvSpPr>
          <p:nvPr/>
        </p:nvSpPr>
        <p:spPr bwMode="auto">
          <a:xfrm>
            <a:off x="6430328" y="4619256"/>
            <a:ext cx="1066800" cy="9144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0" name="Text Box 31"/>
          <p:cNvSpPr txBox="1">
            <a:spLocks noChangeArrowheads="1"/>
          </p:cNvSpPr>
          <p:nvPr/>
        </p:nvSpPr>
        <p:spPr bwMode="auto">
          <a:xfrm>
            <a:off x="3493453" y="5646369"/>
            <a:ext cx="57461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nl-NL"/>
              <a:t>UNECE Recommendation 21 Package Type Code List</a:t>
            </a:r>
            <a:endParaRPr lang="en-US" altLang="nl-NL" sz="2400" b="1">
              <a:solidFill>
                <a:schemeClr val="accent2"/>
              </a:solidFill>
            </a:endParaRPr>
          </a:p>
        </p:txBody>
      </p:sp>
      <p:sp>
        <p:nvSpPr>
          <p:cNvPr id="11" name="Rectangle 2"/>
          <p:cNvSpPr txBox="1">
            <a:spLocks noChangeArrowheads="1"/>
          </p:cNvSpPr>
          <p:nvPr/>
        </p:nvSpPr>
        <p:spPr bwMode="auto">
          <a:xfrm>
            <a:off x="838200" y="330571"/>
            <a:ext cx="8797290" cy="785036"/>
          </a:xfrm>
          <a:prstGeom prst="rect">
            <a:avLst/>
          </a:prstGeom>
          <a:noFill/>
          <a:ln>
            <a:noFill/>
            <a:miter lim="800000"/>
            <a:headEnd/>
            <a:tailEnd/>
          </a:ln>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t>Linkage between UN/EDIFACT &amp; UN/CCL Code list</a:t>
            </a:r>
            <a:endParaRPr lang="en-US" altLang="nl-NL" b="1"/>
          </a:p>
        </p:txBody>
      </p:sp>
      <p:sp>
        <p:nvSpPr>
          <p:cNvPr id="2" name="Tijdelijke aanduiding voor dianummer 1">
            <a:extLst>
              <a:ext uri="{FF2B5EF4-FFF2-40B4-BE49-F238E27FC236}">
                <a16:creationId xmlns:a16="http://schemas.microsoft.com/office/drawing/2014/main" id="{C1363D68-DEC9-463B-AB94-5DAEBB27618F}"/>
              </a:ext>
            </a:extLst>
          </p:cNvPr>
          <p:cNvSpPr>
            <a:spLocks noGrp="1"/>
          </p:cNvSpPr>
          <p:nvPr>
            <p:ph type="sldNum" sz="quarter" idx="12"/>
          </p:nvPr>
        </p:nvSpPr>
        <p:spPr/>
        <p:txBody>
          <a:bodyPr/>
          <a:lstStyle/>
          <a:p>
            <a:fld id="{9C68D768-F5FC-4A97-B13B-4D2A2C1842C6}" type="slidenum">
              <a:rPr lang="nl-NL" smtClean="0"/>
              <a:t>21</a:t>
            </a:fld>
            <a:endParaRPr lang="nl-NL"/>
          </a:p>
        </p:txBody>
      </p:sp>
    </p:spTree>
    <p:extLst>
      <p:ext uri="{BB962C8B-B14F-4D97-AF65-F5344CB8AC3E}">
        <p14:creationId xmlns:p14="http://schemas.microsoft.com/office/powerpoint/2010/main" val="11226418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2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72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972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72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972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25" grpId="0"/>
      <p:bldP spid="29726" grpId="0"/>
      <p:bldP spid="29727"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3CCFF-5BCC-414B-8EF2-506CB096753A}"/>
              </a:ext>
            </a:extLst>
          </p:cNvPr>
          <p:cNvSpPr>
            <a:spLocks noGrp="1"/>
          </p:cNvSpPr>
          <p:nvPr>
            <p:ph type="title"/>
          </p:nvPr>
        </p:nvSpPr>
        <p:spPr/>
        <p:txBody>
          <a:bodyPr/>
          <a:lstStyle/>
          <a:p>
            <a:r>
              <a:rPr lang="nl-NL"/>
              <a:t>Example: issue Country codes</a:t>
            </a:r>
          </a:p>
        </p:txBody>
      </p:sp>
      <p:sp>
        <p:nvSpPr>
          <p:cNvPr id="3" name="Tijdelijke aanduiding voor inhoud 2">
            <a:extLst>
              <a:ext uri="{FF2B5EF4-FFF2-40B4-BE49-F238E27FC236}">
                <a16:creationId xmlns:a16="http://schemas.microsoft.com/office/drawing/2014/main" id="{0BA41939-ACCA-4F8F-9A10-26BA490DA8F8}"/>
              </a:ext>
            </a:extLst>
          </p:cNvPr>
          <p:cNvSpPr>
            <a:spLocks noGrp="1"/>
          </p:cNvSpPr>
          <p:nvPr>
            <p:ph idx="1"/>
          </p:nvPr>
        </p:nvSpPr>
        <p:spPr/>
        <p:txBody>
          <a:bodyPr>
            <a:normAutofit/>
          </a:bodyPr>
          <a:lstStyle/>
          <a:p>
            <a:pPr marL="0" indent="0">
              <a:buNone/>
            </a:pPr>
            <a:br>
              <a:rPr lang="en-US" b="1"/>
            </a:br>
            <a:endParaRPr lang="en-US" b="1"/>
          </a:p>
          <a:p>
            <a:r>
              <a:rPr lang="en-US"/>
              <a:t>Version: “it is from 2006”.  This is an issue:</a:t>
            </a:r>
          </a:p>
          <a:p>
            <a:pPr marL="0" indent="0">
              <a:buNone/>
            </a:pPr>
            <a:r>
              <a:rPr lang="en-US"/>
              <a:t>    -  there are new countries since 2006. </a:t>
            </a:r>
          </a:p>
          <a:p>
            <a:pPr marL="0" indent="0">
              <a:buNone/>
            </a:pPr>
            <a:r>
              <a:rPr lang="en-US"/>
              <a:t>     - one of the codes is from a country that came into being after 2006. </a:t>
            </a:r>
            <a:br>
              <a:rPr lang="en-US"/>
            </a:br>
            <a:endParaRPr lang="en-US"/>
          </a:p>
          <a:p>
            <a:pPr marL="0" indent="0">
              <a:buNone/>
            </a:pPr>
            <a:r>
              <a:rPr lang="en-US"/>
              <a:t>Since 2006, Kosovo declared independence from Serbia (2010, XK - not present) and South Sudan gained independence from Sudan (SS, 2011, somehow present). Montenegro (ME, 2006) is present. </a:t>
            </a:r>
          </a:p>
        </p:txBody>
      </p:sp>
      <p:pic>
        <p:nvPicPr>
          <p:cNvPr id="4" name="Afbeelding 3">
            <a:extLst>
              <a:ext uri="{FF2B5EF4-FFF2-40B4-BE49-F238E27FC236}">
                <a16:creationId xmlns:a16="http://schemas.microsoft.com/office/drawing/2014/main" id="{C1167580-E847-40E0-ADC2-5A315465846F}"/>
              </a:ext>
            </a:extLst>
          </p:cNvPr>
          <p:cNvPicPr>
            <a:picLocks noChangeAspect="1"/>
          </p:cNvPicPr>
          <p:nvPr/>
        </p:nvPicPr>
        <p:blipFill>
          <a:blip r:embed="rId2"/>
          <a:stretch>
            <a:fillRect/>
          </a:stretch>
        </p:blipFill>
        <p:spPr>
          <a:xfrm>
            <a:off x="718184" y="1690688"/>
            <a:ext cx="9115425" cy="773430"/>
          </a:xfrm>
          <a:prstGeom prst="rect">
            <a:avLst/>
          </a:prstGeom>
        </p:spPr>
      </p:pic>
      <p:sp>
        <p:nvSpPr>
          <p:cNvPr id="5" name="Tijdelijke aanduiding voor dianummer 4">
            <a:extLst>
              <a:ext uri="{FF2B5EF4-FFF2-40B4-BE49-F238E27FC236}">
                <a16:creationId xmlns:a16="http://schemas.microsoft.com/office/drawing/2014/main" id="{947A8D78-2FC2-4B29-8EC4-17E483887D59}"/>
              </a:ext>
            </a:extLst>
          </p:cNvPr>
          <p:cNvSpPr>
            <a:spLocks noGrp="1"/>
          </p:cNvSpPr>
          <p:nvPr>
            <p:ph type="sldNum" sz="quarter" idx="12"/>
          </p:nvPr>
        </p:nvSpPr>
        <p:spPr/>
        <p:txBody>
          <a:bodyPr/>
          <a:lstStyle/>
          <a:p>
            <a:fld id="{9C68D768-F5FC-4A97-B13B-4D2A2C1842C6}" type="slidenum">
              <a:rPr lang="nl-NL" smtClean="0"/>
              <a:t>22</a:t>
            </a:fld>
            <a:endParaRPr lang="nl-NL"/>
          </a:p>
        </p:txBody>
      </p:sp>
    </p:spTree>
    <p:extLst>
      <p:ext uri="{BB962C8B-B14F-4D97-AF65-F5344CB8AC3E}">
        <p14:creationId xmlns:p14="http://schemas.microsoft.com/office/powerpoint/2010/main" val="1635367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83FF89-1B30-4F98-89FB-BCA1D803CFF0}"/>
              </a:ext>
            </a:extLst>
          </p:cNvPr>
          <p:cNvSpPr>
            <a:spLocks noGrp="1"/>
          </p:cNvSpPr>
          <p:nvPr>
            <p:ph type="title"/>
          </p:nvPr>
        </p:nvSpPr>
        <p:spPr/>
        <p:txBody>
          <a:bodyPr/>
          <a:lstStyle/>
          <a:p>
            <a:r>
              <a:rPr lang="en-US" b="1">
                <a:solidFill>
                  <a:srgbClr val="333333"/>
                </a:solidFill>
                <a:latin typeface="Arial" panose="020B0604020202020204" pitchFamily="34" charset="0"/>
              </a:rPr>
              <a:t>7.  Publication format of code list</a:t>
            </a:r>
            <a:endParaRPr lang="nl-NL"/>
          </a:p>
        </p:txBody>
      </p:sp>
      <p:sp>
        <p:nvSpPr>
          <p:cNvPr id="3" name="Tijdelijke aanduiding voor inhoud 2">
            <a:extLst>
              <a:ext uri="{FF2B5EF4-FFF2-40B4-BE49-F238E27FC236}">
                <a16:creationId xmlns:a16="http://schemas.microsoft.com/office/drawing/2014/main" id="{E3A09ED4-7BEB-42B2-8750-80B543B07680}"/>
              </a:ext>
            </a:extLst>
          </p:cNvPr>
          <p:cNvSpPr>
            <a:spLocks noGrp="1"/>
          </p:cNvSpPr>
          <p:nvPr>
            <p:ph idx="1"/>
          </p:nvPr>
        </p:nvSpPr>
        <p:spPr/>
        <p:txBody>
          <a:bodyPr/>
          <a:lstStyle/>
          <a:p>
            <a:pPr marL="0" indent="0">
              <a:buNone/>
            </a:pPr>
            <a:r>
              <a:rPr lang="nl-NL"/>
              <a:t>- One machine readable format, to be decided</a:t>
            </a:r>
          </a:p>
        </p:txBody>
      </p:sp>
      <p:sp>
        <p:nvSpPr>
          <p:cNvPr id="4" name="Tijdelijke aanduiding voor dianummer 3">
            <a:extLst>
              <a:ext uri="{FF2B5EF4-FFF2-40B4-BE49-F238E27FC236}">
                <a16:creationId xmlns:a16="http://schemas.microsoft.com/office/drawing/2014/main" id="{2955CA58-CE90-492E-B495-1E60664AAD06}"/>
              </a:ext>
            </a:extLst>
          </p:cNvPr>
          <p:cNvSpPr>
            <a:spLocks noGrp="1"/>
          </p:cNvSpPr>
          <p:nvPr>
            <p:ph type="sldNum" sz="quarter" idx="12"/>
          </p:nvPr>
        </p:nvSpPr>
        <p:spPr/>
        <p:txBody>
          <a:bodyPr/>
          <a:lstStyle/>
          <a:p>
            <a:fld id="{9C68D768-F5FC-4A97-B13B-4D2A2C1842C6}" type="slidenum">
              <a:rPr lang="nl-NL" smtClean="0"/>
              <a:t>23</a:t>
            </a:fld>
            <a:endParaRPr lang="nl-NL"/>
          </a:p>
        </p:txBody>
      </p:sp>
    </p:spTree>
    <p:extLst>
      <p:ext uri="{BB962C8B-B14F-4D97-AF65-F5344CB8AC3E}">
        <p14:creationId xmlns:p14="http://schemas.microsoft.com/office/powerpoint/2010/main" val="9130992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104CBE-19AF-4D14-A426-CAA8B7C09341}"/>
              </a:ext>
            </a:extLst>
          </p:cNvPr>
          <p:cNvSpPr>
            <a:spLocks noGrp="1"/>
          </p:cNvSpPr>
          <p:nvPr>
            <p:ph type="title"/>
          </p:nvPr>
        </p:nvSpPr>
        <p:spPr/>
        <p:txBody>
          <a:bodyPr/>
          <a:lstStyle/>
          <a:p>
            <a:r>
              <a:rPr lang="nl-NL" b="1"/>
              <a:t>Conclusion</a:t>
            </a:r>
          </a:p>
        </p:txBody>
      </p:sp>
      <p:sp>
        <p:nvSpPr>
          <p:cNvPr id="3" name="Tijdelijke aanduiding voor inhoud 2">
            <a:extLst>
              <a:ext uri="{FF2B5EF4-FFF2-40B4-BE49-F238E27FC236}">
                <a16:creationId xmlns:a16="http://schemas.microsoft.com/office/drawing/2014/main" id="{AFCB2B59-117E-4DF2-84E8-AADEAEED0BD7}"/>
              </a:ext>
            </a:extLst>
          </p:cNvPr>
          <p:cNvSpPr>
            <a:spLocks noGrp="1"/>
          </p:cNvSpPr>
          <p:nvPr>
            <p:ph idx="1"/>
          </p:nvPr>
        </p:nvSpPr>
        <p:spPr>
          <a:xfrm>
            <a:off x="838199" y="1825625"/>
            <a:ext cx="11261651" cy="4351338"/>
          </a:xfrm>
        </p:spPr>
        <p:txBody>
          <a:bodyPr>
            <a:normAutofit/>
          </a:bodyPr>
          <a:lstStyle/>
          <a:p>
            <a:r>
              <a:rPr lang="nl-NL" sz="2400"/>
              <a:t>Code List Modules : Coupled, uncoupled or both is up to the users.</a:t>
            </a:r>
          </a:p>
          <a:p>
            <a:r>
              <a:rPr lang="nl-NL" sz="2400"/>
              <a:t>Easy &amp; understandable way of extending and restricting XSD (by creating own ones)</a:t>
            </a:r>
          </a:p>
          <a:p>
            <a:r>
              <a:rPr lang="nl-NL" sz="2400"/>
              <a:t>Use supplementary elements to refer to external code lists</a:t>
            </a:r>
          </a:p>
          <a:p>
            <a:r>
              <a:rPr lang="nl-NL" sz="2400"/>
              <a:t>For validation purposes users can choose to use Schematron  or XSLT or any other tool</a:t>
            </a:r>
          </a:p>
          <a:p>
            <a:r>
              <a:rPr lang="nl-NL" sz="2400"/>
              <a:t>Publication format has to be decided yet</a:t>
            </a:r>
          </a:p>
          <a:p>
            <a:r>
              <a:rPr lang="nl-NL" sz="2400"/>
              <a:t>We have to create guidance material to solve issues users have, apart from the technical specifications</a:t>
            </a:r>
          </a:p>
          <a:p>
            <a:r>
              <a:rPr lang="en-US" sz="2400"/>
              <a:t>Schematron is an ISO/IEC 19757-3 standard </a:t>
            </a:r>
            <a:endParaRPr lang="nl-NL" sz="2400"/>
          </a:p>
          <a:p>
            <a:pPr marL="0" indent="0">
              <a:buNone/>
            </a:pPr>
            <a:endParaRPr lang="nl-NL" sz="2400"/>
          </a:p>
          <a:p>
            <a:endParaRPr lang="nl-NL" sz="2400"/>
          </a:p>
          <a:p>
            <a:endParaRPr lang="nl-NL" sz="2400"/>
          </a:p>
          <a:p>
            <a:endParaRPr lang="nl-NL"/>
          </a:p>
          <a:p>
            <a:endParaRPr lang="nl-NL"/>
          </a:p>
        </p:txBody>
      </p:sp>
      <p:sp>
        <p:nvSpPr>
          <p:cNvPr id="4" name="Tijdelijke aanduiding voor dianummer 3">
            <a:extLst>
              <a:ext uri="{FF2B5EF4-FFF2-40B4-BE49-F238E27FC236}">
                <a16:creationId xmlns:a16="http://schemas.microsoft.com/office/drawing/2014/main" id="{6073DC56-A668-416A-BBCD-A793711CD2E8}"/>
              </a:ext>
            </a:extLst>
          </p:cNvPr>
          <p:cNvSpPr>
            <a:spLocks noGrp="1"/>
          </p:cNvSpPr>
          <p:nvPr>
            <p:ph type="sldNum" sz="quarter" idx="12"/>
          </p:nvPr>
        </p:nvSpPr>
        <p:spPr/>
        <p:txBody>
          <a:bodyPr/>
          <a:lstStyle/>
          <a:p>
            <a:fld id="{9C68D768-F5FC-4A97-B13B-4D2A2C1842C6}" type="slidenum">
              <a:rPr lang="nl-NL" smtClean="0"/>
              <a:t>24</a:t>
            </a:fld>
            <a:endParaRPr lang="nl-NL"/>
          </a:p>
        </p:txBody>
      </p:sp>
    </p:spTree>
    <p:extLst>
      <p:ext uri="{BB962C8B-B14F-4D97-AF65-F5344CB8AC3E}">
        <p14:creationId xmlns:p14="http://schemas.microsoft.com/office/powerpoint/2010/main" val="3263368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569158"/>
          </a:xfrm>
        </p:spPr>
        <p:txBody>
          <a:bodyPr>
            <a:normAutofit/>
          </a:bodyPr>
          <a:lstStyle/>
          <a:p>
            <a:r>
              <a:rPr lang="en-US" sz="3200" b="1">
                <a:solidFill>
                  <a:srgbClr val="333333"/>
                </a:solidFill>
                <a:latin typeface="Arial" panose="020B0604020202020204" pitchFamily="34" charset="0"/>
              </a:rPr>
              <a:t>1. Version compatibility </a:t>
            </a:r>
            <a:endParaRPr lang="nl-NL" sz="3200"/>
          </a:p>
        </p:txBody>
      </p:sp>
      <p:sp>
        <p:nvSpPr>
          <p:cNvPr id="33" name="Rechthoek 32"/>
          <p:cNvSpPr/>
          <p:nvPr/>
        </p:nvSpPr>
        <p:spPr>
          <a:xfrm>
            <a:off x="838200" y="881528"/>
            <a:ext cx="11197590" cy="646331"/>
          </a:xfrm>
          <a:prstGeom prst="rect">
            <a:avLst/>
          </a:prstGeom>
        </p:spPr>
        <p:txBody>
          <a:bodyPr wrap="square">
            <a:spAutoFit/>
          </a:bodyPr>
          <a:lstStyle/>
          <a:p>
            <a:r>
              <a:rPr lang="en-US">
                <a:solidFill>
                  <a:srgbClr val="333333"/>
                </a:solidFill>
                <a:latin typeface="Arial" panose="020B0604020202020204" pitchFamily="34" charset="0"/>
              </a:rPr>
              <a:t>The ability to use the latest possible version of a code list in association with any version of a message, i.e. decoupling the versioning of code lists from the business message versions </a:t>
            </a:r>
          </a:p>
        </p:txBody>
      </p:sp>
      <p:pic>
        <p:nvPicPr>
          <p:cNvPr id="40" name="Afbeelding 39">
            <a:extLst>
              <a:ext uri="{FF2B5EF4-FFF2-40B4-BE49-F238E27FC236}">
                <a16:creationId xmlns:a16="http://schemas.microsoft.com/office/drawing/2014/main" id="{B193A581-E233-4A77-B7BC-106EF1A23E0D}"/>
              </a:ext>
            </a:extLst>
          </p:cNvPr>
          <p:cNvPicPr>
            <a:picLocks noChangeAspect="1"/>
          </p:cNvPicPr>
          <p:nvPr/>
        </p:nvPicPr>
        <p:blipFill>
          <a:blip r:embed="rId2"/>
          <a:stretch>
            <a:fillRect/>
          </a:stretch>
        </p:blipFill>
        <p:spPr>
          <a:xfrm>
            <a:off x="838200" y="2044261"/>
            <a:ext cx="9383454" cy="4650841"/>
          </a:xfrm>
          <a:prstGeom prst="rect">
            <a:avLst/>
          </a:prstGeom>
        </p:spPr>
      </p:pic>
      <p:sp>
        <p:nvSpPr>
          <p:cNvPr id="3" name="Rechthoek 2">
            <a:extLst>
              <a:ext uri="{FF2B5EF4-FFF2-40B4-BE49-F238E27FC236}">
                <a16:creationId xmlns:a16="http://schemas.microsoft.com/office/drawing/2014/main" id="{5B3BA262-1710-41E4-84F9-7A995B880577}"/>
              </a:ext>
            </a:extLst>
          </p:cNvPr>
          <p:cNvSpPr/>
          <p:nvPr/>
        </p:nvSpPr>
        <p:spPr>
          <a:xfrm>
            <a:off x="838200" y="3905073"/>
            <a:ext cx="9570144" cy="765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ianummer 3">
            <a:extLst>
              <a:ext uri="{FF2B5EF4-FFF2-40B4-BE49-F238E27FC236}">
                <a16:creationId xmlns:a16="http://schemas.microsoft.com/office/drawing/2014/main" id="{9814B787-3E9B-4997-A327-EF578FA2AB48}"/>
              </a:ext>
            </a:extLst>
          </p:cNvPr>
          <p:cNvSpPr>
            <a:spLocks noGrp="1"/>
          </p:cNvSpPr>
          <p:nvPr>
            <p:ph type="sldNum" sz="quarter" idx="12"/>
          </p:nvPr>
        </p:nvSpPr>
        <p:spPr/>
        <p:txBody>
          <a:bodyPr/>
          <a:lstStyle/>
          <a:p>
            <a:fld id="{9C68D768-F5FC-4A97-B13B-4D2A2C1842C6}" type="slidenum">
              <a:rPr lang="nl-NL" smtClean="0"/>
              <a:t>3</a:t>
            </a:fld>
            <a:endParaRPr lang="nl-NL"/>
          </a:p>
        </p:txBody>
      </p:sp>
    </p:spTree>
    <p:extLst>
      <p:ext uri="{BB962C8B-B14F-4D97-AF65-F5344CB8AC3E}">
        <p14:creationId xmlns:p14="http://schemas.microsoft.com/office/powerpoint/2010/main" val="336941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2CE7EA-E303-4DB5-89DC-3C8322759492}"/>
              </a:ext>
            </a:extLst>
          </p:cNvPr>
          <p:cNvSpPr>
            <a:spLocks noGrp="1"/>
          </p:cNvSpPr>
          <p:nvPr>
            <p:ph type="title"/>
          </p:nvPr>
        </p:nvSpPr>
        <p:spPr>
          <a:xfrm>
            <a:off x="838200" y="365126"/>
            <a:ext cx="10515600" cy="753810"/>
          </a:xfrm>
        </p:spPr>
        <p:txBody>
          <a:bodyPr/>
          <a:lstStyle/>
          <a:p>
            <a:r>
              <a:rPr lang="nl-NL"/>
              <a:t>Example: versioning</a:t>
            </a:r>
          </a:p>
        </p:txBody>
      </p:sp>
      <p:sp>
        <p:nvSpPr>
          <p:cNvPr id="4" name="Stroomdiagram: Magnetische schijf 3">
            <a:extLst>
              <a:ext uri="{FF2B5EF4-FFF2-40B4-BE49-F238E27FC236}">
                <a16:creationId xmlns:a16="http://schemas.microsoft.com/office/drawing/2014/main" id="{A74C5E74-8D0E-462C-B232-CFE6C5EF28CA}"/>
              </a:ext>
            </a:extLst>
          </p:cNvPr>
          <p:cNvSpPr/>
          <p:nvPr/>
        </p:nvSpPr>
        <p:spPr>
          <a:xfrm>
            <a:off x="10980979" y="2800943"/>
            <a:ext cx="1054811" cy="1424763"/>
          </a:xfrm>
          <a:prstGeom prst="flowChartMagneticDisk">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solidFill>
                  <a:schemeClr val="tx1"/>
                </a:solidFill>
              </a:rPr>
              <a:t>Application</a:t>
            </a:r>
          </a:p>
        </p:txBody>
      </p:sp>
      <p:sp>
        <p:nvSpPr>
          <p:cNvPr id="6" name="Rechthoek 5">
            <a:extLst>
              <a:ext uri="{FF2B5EF4-FFF2-40B4-BE49-F238E27FC236}">
                <a16:creationId xmlns:a16="http://schemas.microsoft.com/office/drawing/2014/main" id="{64183A2A-5CC7-4DDB-9451-7CAC39FD4C28}"/>
              </a:ext>
            </a:extLst>
          </p:cNvPr>
          <p:cNvSpPr/>
          <p:nvPr/>
        </p:nvSpPr>
        <p:spPr>
          <a:xfrm>
            <a:off x="1854541" y="2579237"/>
            <a:ext cx="4394729" cy="523220"/>
          </a:xfrm>
          <a:prstGeom prst="rect">
            <a:avLst/>
          </a:prstGeom>
        </p:spPr>
        <p:txBody>
          <a:bodyPr wrap="none">
            <a:spAutoFit/>
          </a:bodyPr>
          <a:lstStyle/>
          <a:p>
            <a:r>
              <a:rPr lang="es-ES" sz="1400">
                <a:latin typeface="Arial" panose="020B0604020202020204" pitchFamily="34" charset="0"/>
              </a:rPr>
              <a:t>UNB+UNOA:3+16121+2132112+101013:1043+4711'</a:t>
            </a:r>
          </a:p>
          <a:p>
            <a:r>
              <a:rPr lang="es-ES" sz="1400">
                <a:latin typeface="Arial" panose="020B0604020202020204" pitchFamily="34" charset="0"/>
              </a:rPr>
              <a:t>UNH+000001+DESADV:D:96A:UN:LOCALID'</a:t>
            </a:r>
            <a:endParaRPr lang="nl-NL" sz="1400"/>
          </a:p>
        </p:txBody>
      </p:sp>
      <p:sp>
        <p:nvSpPr>
          <p:cNvPr id="7" name="Ovaal 6">
            <a:extLst>
              <a:ext uri="{FF2B5EF4-FFF2-40B4-BE49-F238E27FC236}">
                <a16:creationId xmlns:a16="http://schemas.microsoft.com/office/drawing/2014/main" id="{D63202E6-4446-4D5E-8288-7683B9BBB143}"/>
              </a:ext>
            </a:extLst>
          </p:cNvPr>
          <p:cNvSpPr/>
          <p:nvPr/>
        </p:nvSpPr>
        <p:spPr>
          <a:xfrm>
            <a:off x="3747576" y="2790143"/>
            <a:ext cx="845820" cy="33147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grpSp>
        <p:nvGrpSpPr>
          <p:cNvPr id="10" name="Groep 9">
            <a:extLst>
              <a:ext uri="{FF2B5EF4-FFF2-40B4-BE49-F238E27FC236}">
                <a16:creationId xmlns:a16="http://schemas.microsoft.com/office/drawing/2014/main" id="{7D0488A9-52C0-4C51-A9F2-0E902242F0D2}"/>
              </a:ext>
            </a:extLst>
          </p:cNvPr>
          <p:cNvGrpSpPr/>
          <p:nvPr/>
        </p:nvGrpSpPr>
        <p:grpSpPr>
          <a:xfrm>
            <a:off x="1867931" y="4702929"/>
            <a:ext cx="7240255" cy="1229898"/>
            <a:chOff x="257825" y="3954482"/>
            <a:chExt cx="7240255" cy="1229898"/>
          </a:xfrm>
        </p:grpSpPr>
        <p:sp>
          <p:nvSpPr>
            <p:cNvPr id="11" name="Tekstvak 10">
              <a:extLst>
                <a:ext uri="{FF2B5EF4-FFF2-40B4-BE49-F238E27FC236}">
                  <a16:creationId xmlns:a16="http://schemas.microsoft.com/office/drawing/2014/main" id="{10B77433-35D4-482E-ABD4-DAE81116A066}"/>
                </a:ext>
              </a:extLst>
            </p:cNvPr>
            <p:cNvSpPr txBox="1"/>
            <p:nvPr/>
          </p:nvSpPr>
          <p:spPr>
            <a:xfrm>
              <a:off x="338305" y="4575795"/>
              <a:ext cx="3211585" cy="584775"/>
            </a:xfrm>
            <a:prstGeom prst="rect">
              <a:avLst/>
            </a:prstGeom>
            <a:noFill/>
          </p:spPr>
          <p:txBody>
            <a:bodyPr wrap="none" rtlCol="0">
              <a:spAutoFit/>
            </a:bodyPr>
            <a:lstStyle/>
            <a:p>
              <a:r>
                <a:rPr lang="nl-NL" sz="1600"/>
                <a:t>UNECE_DocumentNameCode_D16A</a:t>
              </a:r>
              <a:br>
                <a:rPr lang="nl-NL" sz="1600"/>
              </a:br>
              <a:r>
                <a:rPr lang="nl-NL" sz="1600"/>
                <a:t>UNECE_PackageTypeCode_2006.xsd</a:t>
              </a:r>
            </a:p>
          </p:txBody>
        </p:sp>
        <p:sp>
          <p:nvSpPr>
            <p:cNvPr id="12" name="Ovaal 11">
              <a:extLst>
                <a:ext uri="{FF2B5EF4-FFF2-40B4-BE49-F238E27FC236}">
                  <a16:creationId xmlns:a16="http://schemas.microsoft.com/office/drawing/2014/main" id="{7A06FE88-273F-4A71-AAA9-65A7AA5935ED}"/>
                </a:ext>
              </a:extLst>
            </p:cNvPr>
            <p:cNvSpPr/>
            <p:nvPr/>
          </p:nvSpPr>
          <p:spPr>
            <a:xfrm>
              <a:off x="4845762" y="4227068"/>
              <a:ext cx="845820" cy="414695"/>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3" name="Rechthoek 12">
              <a:extLst>
                <a:ext uri="{FF2B5EF4-FFF2-40B4-BE49-F238E27FC236}">
                  <a16:creationId xmlns:a16="http://schemas.microsoft.com/office/drawing/2014/main" id="{E8E7D23E-19E3-47D0-9CB9-A245C2E41886}"/>
                </a:ext>
              </a:extLst>
            </p:cNvPr>
            <p:cNvSpPr/>
            <p:nvPr/>
          </p:nvSpPr>
          <p:spPr>
            <a:xfrm>
              <a:off x="257825" y="4254490"/>
              <a:ext cx="7240255" cy="338554"/>
            </a:xfrm>
            <a:prstGeom prst="rect">
              <a:avLst/>
            </a:prstGeom>
          </p:spPr>
          <p:txBody>
            <a:bodyPr wrap="square">
              <a:spAutoFit/>
            </a:bodyPr>
            <a:lstStyle/>
            <a:p>
              <a:r>
                <a:rPr lang="en-US" sz="1400">
                  <a:solidFill>
                    <a:srgbClr val="0000FF"/>
                  </a:solidFill>
                  <a:latin typeface="Arial" panose="020B0604020202020204" pitchFamily="34" charset="0"/>
                </a:rPr>
                <a:t>&lt;</a:t>
              </a:r>
              <a:r>
                <a:rPr lang="en-US" sz="1400">
                  <a:solidFill>
                    <a:srgbClr val="800000"/>
                  </a:solidFill>
                  <a:latin typeface="Arial" panose="020B0604020202020204" pitchFamily="34" charset="0"/>
                </a:rPr>
                <a:t>xsd:import</a:t>
              </a:r>
              <a:r>
                <a:rPr lang="en-US" sz="1400">
                  <a:solidFill>
                    <a:srgbClr val="FF0000"/>
                  </a:solidFill>
                  <a:latin typeface="Arial" panose="020B0604020202020204" pitchFamily="34" charset="0"/>
                </a:rPr>
                <a:t> ....</a:t>
              </a:r>
              <a:r>
                <a:rPr lang="en-US" sz="1400">
                  <a:solidFill>
                    <a:srgbClr val="0000FF"/>
                  </a:solidFill>
                  <a:latin typeface="Arial" panose="020B0604020202020204" pitchFamily="34" charset="0"/>
                </a:rPr>
                <a:t>...</a:t>
              </a:r>
              <a:r>
                <a:rPr lang="en-US" sz="1400">
                  <a:solidFill>
                    <a:srgbClr val="FF0000"/>
                  </a:solidFill>
                  <a:latin typeface="Arial" panose="020B0604020202020204" pitchFamily="34" charset="0"/>
                </a:rPr>
                <a:t> </a:t>
              </a:r>
              <a:r>
                <a:rPr lang="en-US" sz="1600">
                  <a:solidFill>
                    <a:srgbClr val="FF0000"/>
                  </a:solidFill>
                  <a:latin typeface="Arial" panose="020B0604020202020204" pitchFamily="34" charset="0"/>
                </a:rPr>
                <a:t>schemaLocation</a:t>
              </a:r>
              <a:r>
                <a:rPr lang="en-US" sz="1400">
                  <a:solidFill>
                    <a:srgbClr val="0000FF"/>
                  </a:solidFill>
                  <a:latin typeface="Arial" panose="020B0604020202020204" pitchFamily="34" charset="0"/>
                </a:rPr>
                <a:t>="</a:t>
              </a:r>
              <a:r>
                <a:rPr lang="en-US" sz="1400">
                  <a:solidFill>
                    <a:srgbClr val="000000"/>
                  </a:solidFill>
                  <a:latin typeface="Arial" panose="020B0604020202020204" pitchFamily="34" charset="0"/>
                </a:rPr>
                <a:t>QualifiedDataType_20p0.xsd</a:t>
              </a:r>
              <a:r>
                <a:rPr lang="en-US" sz="1400">
                  <a:solidFill>
                    <a:srgbClr val="0000FF"/>
                  </a:solidFill>
                  <a:latin typeface="Arial" panose="020B0604020202020204" pitchFamily="34" charset="0"/>
                </a:rPr>
                <a:t>"/&gt;</a:t>
              </a:r>
              <a:endParaRPr lang="nl-NL" sz="1400"/>
            </a:p>
          </p:txBody>
        </p:sp>
        <p:sp>
          <p:nvSpPr>
            <p:cNvPr id="14" name="Rechthoek 13">
              <a:extLst>
                <a:ext uri="{FF2B5EF4-FFF2-40B4-BE49-F238E27FC236}">
                  <a16:creationId xmlns:a16="http://schemas.microsoft.com/office/drawing/2014/main" id="{9FFCE6CC-1C5E-410C-87B3-FF4B9462E590}"/>
                </a:ext>
              </a:extLst>
            </p:cNvPr>
            <p:cNvSpPr/>
            <p:nvPr/>
          </p:nvSpPr>
          <p:spPr>
            <a:xfrm>
              <a:off x="309260" y="3954482"/>
              <a:ext cx="6096000" cy="338554"/>
            </a:xfrm>
            <a:prstGeom prst="rect">
              <a:avLst/>
            </a:prstGeom>
          </p:spPr>
          <p:txBody>
            <a:bodyPr>
              <a:spAutoFit/>
            </a:bodyPr>
            <a:lstStyle/>
            <a:p>
              <a:r>
                <a:rPr lang="en-US" sz="1600">
                  <a:latin typeface="Arial" panose="020B0604020202020204" pitchFamily="34" charset="0"/>
                </a:rPr>
                <a:t>Message schema </a:t>
              </a:r>
              <a:endParaRPr lang="nl-NL" sz="1600"/>
            </a:p>
          </p:txBody>
        </p:sp>
        <p:sp>
          <p:nvSpPr>
            <p:cNvPr id="15" name="Ovaal 14">
              <a:extLst>
                <a:ext uri="{FF2B5EF4-FFF2-40B4-BE49-F238E27FC236}">
                  <a16:creationId xmlns:a16="http://schemas.microsoft.com/office/drawing/2014/main" id="{A5FB15BB-0DF4-4EFF-AD2D-1A4B789F8FD3}"/>
                </a:ext>
              </a:extLst>
            </p:cNvPr>
            <p:cNvSpPr/>
            <p:nvPr/>
          </p:nvSpPr>
          <p:spPr>
            <a:xfrm>
              <a:off x="2816896" y="4574525"/>
              <a:ext cx="765340" cy="328366"/>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6" name="Ovaal 15">
              <a:extLst>
                <a:ext uri="{FF2B5EF4-FFF2-40B4-BE49-F238E27FC236}">
                  <a16:creationId xmlns:a16="http://schemas.microsoft.com/office/drawing/2014/main" id="{C4C11B7D-D6FD-46A7-B7D1-4BA1C625B221}"/>
                </a:ext>
              </a:extLst>
            </p:cNvPr>
            <p:cNvSpPr/>
            <p:nvPr/>
          </p:nvSpPr>
          <p:spPr>
            <a:xfrm>
              <a:off x="2639739" y="4856014"/>
              <a:ext cx="765340" cy="328366"/>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cxnSp>
          <p:nvCxnSpPr>
            <p:cNvPr id="17" name="Rechte verbindingslijn 16">
              <a:extLst>
                <a:ext uri="{FF2B5EF4-FFF2-40B4-BE49-F238E27FC236}">
                  <a16:creationId xmlns:a16="http://schemas.microsoft.com/office/drawing/2014/main" id="{83B843B2-3A12-47C9-81CC-1B03C2465723}"/>
                </a:ext>
              </a:extLst>
            </p:cNvPr>
            <p:cNvCxnSpPr>
              <a:cxnSpLocks/>
              <a:stCxn id="15" idx="6"/>
            </p:cNvCxnSpPr>
            <p:nvPr/>
          </p:nvCxnSpPr>
          <p:spPr>
            <a:xfrm flipV="1">
              <a:off x="3582236" y="4609162"/>
              <a:ext cx="1365554" cy="129546"/>
            </a:xfrm>
            <a:prstGeom prst="line">
              <a:avLst/>
            </a:prstGeom>
            <a:ln w="53975"/>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6254F4AC-25D8-4304-BA26-C9BFB805030F}"/>
                </a:ext>
              </a:extLst>
            </p:cNvPr>
            <p:cNvCxnSpPr>
              <a:cxnSpLocks/>
            </p:cNvCxnSpPr>
            <p:nvPr/>
          </p:nvCxnSpPr>
          <p:spPr>
            <a:xfrm>
              <a:off x="2072764" y="4083162"/>
              <a:ext cx="2772998" cy="233684"/>
            </a:xfrm>
            <a:prstGeom prst="line">
              <a:avLst/>
            </a:prstGeom>
            <a:ln w="53975"/>
          </p:spPr>
          <p:style>
            <a:lnRef idx="1">
              <a:schemeClr val="accent1"/>
            </a:lnRef>
            <a:fillRef idx="0">
              <a:schemeClr val="accent1"/>
            </a:fillRef>
            <a:effectRef idx="0">
              <a:schemeClr val="accent1"/>
            </a:effectRef>
            <a:fontRef idx="minor">
              <a:schemeClr val="tx1"/>
            </a:fontRef>
          </p:style>
        </p:cxnSp>
      </p:grpSp>
      <p:sp>
        <p:nvSpPr>
          <p:cNvPr id="19" name="Rechthoek 18">
            <a:extLst>
              <a:ext uri="{FF2B5EF4-FFF2-40B4-BE49-F238E27FC236}">
                <a16:creationId xmlns:a16="http://schemas.microsoft.com/office/drawing/2014/main" id="{990AE6E8-E832-4201-814F-DC7A1522AD93}"/>
              </a:ext>
            </a:extLst>
          </p:cNvPr>
          <p:cNvSpPr/>
          <p:nvPr/>
        </p:nvSpPr>
        <p:spPr>
          <a:xfrm>
            <a:off x="792248" y="2556246"/>
            <a:ext cx="1010858" cy="62675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nl-NL"/>
              <a:t>EDIFACT</a:t>
            </a:r>
          </a:p>
        </p:txBody>
      </p:sp>
      <p:sp>
        <p:nvSpPr>
          <p:cNvPr id="20" name="Rechthoek 19">
            <a:extLst>
              <a:ext uri="{FF2B5EF4-FFF2-40B4-BE49-F238E27FC236}">
                <a16:creationId xmlns:a16="http://schemas.microsoft.com/office/drawing/2014/main" id="{9B020EC6-6041-4A27-B144-8AFC769E9E60}"/>
              </a:ext>
            </a:extLst>
          </p:cNvPr>
          <p:cNvSpPr/>
          <p:nvPr/>
        </p:nvSpPr>
        <p:spPr>
          <a:xfrm>
            <a:off x="792248" y="4925277"/>
            <a:ext cx="1010858" cy="62675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nl-NL"/>
              <a:t>XML</a:t>
            </a:r>
          </a:p>
        </p:txBody>
      </p:sp>
      <p:sp>
        <p:nvSpPr>
          <p:cNvPr id="21" name="Rechthoek 20">
            <a:extLst>
              <a:ext uri="{FF2B5EF4-FFF2-40B4-BE49-F238E27FC236}">
                <a16:creationId xmlns:a16="http://schemas.microsoft.com/office/drawing/2014/main" id="{8C577ADA-4553-4898-8AAF-F9303B722D10}"/>
              </a:ext>
            </a:extLst>
          </p:cNvPr>
          <p:cNvSpPr/>
          <p:nvPr/>
        </p:nvSpPr>
        <p:spPr>
          <a:xfrm>
            <a:off x="8023025" y="2334609"/>
            <a:ext cx="1201479" cy="703360"/>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Syntax</a:t>
            </a:r>
          </a:p>
          <a:p>
            <a:pPr algn="ctr"/>
            <a:r>
              <a:rPr lang="nl-NL"/>
              <a:t>Mapping</a:t>
            </a:r>
          </a:p>
        </p:txBody>
      </p:sp>
      <p:sp>
        <p:nvSpPr>
          <p:cNvPr id="22" name="Rechthoek 21">
            <a:extLst>
              <a:ext uri="{FF2B5EF4-FFF2-40B4-BE49-F238E27FC236}">
                <a16:creationId xmlns:a16="http://schemas.microsoft.com/office/drawing/2014/main" id="{0849FB9F-CCA6-423A-99AB-E87B7FC30B0B}"/>
              </a:ext>
            </a:extLst>
          </p:cNvPr>
          <p:cNvSpPr/>
          <p:nvPr/>
        </p:nvSpPr>
        <p:spPr>
          <a:xfrm>
            <a:off x="8049803" y="3209185"/>
            <a:ext cx="1201479" cy="7246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Transform</a:t>
            </a:r>
          </a:p>
          <a:p>
            <a:pPr algn="ctr"/>
            <a:r>
              <a:rPr lang="nl-NL"/>
              <a:t>XML</a:t>
            </a:r>
          </a:p>
        </p:txBody>
      </p:sp>
      <p:cxnSp>
        <p:nvCxnSpPr>
          <p:cNvPr id="23" name="Rechte verbindingslijn met pijl 22">
            <a:extLst>
              <a:ext uri="{FF2B5EF4-FFF2-40B4-BE49-F238E27FC236}">
                <a16:creationId xmlns:a16="http://schemas.microsoft.com/office/drawing/2014/main" id="{32EA95E5-2978-444B-AAF2-26FA079A379A}"/>
              </a:ext>
            </a:extLst>
          </p:cNvPr>
          <p:cNvCxnSpPr>
            <a:cxnSpLocks/>
            <a:stCxn id="6" idx="3"/>
            <a:endCxn id="21" idx="1"/>
          </p:cNvCxnSpPr>
          <p:nvPr/>
        </p:nvCxnSpPr>
        <p:spPr>
          <a:xfrm flipV="1">
            <a:off x="6249270" y="2686289"/>
            <a:ext cx="1773755" cy="154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Rechte verbindingslijn met pijl 23">
            <a:extLst>
              <a:ext uri="{FF2B5EF4-FFF2-40B4-BE49-F238E27FC236}">
                <a16:creationId xmlns:a16="http://schemas.microsoft.com/office/drawing/2014/main" id="{C07FE34C-694E-4C2A-9A78-CCB8F51CCA8A}"/>
              </a:ext>
            </a:extLst>
          </p:cNvPr>
          <p:cNvCxnSpPr>
            <a:cxnSpLocks/>
            <a:stCxn id="6" idx="3"/>
            <a:endCxn id="22" idx="1"/>
          </p:cNvCxnSpPr>
          <p:nvPr/>
        </p:nvCxnSpPr>
        <p:spPr>
          <a:xfrm>
            <a:off x="6249270" y="2840847"/>
            <a:ext cx="1800533" cy="7306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hthoek 24">
            <a:extLst>
              <a:ext uri="{FF2B5EF4-FFF2-40B4-BE49-F238E27FC236}">
                <a16:creationId xmlns:a16="http://schemas.microsoft.com/office/drawing/2014/main" id="{AB351B48-44D4-4D22-8AA7-1E5A129889C0}"/>
              </a:ext>
            </a:extLst>
          </p:cNvPr>
          <p:cNvSpPr/>
          <p:nvPr/>
        </p:nvSpPr>
        <p:spPr>
          <a:xfrm>
            <a:off x="9453945" y="2334609"/>
            <a:ext cx="1201479" cy="703360"/>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Inhouse</a:t>
            </a:r>
          </a:p>
          <a:p>
            <a:pPr algn="ctr"/>
            <a:r>
              <a:rPr lang="nl-NL"/>
              <a:t>file</a:t>
            </a:r>
          </a:p>
        </p:txBody>
      </p:sp>
      <p:sp>
        <p:nvSpPr>
          <p:cNvPr id="26" name="Rechthoek 25">
            <a:extLst>
              <a:ext uri="{FF2B5EF4-FFF2-40B4-BE49-F238E27FC236}">
                <a16:creationId xmlns:a16="http://schemas.microsoft.com/office/drawing/2014/main" id="{0B49BAF7-AC9A-40BB-B5CD-201F5ED7D325}"/>
              </a:ext>
            </a:extLst>
          </p:cNvPr>
          <p:cNvSpPr/>
          <p:nvPr/>
        </p:nvSpPr>
        <p:spPr>
          <a:xfrm>
            <a:off x="9427909" y="3234141"/>
            <a:ext cx="1201479" cy="70336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UN/XML</a:t>
            </a:r>
          </a:p>
          <a:p>
            <a:pPr algn="ctr"/>
            <a:r>
              <a:rPr lang="nl-NL"/>
              <a:t>Message</a:t>
            </a:r>
          </a:p>
        </p:txBody>
      </p:sp>
      <p:sp>
        <p:nvSpPr>
          <p:cNvPr id="27" name="Rechthoek 26">
            <a:extLst>
              <a:ext uri="{FF2B5EF4-FFF2-40B4-BE49-F238E27FC236}">
                <a16:creationId xmlns:a16="http://schemas.microsoft.com/office/drawing/2014/main" id="{677C93E2-5A71-4F12-AFDE-CC6468B2401D}"/>
              </a:ext>
            </a:extLst>
          </p:cNvPr>
          <p:cNvSpPr/>
          <p:nvPr/>
        </p:nvSpPr>
        <p:spPr>
          <a:xfrm>
            <a:off x="9427909" y="4371996"/>
            <a:ext cx="1201479" cy="70336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UN/XML</a:t>
            </a:r>
          </a:p>
          <a:p>
            <a:pPr algn="ctr"/>
            <a:r>
              <a:rPr lang="nl-NL"/>
              <a:t>Code Lists</a:t>
            </a:r>
          </a:p>
        </p:txBody>
      </p:sp>
      <p:cxnSp>
        <p:nvCxnSpPr>
          <p:cNvPr id="28" name="Rechte verbindingslijn met pijl 27">
            <a:extLst>
              <a:ext uri="{FF2B5EF4-FFF2-40B4-BE49-F238E27FC236}">
                <a16:creationId xmlns:a16="http://schemas.microsoft.com/office/drawing/2014/main" id="{61686EA8-4F9A-4DE4-A617-AD90FA178F27}"/>
              </a:ext>
            </a:extLst>
          </p:cNvPr>
          <p:cNvCxnSpPr>
            <a:stCxn id="21" idx="3"/>
            <a:endCxn id="25" idx="1"/>
          </p:cNvCxnSpPr>
          <p:nvPr/>
        </p:nvCxnSpPr>
        <p:spPr>
          <a:xfrm>
            <a:off x="9224504" y="2686289"/>
            <a:ext cx="2294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hthoek 28">
            <a:extLst>
              <a:ext uri="{FF2B5EF4-FFF2-40B4-BE49-F238E27FC236}">
                <a16:creationId xmlns:a16="http://schemas.microsoft.com/office/drawing/2014/main" id="{0D98D92F-0B8E-411A-AE19-DBF75E750D1E}"/>
              </a:ext>
            </a:extLst>
          </p:cNvPr>
          <p:cNvSpPr/>
          <p:nvPr/>
        </p:nvSpPr>
        <p:spPr>
          <a:xfrm rot="1407789">
            <a:off x="6766424" y="3016552"/>
            <a:ext cx="1077539" cy="276999"/>
          </a:xfrm>
          <a:prstGeom prst="rect">
            <a:avLst/>
          </a:prstGeom>
        </p:spPr>
        <p:txBody>
          <a:bodyPr wrap="none">
            <a:spAutoFit/>
          </a:bodyPr>
          <a:lstStyle/>
          <a:p>
            <a:r>
              <a:rPr lang="en-GB" sz="1200">
                <a:latin typeface="Times New Roman" panose="02020603050405020304" pitchFamily="18" charset="0"/>
                <a:ea typeface="Times New Roman" panose="02020603050405020304" pitchFamily="18" charset="0"/>
              </a:rPr>
              <a:t>e.g.ISO 20625</a:t>
            </a:r>
          </a:p>
        </p:txBody>
      </p:sp>
      <p:sp>
        <p:nvSpPr>
          <p:cNvPr id="30" name="Rechthoek 29">
            <a:extLst>
              <a:ext uri="{FF2B5EF4-FFF2-40B4-BE49-F238E27FC236}">
                <a16:creationId xmlns:a16="http://schemas.microsoft.com/office/drawing/2014/main" id="{76332EC6-2CC5-4CDE-87D9-A1BBC411AB89}"/>
              </a:ext>
            </a:extLst>
          </p:cNvPr>
          <p:cNvSpPr/>
          <p:nvPr/>
        </p:nvSpPr>
        <p:spPr>
          <a:xfrm rot="21242500">
            <a:off x="6697535" y="2517052"/>
            <a:ext cx="866969" cy="276999"/>
          </a:xfrm>
          <a:prstGeom prst="rect">
            <a:avLst/>
          </a:prstGeom>
        </p:spPr>
        <p:txBody>
          <a:bodyPr wrap="none">
            <a:spAutoFit/>
          </a:bodyPr>
          <a:lstStyle/>
          <a:p>
            <a:r>
              <a:rPr lang="en-GB" sz="1200">
                <a:latin typeface="Times New Roman" panose="02020603050405020304" pitchFamily="18" charset="0"/>
                <a:ea typeface="Times New Roman" panose="02020603050405020304" pitchFamily="18" charset="0"/>
              </a:rPr>
              <a:t>Traditional</a:t>
            </a:r>
          </a:p>
        </p:txBody>
      </p:sp>
      <p:cxnSp>
        <p:nvCxnSpPr>
          <p:cNvPr id="31" name="Rechte verbindingslijn met pijl 30">
            <a:extLst>
              <a:ext uri="{FF2B5EF4-FFF2-40B4-BE49-F238E27FC236}">
                <a16:creationId xmlns:a16="http://schemas.microsoft.com/office/drawing/2014/main" id="{861302AF-1F54-4AC5-A159-1BCD1576DDA4}"/>
              </a:ext>
            </a:extLst>
          </p:cNvPr>
          <p:cNvCxnSpPr>
            <a:stCxn id="22" idx="3"/>
            <a:endCxn id="26" idx="1"/>
          </p:cNvCxnSpPr>
          <p:nvPr/>
        </p:nvCxnSpPr>
        <p:spPr>
          <a:xfrm>
            <a:off x="9251282" y="3571525"/>
            <a:ext cx="176627" cy="142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Rechte verbindingslijn met pijl 31">
            <a:extLst>
              <a:ext uri="{FF2B5EF4-FFF2-40B4-BE49-F238E27FC236}">
                <a16:creationId xmlns:a16="http://schemas.microsoft.com/office/drawing/2014/main" id="{A28E0B69-21A9-434D-BC2E-4CB07243095E}"/>
              </a:ext>
            </a:extLst>
          </p:cNvPr>
          <p:cNvCxnSpPr>
            <a:cxnSpLocks/>
            <a:stCxn id="26" idx="2"/>
            <a:endCxn id="27" idx="0"/>
          </p:cNvCxnSpPr>
          <p:nvPr/>
        </p:nvCxnSpPr>
        <p:spPr>
          <a:xfrm>
            <a:off x="10028649" y="3937501"/>
            <a:ext cx="0" cy="43449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Rechthoek 32">
            <a:extLst>
              <a:ext uri="{FF2B5EF4-FFF2-40B4-BE49-F238E27FC236}">
                <a16:creationId xmlns:a16="http://schemas.microsoft.com/office/drawing/2014/main" id="{240C17FD-7D84-4514-85E0-11E0AAEEA55A}"/>
              </a:ext>
            </a:extLst>
          </p:cNvPr>
          <p:cNvSpPr/>
          <p:nvPr/>
        </p:nvSpPr>
        <p:spPr>
          <a:xfrm>
            <a:off x="9529981" y="4008828"/>
            <a:ext cx="1700515" cy="307777"/>
          </a:xfrm>
          <a:prstGeom prst="rect">
            <a:avLst/>
          </a:prstGeom>
        </p:spPr>
        <p:txBody>
          <a:bodyPr wrap="square">
            <a:spAutoFit/>
          </a:bodyPr>
          <a:lstStyle/>
          <a:p>
            <a:r>
              <a:rPr lang="en-GB" sz="1400">
                <a:latin typeface="Times New Roman" panose="02020603050405020304" pitchFamily="18" charset="0"/>
                <a:ea typeface="Times New Roman" panose="02020603050405020304" pitchFamily="18" charset="0"/>
              </a:rPr>
              <a:t>Code Validation</a:t>
            </a:r>
          </a:p>
        </p:txBody>
      </p:sp>
      <p:sp>
        <p:nvSpPr>
          <p:cNvPr id="34" name="Stroomdiagram: Magnetische schijf 33">
            <a:extLst>
              <a:ext uri="{FF2B5EF4-FFF2-40B4-BE49-F238E27FC236}">
                <a16:creationId xmlns:a16="http://schemas.microsoft.com/office/drawing/2014/main" id="{A83A8885-CE0C-4DB0-83BF-E5810C004AE4}"/>
              </a:ext>
            </a:extLst>
          </p:cNvPr>
          <p:cNvSpPr/>
          <p:nvPr/>
        </p:nvSpPr>
        <p:spPr>
          <a:xfrm>
            <a:off x="10980978" y="2240866"/>
            <a:ext cx="1054812" cy="1147075"/>
          </a:xfrm>
          <a:prstGeom prst="flowChartMagneticDisk">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solidFill>
                  <a:schemeClr val="tx1"/>
                </a:solidFill>
              </a:rPr>
              <a:t>Code Values</a:t>
            </a:r>
          </a:p>
        </p:txBody>
      </p:sp>
      <p:cxnSp>
        <p:nvCxnSpPr>
          <p:cNvPr id="36" name="Rechte verbindingslijn met pijl 35">
            <a:extLst>
              <a:ext uri="{FF2B5EF4-FFF2-40B4-BE49-F238E27FC236}">
                <a16:creationId xmlns:a16="http://schemas.microsoft.com/office/drawing/2014/main" id="{909E8997-A6A1-4880-AAA1-8E78D159CD3E}"/>
              </a:ext>
            </a:extLst>
          </p:cNvPr>
          <p:cNvCxnSpPr>
            <a:cxnSpLocks/>
          </p:cNvCxnSpPr>
          <p:nvPr/>
        </p:nvCxnSpPr>
        <p:spPr>
          <a:xfrm>
            <a:off x="10660731" y="2625418"/>
            <a:ext cx="320246" cy="261479"/>
          </a:xfrm>
          <a:prstGeom prst="straightConnector1">
            <a:avLst/>
          </a:prstGeom>
          <a:ln w="34925">
            <a:headEnd type="none"/>
            <a:tailEnd type="arrow"/>
          </a:ln>
        </p:spPr>
        <p:style>
          <a:lnRef idx="1">
            <a:schemeClr val="accent1"/>
          </a:lnRef>
          <a:fillRef idx="0">
            <a:schemeClr val="accent1"/>
          </a:fillRef>
          <a:effectRef idx="0">
            <a:schemeClr val="accent1"/>
          </a:effectRef>
          <a:fontRef idx="minor">
            <a:schemeClr val="tx1"/>
          </a:fontRef>
        </p:style>
      </p:cxnSp>
      <p:cxnSp>
        <p:nvCxnSpPr>
          <p:cNvPr id="37" name="Rechte verbindingslijn met pijl 36">
            <a:extLst>
              <a:ext uri="{FF2B5EF4-FFF2-40B4-BE49-F238E27FC236}">
                <a16:creationId xmlns:a16="http://schemas.microsoft.com/office/drawing/2014/main" id="{00FFA149-60A6-4DB0-82CA-6B3A5D0AFE5D}"/>
              </a:ext>
            </a:extLst>
          </p:cNvPr>
          <p:cNvCxnSpPr>
            <a:cxnSpLocks/>
          </p:cNvCxnSpPr>
          <p:nvPr/>
        </p:nvCxnSpPr>
        <p:spPr>
          <a:xfrm flipV="1">
            <a:off x="10675340" y="3696211"/>
            <a:ext cx="319798" cy="409997"/>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38" name="Rechte verbindingslijn met pijl 37">
            <a:extLst>
              <a:ext uri="{FF2B5EF4-FFF2-40B4-BE49-F238E27FC236}">
                <a16:creationId xmlns:a16="http://schemas.microsoft.com/office/drawing/2014/main" id="{DE99E881-2E25-4A2A-BCE9-A4A0699838CC}"/>
              </a:ext>
            </a:extLst>
          </p:cNvPr>
          <p:cNvCxnSpPr>
            <a:cxnSpLocks/>
          </p:cNvCxnSpPr>
          <p:nvPr/>
        </p:nvCxnSpPr>
        <p:spPr>
          <a:xfrm flipV="1">
            <a:off x="3747576" y="3961288"/>
            <a:ext cx="6281072" cy="8149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Rechte verbindingslijn met pijl 38">
            <a:extLst>
              <a:ext uri="{FF2B5EF4-FFF2-40B4-BE49-F238E27FC236}">
                <a16:creationId xmlns:a16="http://schemas.microsoft.com/office/drawing/2014/main" id="{E34E617A-BD3F-42C4-B5E6-84AE1A3C3251}"/>
              </a:ext>
            </a:extLst>
          </p:cNvPr>
          <p:cNvCxnSpPr>
            <a:cxnSpLocks/>
            <a:endCxn id="27" idx="1"/>
          </p:cNvCxnSpPr>
          <p:nvPr/>
        </p:nvCxnSpPr>
        <p:spPr>
          <a:xfrm flipV="1">
            <a:off x="7288747" y="4723676"/>
            <a:ext cx="2139162" cy="3734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Rechthoek 42">
            <a:extLst>
              <a:ext uri="{FF2B5EF4-FFF2-40B4-BE49-F238E27FC236}">
                <a16:creationId xmlns:a16="http://schemas.microsoft.com/office/drawing/2014/main" id="{9C84C9B5-75C3-4B41-AFFE-E8206209F24C}"/>
              </a:ext>
            </a:extLst>
          </p:cNvPr>
          <p:cNvSpPr/>
          <p:nvPr/>
        </p:nvSpPr>
        <p:spPr>
          <a:xfrm>
            <a:off x="11048239" y="3052770"/>
            <a:ext cx="923010" cy="307777"/>
          </a:xfrm>
          <a:prstGeom prst="rect">
            <a:avLst/>
          </a:prstGeom>
        </p:spPr>
        <p:txBody>
          <a:bodyPr wrap="none">
            <a:spAutoFit/>
          </a:bodyPr>
          <a:lstStyle/>
          <a:p>
            <a:r>
              <a:rPr lang="en-GB" sz="1400">
                <a:latin typeface="Times New Roman" panose="02020603050405020304" pitchFamily="18" charset="0"/>
                <a:ea typeface="Times New Roman" panose="02020603050405020304" pitchFamily="18" charset="0"/>
              </a:rPr>
              <a:t>Validation</a:t>
            </a:r>
            <a:endParaRPr lang="en-GB" sz="1600">
              <a:latin typeface="Times New Roman" panose="02020603050405020304" pitchFamily="18" charset="0"/>
              <a:ea typeface="Times New Roman" panose="02020603050405020304" pitchFamily="18" charset="0"/>
            </a:endParaRPr>
          </a:p>
        </p:txBody>
      </p:sp>
      <p:sp>
        <p:nvSpPr>
          <p:cNvPr id="3" name="Tijdelijke aanduiding voor dianummer 2">
            <a:extLst>
              <a:ext uri="{FF2B5EF4-FFF2-40B4-BE49-F238E27FC236}">
                <a16:creationId xmlns:a16="http://schemas.microsoft.com/office/drawing/2014/main" id="{4701D39C-D5F0-4376-A253-7254D8C8E168}"/>
              </a:ext>
            </a:extLst>
          </p:cNvPr>
          <p:cNvSpPr>
            <a:spLocks noGrp="1"/>
          </p:cNvSpPr>
          <p:nvPr>
            <p:ph type="sldNum" sz="quarter" idx="12"/>
          </p:nvPr>
        </p:nvSpPr>
        <p:spPr/>
        <p:txBody>
          <a:bodyPr/>
          <a:lstStyle/>
          <a:p>
            <a:fld id="{9C68D768-F5FC-4A97-B13B-4D2A2C1842C6}" type="slidenum">
              <a:rPr lang="nl-NL" smtClean="0"/>
              <a:t>4</a:t>
            </a:fld>
            <a:endParaRPr lang="nl-NL"/>
          </a:p>
        </p:txBody>
      </p:sp>
    </p:spTree>
    <p:extLst>
      <p:ext uri="{BB962C8B-B14F-4D97-AF65-F5344CB8AC3E}">
        <p14:creationId xmlns:p14="http://schemas.microsoft.com/office/powerpoint/2010/main" val="250929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E24EA2-592B-4E90-A1BF-903A8B18F76E}"/>
              </a:ext>
            </a:extLst>
          </p:cNvPr>
          <p:cNvSpPr>
            <a:spLocks noGrp="1"/>
          </p:cNvSpPr>
          <p:nvPr>
            <p:ph type="title"/>
          </p:nvPr>
        </p:nvSpPr>
        <p:spPr>
          <a:xfrm>
            <a:off x="707706" y="339370"/>
            <a:ext cx="10515600" cy="697865"/>
          </a:xfrm>
        </p:spPr>
        <p:txBody>
          <a:bodyPr/>
          <a:lstStyle/>
          <a:p>
            <a:r>
              <a:rPr lang="nl-NL"/>
              <a:t>Example: GS1 UN/EDIFACT</a:t>
            </a:r>
          </a:p>
        </p:txBody>
      </p:sp>
      <p:pic>
        <p:nvPicPr>
          <p:cNvPr id="11" name="Afbeelding 10">
            <a:extLst>
              <a:ext uri="{FF2B5EF4-FFF2-40B4-BE49-F238E27FC236}">
                <a16:creationId xmlns:a16="http://schemas.microsoft.com/office/drawing/2014/main" id="{04C25297-57CB-4B83-9E82-9C2C4D9E80B2}"/>
              </a:ext>
            </a:extLst>
          </p:cNvPr>
          <p:cNvPicPr>
            <a:picLocks noChangeAspect="1"/>
          </p:cNvPicPr>
          <p:nvPr/>
        </p:nvPicPr>
        <p:blipFill>
          <a:blip r:embed="rId2"/>
          <a:stretch>
            <a:fillRect/>
          </a:stretch>
        </p:blipFill>
        <p:spPr>
          <a:xfrm>
            <a:off x="707706" y="2059814"/>
            <a:ext cx="10353675" cy="4695825"/>
          </a:xfrm>
          <a:prstGeom prst="rect">
            <a:avLst/>
          </a:prstGeom>
        </p:spPr>
      </p:pic>
      <p:sp>
        <p:nvSpPr>
          <p:cNvPr id="3" name="Rechthoek 2">
            <a:extLst>
              <a:ext uri="{FF2B5EF4-FFF2-40B4-BE49-F238E27FC236}">
                <a16:creationId xmlns:a16="http://schemas.microsoft.com/office/drawing/2014/main" id="{07EBCA30-CE85-469C-821F-AE04A43F1BE8}"/>
              </a:ext>
            </a:extLst>
          </p:cNvPr>
          <p:cNvSpPr/>
          <p:nvPr/>
        </p:nvSpPr>
        <p:spPr>
          <a:xfrm>
            <a:off x="707705" y="1363858"/>
            <a:ext cx="10353675" cy="369332"/>
          </a:xfrm>
          <a:prstGeom prst="rect">
            <a:avLst/>
          </a:prstGeom>
        </p:spPr>
        <p:txBody>
          <a:bodyPr wrap="square">
            <a:spAutoFit/>
          </a:bodyPr>
          <a:lstStyle/>
          <a:p>
            <a:r>
              <a:rPr lang="en-US"/>
              <a:t>new codes from a newer directory (e.g. D.17A) version may be used if sender end receiver agree on this.</a:t>
            </a:r>
            <a:endParaRPr lang="nl-NL"/>
          </a:p>
        </p:txBody>
      </p:sp>
      <p:sp>
        <p:nvSpPr>
          <p:cNvPr id="4" name="Tijdelijke aanduiding voor dianummer 3">
            <a:extLst>
              <a:ext uri="{FF2B5EF4-FFF2-40B4-BE49-F238E27FC236}">
                <a16:creationId xmlns:a16="http://schemas.microsoft.com/office/drawing/2014/main" id="{881309C9-38BF-44A0-AA31-DA5B48BB057C}"/>
              </a:ext>
            </a:extLst>
          </p:cNvPr>
          <p:cNvSpPr>
            <a:spLocks noGrp="1"/>
          </p:cNvSpPr>
          <p:nvPr>
            <p:ph type="sldNum" sz="quarter" idx="12"/>
          </p:nvPr>
        </p:nvSpPr>
        <p:spPr/>
        <p:txBody>
          <a:bodyPr/>
          <a:lstStyle/>
          <a:p>
            <a:fld id="{9C68D768-F5FC-4A97-B13B-4D2A2C1842C6}" type="slidenum">
              <a:rPr lang="nl-NL" smtClean="0"/>
              <a:t>5</a:t>
            </a:fld>
            <a:endParaRPr lang="nl-NL"/>
          </a:p>
        </p:txBody>
      </p:sp>
    </p:spTree>
    <p:extLst>
      <p:ext uri="{BB962C8B-B14F-4D97-AF65-F5344CB8AC3E}">
        <p14:creationId xmlns:p14="http://schemas.microsoft.com/office/powerpoint/2010/main" val="2312536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3D66E3EE-E59C-4099-988F-C5380AAF1938}"/>
              </a:ext>
            </a:extLst>
          </p:cNvPr>
          <p:cNvSpPr>
            <a:spLocks noGrp="1"/>
          </p:cNvSpPr>
          <p:nvPr>
            <p:ph type="title"/>
          </p:nvPr>
        </p:nvSpPr>
        <p:spPr>
          <a:xfrm>
            <a:off x="247650" y="330835"/>
            <a:ext cx="11197590" cy="788988"/>
          </a:xfrm>
        </p:spPr>
        <p:txBody>
          <a:bodyPr>
            <a:normAutofit fontScale="90000"/>
          </a:bodyPr>
          <a:lstStyle/>
          <a:p>
            <a:r>
              <a:rPr lang="nl-NL"/>
              <a:t>Example: UN/CEFACT SCRDM Cross Industry Invoice</a:t>
            </a:r>
          </a:p>
        </p:txBody>
      </p:sp>
      <p:pic>
        <p:nvPicPr>
          <p:cNvPr id="6" name="Afbeelding 5">
            <a:extLst>
              <a:ext uri="{FF2B5EF4-FFF2-40B4-BE49-F238E27FC236}">
                <a16:creationId xmlns:a16="http://schemas.microsoft.com/office/drawing/2014/main" id="{392FA714-90C6-45F2-B0DA-CD789F842AF9}"/>
              </a:ext>
            </a:extLst>
          </p:cNvPr>
          <p:cNvPicPr>
            <a:picLocks noChangeAspect="1"/>
          </p:cNvPicPr>
          <p:nvPr/>
        </p:nvPicPr>
        <p:blipFill>
          <a:blip r:embed="rId2"/>
          <a:stretch>
            <a:fillRect/>
          </a:stretch>
        </p:blipFill>
        <p:spPr>
          <a:xfrm>
            <a:off x="276225" y="1613322"/>
            <a:ext cx="11944350" cy="2647950"/>
          </a:xfrm>
          <a:prstGeom prst="rect">
            <a:avLst/>
          </a:prstGeom>
        </p:spPr>
      </p:pic>
      <p:sp>
        <p:nvSpPr>
          <p:cNvPr id="8" name="Pijl: gebogen 7">
            <a:extLst>
              <a:ext uri="{FF2B5EF4-FFF2-40B4-BE49-F238E27FC236}">
                <a16:creationId xmlns:a16="http://schemas.microsoft.com/office/drawing/2014/main" id="{BA643B0A-B8AE-42D7-9721-045EACC45DDB}"/>
              </a:ext>
            </a:extLst>
          </p:cNvPr>
          <p:cNvSpPr/>
          <p:nvPr/>
        </p:nvSpPr>
        <p:spPr>
          <a:xfrm rot="8165606">
            <a:off x="9521191" y="2160269"/>
            <a:ext cx="994410" cy="128016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9" name="Tekstvak 8">
            <a:extLst>
              <a:ext uri="{FF2B5EF4-FFF2-40B4-BE49-F238E27FC236}">
                <a16:creationId xmlns:a16="http://schemas.microsoft.com/office/drawing/2014/main" id="{283B5CFE-051A-429B-A8FD-E15606C8817F}"/>
              </a:ext>
            </a:extLst>
          </p:cNvPr>
          <p:cNvSpPr txBox="1"/>
          <p:nvPr/>
        </p:nvSpPr>
        <p:spPr>
          <a:xfrm>
            <a:off x="7867548" y="3696394"/>
            <a:ext cx="3491853" cy="615553"/>
          </a:xfrm>
          <a:prstGeom prst="rect">
            <a:avLst/>
          </a:prstGeom>
          <a:noFill/>
        </p:spPr>
        <p:txBody>
          <a:bodyPr wrap="none" rtlCol="0">
            <a:spAutoFit/>
          </a:bodyPr>
          <a:lstStyle/>
          <a:p>
            <a:r>
              <a:rPr lang="nl-NL"/>
              <a:t>Coupled Code lIsts</a:t>
            </a:r>
          </a:p>
          <a:p>
            <a:r>
              <a:rPr lang="nl-NL" sz="1600" i="1"/>
              <a:t>(p.s. if decoupled no import statements)</a:t>
            </a:r>
          </a:p>
        </p:txBody>
      </p:sp>
      <p:pic>
        <p:nvPicPr>
          <p:cNvPr id="10" name="Afbeelding 9">
            <a:extLst>
              <a:ext uri="{FF2B5EF4-FFF2-40B4-BE49-F238E27FC236}">
                <a16:creationId xmlns:a16="http://schemas.microsoft.com/office/drawing/2014/main" id="{4ED0ACFA-1D3E-4453-9B52-08B2E03755D6}"/>
              </a:ext>
            </a:extLst>
          </p:cNvPr>
          <p:cNvPicPr>
            <a:picLocks noChangeAspect="1"/>
          </p:cNvPicPr>
          <p:nvPr/>
        </p:nvPicPr>
        <p:blipFill>
          <a:blip r:embed="rId3"/>
          <a:stretch>
            <a:fillRect/>
          </a:stretch>
        </p:blipFill>
        <p:spPr>
          <a:xfrm>
            <a:off x="247650" y="4379923"/>
            <a:ext cx="11934825" cy="2171700"/>
          </a:xfrm>
          <a:prstGeom prst="rect">
            <a:avLst/>
          </a:prstGeom>
        </p:spPr>
      </p:pic>
      <p:pic>
        <p:nvPicPr>
          <p:cNvPr id="11" name="Afbeelding 10">
            <a:extLst>
              <a:ext uri="{FF2B5EF4-FFF2-40B4-BE49-F238E27FC236}">
                <a16:creationId xmlns:a16="http://schemas.microsoft.com/office/drawing/2014/main" id="{53A11F66-5C10-4706-8524-8790AC1246CC}"/>
              </a:ext>
            </a:extLst>
          </p:cNvPr>
          <p:cNvPicPr>
            <a:picLocks noChangeAspect="1"/>
          </p:cNvPicPr>
          <p:nvPr/>
        </p:nvPicPr>
        <p:blipFill>
          <a:blip r:embed="rId4"/>
          <a:stretch>
            <a:fillRect/>
          </a:stretch>
        </p:blipFill>
        <p:spPr>
          <a:xfrm>
            <a:off x="276225" y="1068836"/>
            <a:ext cx="3729150" cy="491756"/>
          </a:xfrm>
          <a:prstGeom prst="rect">
            <a:avLst/>
          </a:prstGeom>
        </p:spPr>
      </p:pic>
      <p:sp>
        <p:nvSpPr>
          <p:cNvPr id="2" name="Tijdelijke aanduiding voor dianummer 1">
            <a:extLst>
              <a:ext uri="{FF2B5EF4-FFF2-40B4-BE49-F238E27FC236}">
                <a16:creationId xmlns:a16="http://schemas.microsoft.com/office/drawing/2014/main" id="{E666DF7F-6096-47BF-8350-BD239C6107DE}"/>
              </a:ext>
            </a:extLst>
          </p:cNvPr>
          <p:cNvSpPr>
            <a:spLocks noGrp="1"/>
          </p:cNvSpPr>
          <p:nvPr>
            <p:ph type="sldNum" sz="quarter" idx="12"/>
          </p:nvPr>
        </p:nvSpPr>
        <p:spPr/>
        <p:txBody>
          <a:bodyPr/>
          <a:lstStyle/>
          <a:p>
            <a:fld id="{9C68D768-F5FC-4A97-B13B-4D2A2C1842C6}" type="slidenum">
              <a:rPr lang="nl-NL" smtClean="0"/>
              <a:t>6</a:t>
            </a:fld>
            <a:endParaRPr lang="nl-NL"/>
          </a:p>
        </p:txBody>
      </p:sp>
    </p:spTree>
    <p:extLst>
      <p:ext uri="{BB962C8B-B14F-4D97-AF65-F5344CB8AC3E}">
        <p14:creationId xmlns:p14="http://schemas.microsoft.com/office/powerpoint/2010/main" val="1934352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41070" y="730885"/>
            <a:ext cx="10515600" cy="1325563"/>
          </a:xfrm>
        </p:spPr>
        <p:txBody>
          <a:bodyPr>
            <a:normAutofit fontScale="90000"/>
          </a:bodyPr>
          <a:lstStyle/>
          <a:p>
            <a:r>
              <a:rPr lang="en-US" sz="3600" b="1">
                <a:latin typeface="Arial" panose="020B0604020202020204" pitchFamily="34" charset="0"/>
                <a:cs typeface="Arial" panose="020B0604020202020204" pitchFamily="34" charset="0"/>
              </a:rPr>
              <a:t>2. Extending code lists </a:t>
            </a:r>
            <a:br>
              <a:rPr lang="en-US"/>
            </a:br>
            <a:r>
              <a:rPr lang="en-US" sz="2000"/>
              <a:t>Evaluate if permanent extensions are possible and desirable </a:t>
            </a:r>
            <a:br>
              <a:rPr lang="en-US"/>
            </a:br>
            <a:br>
              <a:rPr lang="en-US"/>
            </a:br>
            <a:endParaRPr lang="nl-NL"/>
          </a:p>
        </p:txBody>
      </p:sp>
      <p:sp>
        <p:nvSpPr>
          <p:cNvPr id="6" name="Stroomdiagram: Magnetische schijf 5"/>
          <p:cNvSpPr/>
          <p:nvPr/>
        </p:nvSpPr>
        <p:spPr>
          <a:xfrm>
            <a:off x="1091866" y="2639378"/>
            <a:ext cx="914399" cy="174298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UNECE</a:t>
            </a:r>
          </a:p>
        </p:txBody>
      </p:sp>
      <p:cxnSp>
        <p:nvCxnSpPr>
          <p:cNvPr id="9" name="Rechte verbindingslijn 8"/>
          <p:cNvCxnSpPr/>
          <p:nvPr/>
        </p:nvCxnSpPr>
        <p:spPr>
          <a:xfrm>
            <a:off x="3331426" y="2130715"/>
            <a:ext cx="0" cy="3188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0" name="Stroomdiagram: Magnetische schijf 9"/>
          <p:cNvSpPr/>
          <p:nvPr/>
        </p:nvSpPr>
        <p:spPr>
          <a:xfrm>
            <a:off x="4369631" y="3725200"/>
            <a:ext cx="914399" cy="1006819"/>
          </a:xfrm>
          <a:prstGeom prst="flowChartMagneticDisk">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extend</a:t>
            </a:r>
          </a:p>
        </p:txBody>
      </p:sp>
      <p:sp>
        <p:nvSpPr>
          <p:cNvPr id="11" name="Stroomdiagram: Magnetische schijf 10"/>
          <p:cNvSpPr/>
          <p:nvPr/>
        </p:nvSpPr>
        <p:spPr>
          <a:xfrm>
            <a:off x="4369631" y="2639378"/>
            <a:ext cx="914399" cy="142476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UNECE</a:t>
            </a:r>
          </a:p>
        </p:txBody>
      </p:sp>
      <p:sp>
        <p:nvSpPr>
          <p:cNvPr id="12" name="Tekstvak 11"/>
          <p:cNvSpPr txBox="1"/>
          <p:nvPr/>
        </p:nvSpPr>
        <p:spPr>
          <a:xfrm>
            <a:off x="4175323" y="1964444"/>
            <a:ext cx="1346779" cy="369332"/>
          </a:xfrm>
          <a:prstGeom prst="rect">
            <a:avLst/>
          </a:prstGeom>
          <a:noFill/>
        </p:spPr>
        <p:txBody>
          <a:bodyPr wrap="none" rtlCol="0">
            <a:spAutoFit/>
          </a:bodyPr>
          <a:lstStyle/>
          <a:p>
            <a:r>
              <a:rPr lang="nl-NL"/>
              <a:t>User Groups</a:t>
            </a:r>
          </a:p>
        </p:txBody>
      </p:sp>
      <p:sp>
        <p:nvSpPr>
          <p:cNvPr id="13" name="Tekstvak 12"/>
          <p:cNvSpPr txBox="1"/>
          <p:nvPr/>
        </p:nvSpPr>
        <p:spPr>
          <a:xfrm>
            <a:off x="941070" y="1962222"/>
            <a:ext cx="1177887" cy="369332"/>
          </a:xfrm>
          <a:prstGeom prst="rect">
            <a:avLst/>
          </a:prstGeom>
          <a:noFill/>
        </p:spPr>
        <p:txBody>
          <a:bodyPr wrap="none" rtlCol="0">
            <a:spAutoFit/>
          </a:bodyPr>
          <a:lstStyle/>
          <a:p>
            <a:r>
              <a:rPr lang="nl-NL"/>
              <a:t>UNCEFACT</a:t>
            </a:r>
          </a:p>
        </p:txBody>
      </p:sp>
      <p:sp>
        <p:nvSpPr>
          <p:cNvPr id="14" name="Tekstvak 13"/>
          <p:cNvSpPr txBox="1"/>
          <p:nvPr/>
        </p:nvSpPr>
        <p:spPr>
          <a:xfrm>
            <a:off x="2138008" y="3943350"/>
            <a:ext cx="1220527" cy="646331"/>
          </a:xfrm>
          <a:prstGeom prst="rect">
            <a:avLst/>
          </a:prstGeom>
          <a:noFill/>
        </p:spPr>
        <p:txBody>
          <a:bodyPr wrap="none" rtlCol="0">
            <a:spAutoFit/>
          </a:bodyPr>
          <a:lstStyle/>
          <a:p>
            <a:r>
              <a:rPr lang="nl-NL"/>
              <a:t>+ code lists</a:t>
            </a:r>
          </a:p>
          <a:p>
            <a:r>
              <a:rPr lang="nl-NL"/>
              <a:t>+ codes</a:t>
            </a:r>
          </a:p>
        </p:txBody>
      </p:sp>
      <p:cxnSp>
        <p:nvCxnSpPr>
          <p:cNvPr id="19" name="Verbindingslijn: gebogen 18"/>
          <p:cNvCxnSpPr>
            <a:cxnSpLocks/>
            <a:stCxn id="10" idx="3"/>
          </p:cNvCxnSpPr>
          <p:nvPr/>
        </p:nvCxnSpPr>
        <p:spPr>
          <a:xfrm rot="5400000" flipH="1">
            <a:off x="2966935" y="2872123"/>
            <a:ext cx="347436" cy="3372356"/>
          </a:xfrm>
          <a:prstGeom prst="bentConnector4">
            <a:avLst>
              <a:gd name="adj1" fmla="val -194099"/>
              <a:gd name="adj2" fmla="val 99146"/>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kstvak 21"/>
          <p:cNvSpPr txBox="1"/>
          <p:nvPr/>
        </p:nvSpPr>
        <p:spPr>
          <a:xfrm>
            <a:off x="3033766" y="5563790"/>
            <a:ext cx="649537" cy="369332"/>
          </a:xfrm>
          <a:prstGeom prst="rect">
            <a:avLst/>
          </a:prstGeom>
          <a:noFill/>
        </p:spPr>
        <p:txBody>
          <a:bodyPr wrap="none" rtlCol="0">
            <a:spAutoFit/>
          </a:bodyPr>
          <a:lstStyle/>
          <a:p>
            <a:r>
              <a:rPr lang="nl-NL"/>
              <a:t>DMR</a:t>
            </a:r>
          </a:p>
        </p:txBody>
      </p:sp>
      <p:sp>
        <p:nvSpPr>
          <p:cNvPr id="23" name="Tekstvak 22"/>
          <p:cNvSpPr txBox="1"/>
          <p:nvPr/>
        </p:nvSpPr>
        <p:spPr>
          <a:xfrm>
            <a:off x="2748271" y="5782124"/>
            <a:ext cx="1230914" cy="369332"/>
          </a:xfrm>
          <a:prstGeom prst="rect">
            <a:avLst/>
          </a:prstGeom>
          <a:noFill/>
        </p:spPr>
        <p:txBody>
          <a:bodyPr wrap="none" rtlCol="0">
            <a:spAutoFit/>
          </a:bodyPr>
          <a:lstStyle/>
          <a:p>
            <a:r>
              <a:rPr lang="nl-NL"/>
              <a:t>permanent</a:t>
            </a:r>
          </a:p>
        </p:txBody>
      </p:sp>
      <p:sp>
        <p:nvSpPr>
          <p:cNvPr id="28" name="Tekstvak 27"/>
          <p:cNvSpPr txBox="1"/>
          <p:nvPr/>
        </p:nvSpPr>
        <p:spPr>
          <a:xfrm>
            <a:off x="7686927" y="1962222"/>
            <a:ext cx="1344599" cy="369332"/>
          </a:xfrm>
          <a:prstGeom prst="rect">
            <a:avLst/>
          </a:prstGeom>
          <a:noFill/>
        </p:spPr>
        <p:txBody>
          <a:bodyPr wrap="none" rtlCol="0">
            <a:spAutoFit/>
          </a:bodyPr>
          <a:lstStyle/>
          <a:p>
            <a:r>
              <a:rPr lang="nl-NL"/>
              <a:t>UN/EDIFACT</a:t>
            </a:r>
          </a:p>
        </p:txBody>
      </p:sp>
      <p:cxnSp>
        <p:nvCxnSpPr>
          <p:cNvPr id="29" name="Rechte verbindingslijn 28"/>
          <p:cNvCxnSpPr>
            <a:cxnSpLocks/>
          </p:cNvCxnSpPr>
          <p:nvPr/>
        </p:nvCxnSpPr>
        <p:spPr>
          <a:xfrm>
            <a:off x="9600761" y="2309793"/>
            <a:ext cx="0" cy="138193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0" name="Tekstvak 29"/>
          <p:cNvSpPr txBox="1"/>
          <p:nvPr/>
        </p:nvSpPr>
        <p:spPr>
          <a:xfrm>
            <a:off x="7532150" y="2432738"/>
            <a:ext cx="4560789" cy="2462213"/>
          </a:xfrm>
          <a:prstGeom prst="rect">
            <a:avLst/>
          </a:prstGeom>
          <a:noFill/>
        </p:spPr>
        <p:txBody>
          <a:bodyPr wrap="square" rtlCol="0">
            <a:spAutoFit/>
          </a:bodyPr>
          <a:lstStyle/>
          <a:p>
            <a:r>
              <a:rPr lang="nl-NL" sz="1400"/>
              <a:t>Mark Codes</a:t>
            </a:r>
          </a:p>
          <a:p>
            <a:r>
              <a:rPr lang="nl-NL" sz="1400"/>
              <a:t>As </a:t>
            </a:r>
            <a:r>
              <a:rPr lang="nl-NL" sz="1400" b="1" i="1" u="sng"/>
              <a:t>Extended</a:t>
            </a:r>
            <a:r>
              <a:rPr lang="nl-NL" sz="1400"/>
              <a:t> in </a:t>
            </a:r>
            <a:br>
              <a:rPr lang="nl-NL" sz="1400"/>
            </a:br>
            <a:r>
              <a:rPr lang="nl-NL" sz="1400"/>
              <a:t>Message Implementation </a:t>
            </a:r>
          </a:p>
          <a:p>
            <a:r>
              <a:rPr lang="nl-NL" sz="1400"/>
              <a:t>Guideline (MIG)</a:t>
            </a:r>
          </a:p>
          <a:p>
            <a:endParaRPr lang="nl-NL" sz="1400"/>
          </a:p>
          <a:p>
            <a:endParaRPr lang="nl-NL" sz="1400"/>
          </a:p>
          <a:p>
            <a:endParaRPr lang="nl-NL" sz="1400"/>
          </a:p>
          <a:p>
            <a:r>
              <a:rPr lang="nl-NL" sz="1400"/>
              <a:t>Causes:</a:t>
            </a:r>
          </a:p>
          <a:p>
            <a:pPr marL="285750" indent="-285750">
              <a:buFontTx/>
              <a:buChar char="-"/>
            </a:pPr>
            <a:r>
              <a:rPr lang="nl-NL" sz="1400"/>
              <a:t>Different timelines between new codes published and time of implementation.</a:t>
            </a:r>
          </a:p>
          <a:p>
            <a:pPr marL="285750" indent="-285750">
              <a:buFontTx/>
              <a:buChar char="-"/>
            </a:pPr>
            <a:r>
              <a:rPr lang="nl-NL" sz="1400"/>
              <a:t>Industry specific codes needed</a:t>
            </a:r>
          </a:p>
        </p:txBody>
      </p:sp>
      <p:sp>
        <p:nvSpPr>
          <p:cNvPr id="31" name="Tekstvak 30"/>
          <p:cNvSpPr txBox="1"/>
          <p:nvPr/>
        </p:nvSpPr>
        <p:spPr>
          <a:xfrm>
            <a:off x="9776460" y="1962222"/>
            <a:ext cx="986167" cy="369332"/>
          </a:xfrm>
          <a:prstGeom prst="rect">
            <a:avLst/>
          </a:prstGeom>
          <a:noFill/>
        </p:spPr>
        <p:txBody>
          <a:bodyPr wrap="none" rtlCol="0">
            <a:spAutoFit/>
          </a:bodyPr>
          <a:lstStyle/>
          <a:p>
            <a:r>
              <a:rPr lang="nl-NL"/>
              <a:t>UN/XML</a:t>
            </a:r>
          </a:p>
        </p:txBody>
      </p:sp>
      <p:sp>
        <p:nvSpPr>
          <p:cNvPr id="32" name="Tekstvak 31"/>
          <p:cNvSpPr txBox="1"/>
          <p:nvPr/>
        </p:nvSpPr>
        <p:spPr>
          <a:xfrm>
            <a:off x="9776460" y="2422234"/>
            <a:ext cx="2096664" cy="738664"/>
          </a:xfrm>
          <a:prstGeom prst="rect">
            <a:avLst/>
          </a:prstGeom>
          <a:noFill/>
        </p:spPr>
        <p:txBody>
          <a:bodyPr wrap="none" rtlCol="0">
            <a:spAutoFit/>
          </a:bodyPr>
          <a:lstStyle/>
          <a:p>
            <a:r>
              <a:rPr lang="nl-NL" sz="1400"/>
              <a:t>Create your own qualfied </a:t>
            </a:r>
          </a:p>
          <a:p>
            <a:r>
              <a:rPr lang="nl-NL" sz="1400"/>
              <a:t>Code list as </a:t>
            </a:r>
            <a:r>
              <a:rPr lang="nl-NL" sz="1400" b="1" i="1" u="sng"/>
              <a:t>Extended</a:t>
            </a:r>
            <a:r>
              <a:rPr lang="nl-NL" sz="1400"/>
              <a:t> and </a:t>
            </a:r>
          </a:p>
          <a:p>
            <a:r>
              <a:rPr lang="nl-NL" sz="1400"/>
              <a:t>Coupled this one</a:t>
            </a:r>
          </a:p>
        </p:txBody>
      </p:sp>
      <p:cxnSp>
        <p:nvCxnSpPr>
          <p:cNvPr id="35" name="Verbindingslijn: gebogen 34"/>
          <p:cNvCxnSpPr>
            <a:cxnSpLocks/>
          </p:cNvCxnSpPr>
          <p:nvPr/>
        </p:nvCxnSpPr>
        <p:spPr>
          <a:xfrm flipV="1">
            <a:off x="4732020" y="1941915"/>
            <a:ext cx="3434045" cy="40614"/>
          </a:xfrm>
          <a:prstGeom prst="bentConnector4">
            <a:avLst>
              <a:gd name="adj1" fmla="val -246"/>
              <a:gd name="adj2" fmla="val 66286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Verbindingslijn: gebogen 44"/>
          <p:cNvCxnSpPr>
            <a:cxnSpLocks/>
          </p:cNvCxnSpPr>
          <p:nvPr/>
        </p:nvCxnSpPr>
        <p:spPr>
          <a:xfrm>
            <a:off x="8068235" y="1716989"/>
            <a:ext cx="2008147" cy="2796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Tekstvak 49"/>
          <p:cNvSpPr txBox="1"/>
          <p:nvPr/>
        </p:nvSpPr>
        <p:spPr>
          <a:xfrm>
            <a:off x="5606656" y="3943349"/>
            <a:ext cx="1220527" cy="646331"/>
          </a:xfrm>
          <a:prstGeom prst="rect">
            <a:avLst/>
          </a:prstGeom>
          <a:noFill/>
        </p:spPr>
        <p:txBody>
          <a:bodyPr wrap="none" rtlCol="0">
            <a:spAutoFit/>
          </a:bodyPr>
          <a:lstStyle/>
          <a:p>
            <a:r>
              <a:rPr lang="nl-NL"/>
              <a:t>+ code lists</a:t>
            </a:r>
          </a:p>
          <a:p>
            <a:r>
              <a:rPr lang="nl-NL"/>
              <a:t>+ codes</a:t>
            </a:r>
          </a:p>
        </p:txBody>
      </p:sp>
      <p:sp>
        <p:nvSpPr>
          <p:cNvPr id="3" name="Rechthoek 2"/>
          <p:cNvSpPr/>
          <p:nvPr/>
        </p:nvSpPr>
        <p:spPr>
          <a:xfrm>
            <a:off x="7569736" y="5255813"/>
            <a:ext cx="4062050" cy="738664"/>
          </a:xfrm>
          <a:prstGeom prst="rect">
            <a:avLst/>
          </a:prstGeom>
        </p:spPr>
        <p:txBody>
          <a:bodyPr wrap="square">
            <a:spAutoFit/>
          </a:bodyPr>
          <a:lstStyle/>
          <a:p>
            <a:r>
              <a:rPr lang="en-US" sz="1400" b="1" i="1"/>
              <a:t>Alternative:</a:t>
            </a:r>
          </a:p>
          <a:p>
            <a:r>
              <a:rPr lang="en-US" sz="1400" i="1"/>
              <a:t>Code list with the old and new values AND associated revised version information.</a:t>
            </a:r>
            <a:endParaRPr lang="nl-NL" sz="1400" i="1"/>
          </a:p>
        </p:txBody>
      </p:sp>
      <p:sp>
        <p:nvSpPr>
          <p:cNvPr id="4" name="Tijdelijke aanduiding voor dianummer 3">
            <a:extLst>
              <a:ext uri="{FF2B5EF4-FFF2-40B4-BE49-F238E27FC236}">
                <a16:creationId xmlns:a16="http://schemas.microsoft.com/office/drawing/2014/main" id="{02C95F78-983B-4A7F-B261-9ECF4EB44627}"/>
              </a:ext>
            </a:extLst>
          </p:cNvPr>
          <p:cNvSpPr>
            <a:spLocks noGrp="1"/>
          </p:cNvSpPr>
          <p:nvPr>
            <p:ph type="sldNum" sz="quarter" idx="12"/>
          </p:nvPr>
        </p:nvSpPr>
        <p:spPr/>
        <p:txBody>
          <a:bodyPr/>
          <a:lstStyle/>
          <a:p>
            <a:fld id="{9C68D768-F5FC-4A97-B13B-4D2A2C1842C6}" type="slidenum">
              <a:rPr lang="nl-NL" smtClean="0"/>
              <a:t>7</a:t>
            </a:fld>
            <a:endParaRPr lang="nl-NL"/>
          </a:p>
        </p:txBody>
      </p:sp>
    </p:spTree>
    <p:extLst>
      <p:ext uri="{BB962C8B-B14F-4D97-AF65-F5344CB8AC3E}">
        <p14:creationId xmlns:p14="http://schemas.microsoft.com/office/powerpoint/2010/main" val="1359537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48167"/>
            <a:ext cx="10515600" cy="772559"/>
          </a:xfrm>
        </p:spPr>
        <p:txBody>
          <a:bodyPr>
            <a:normAutofit/>
          </a:bodyPr>
          <a:lstStyle/>
          <a:p>
            <a:r>
              <a:rPr lang="nl-NL"/>
              <a:t>Example: extending code list</a:t>
            </a:r>
          </a:p>
        </p:txBody>
      </p:sp>
      <p:pic>
        <p:nvPicPr>
          <p:cNvPr id="4" name="Afbeelding 3"/>
          <p:cNvPicPr>
            <a:picLocks noChangeAspect="1"/>
          </p:cNvPicPr>
          <p:nvPr/>
        </p:nvPicPr>
        <p:blipFill>
          <a:blip r:embed="rId2"/>
          <a:stretch>
            <a:fillRect/>
          </a:stretch>
        </p:blipFill>
        <p:spPr>
          <a:xfrm>
            <a:off x="838200" y="1355707"/>
            <a:ext cx="5340312" cy="3760893"/>
          </a:xfrm>
          <a:prstGeom prst="rect">
            <a:avLst/>
          </a:prstGeom>
        </p:spPr>
      </p:pic>
      <p:pic>
        <p:nvPicPr>
          <p:cNvPr id="5" name="Afbeelding 4"/>
          <p:cNvPicPr>
            <a:picLocks noChangeAspect="1"/>
          </p:cNvPicPr>
          <p:nvPr/>
        </p:nvPicPr>
        <p:blipFill>
          <a:blip r:embed="rId3"/>
          <a:stretch>
            <a:fillRect/>
          </a:stretch>
        </p:blipFill>
        <p:spPr>
          <a:xfrm>
            <a:off x="901659" y="5196399"/>
            <a:ext cx="5251577" cy="1491479"/>
          </a:xfrm>
          <a:prstGeom prst="rect">
            <a:avLst/>
          </a:prstGeom>
        </p:spPr>
      </p:pic>
      <p:sp>
        <p:nvSpPr>
          <p:cNvPr id="6" name="Rechthoek 5"/>
          <p:cNvSpPr/>
          <p:nvPr/>
        </p:nvSpPr>
        <p:spPr>
          <a:xfrm>
            <a:off x="760789" y="906576"/>
            <a:ext cx="6055889" cy="369332"/>
          </a:xfrm>
          <a:prstGeom prst="rect">
            <a:avLst/>
          </a:prstGeom>
        </p:spPr>
        <p:txBody>
          <a:bodyPr wrap="none">
            <a:spAutoFit/>
          </a:bodyPr>
          <a:lstStyle/>
          <a:p>
            <a:r>
              <a:rPr lang="en-GB">
                <a:latin typeface="Times New Roman" panose="02020603050405020304" pitchFamily="18" charset="0"/>
                <a:ea typeface="Times New Roman" panose="02020603050405020304" pitchFamily="18" charset="0"/>
              </a:rPr>
              <a:t>  In this example the schema is saved as ExtendedCategory.xsd.</a:t>
            </a:r>
            <a:endParaRPr lang="nl-NL"/>
          </a:p>
        </p:txBody>
      </p:sp>
      <p:sp>
        <p:nvSpPr>
          <p:cNvPr id="3" name="Tijdelijke aanduiding voor dianummer 2">
            <a:extLst>
              <a:ext uri="{FF2B5EF4-FFF2-40B4-BE49-F238E27FC236}">
                <a16:creationId xmlns:a16="http://schemas.microsoft.com/office/drawing/2014/main" id="{392FB821-3BCB-43EE-BF63-00D5B3AC62F9}"/>
              </a:ext>
            </a:extLst>
          </p:cNvPr>
          <p:cNvSpPr>
            <a:spLocks noGrp="1"/>
          </p:cNvSpPr>
          <p:nvPr>
            <p:ph type="sldNum" sz="quarter" idx="12"/>
          </p:nvPr>
        </p:nvSpPr>
        <p:spPr/>
        <p:txBody>
          <a:bodyPr/>
          <a:lstStyle/>
          <a:p>
            <a:fld id="{9C68D768-F5FC-4A97-B13B-4D2A2C1842C6}" type="slidenum">
              <a:rPr lang="nl-NL" smtClean="0"/>
              <a:t>8</a:t>
            </a:fld>
            <a:endParaRPr lang="nl-NL"/>
          </a:p>
        </p:txBody>
      </p:sp>
    </p:spTree>
    <p:extLst>
      <p:ext uri="{BB962C8B-B14F-4D97-AF65-F5344CB8AC3E}">
        <p14:creationId xmlns:p14="http://schemas.microsoft.com/office/powerpoint/2010/main" val="267255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09B8C5-7787-4FC5-AFF3-D19873F29BBE}"/>
              </a:ext>
            </a:extLst>
          </p:cNvPr>
          <p:cNvSpPr>
            <a:spLocks noGrp="1"/>
          </p:cNvSpPr>
          <p:nvPr>
            <p:ph type="title"/>
          </p:nvPr>
        </p:nvSpPr>
        <p:spPr>
          <a:xfrm>
            <a:off x="838200" y="365125"/>
            <a:ext cx="11151870" cy="1325563"/>
          </a:xfrm>
        </p:spPr>
        <p:txBody>
          <a:bodyPr/>
          <a:lstStyle/>
          <a:p>
            <a:r>
              <a:rPr lang="nl-NL"/>
              <a:t>Example: union &amp; choice code lists</a:t>
            </a:r>
          </a:p>
        </p:txBody>
      </p:sp>
      <p:pic>
        <p:nvPicPr>
          <p:cNvPr id="4" name="Afbeelding 3">
            <a:extLst>
              <a:ext uri="{FF2B5EF4-FFF2-40B4-BE49-F238E27FC236}">
                <a16:creationId xmlns:a16="http://schemas.microsoft.com/office/drawing/2014/main" id="{61A8DBCD-6D17-452A-92AA-44A473F71F6E}"/>
              </a:ext>
            </a:extLst>
          </p:cNvPr>
          <p:cNvPicPr>
            <a:picLocks noChangeAspect="1"/>
          </p:cNvPicPr>
          <p:nvPr/>
        </p:nvPicPr>
        <p:blipFill>
          <a:blip r:embed="rId2"/>
          <a:stretch>
            <a:fillRect/>
          </a:stretch>
        </p:blipFill>
        <p:spPr>
          <a:xfrm>
            <a:off x="838200" y="2434768"/>
            <a:ext cx="8769141" cy="4253865"/>
          </a:xfrm>
          <a:prstGeom prst="rect">
            <a:avLst/>
          </a:prstGeom>
        </p:spPr>
      </p:pic>
      <p:sp>
        <p:nvSpPr>
          <p:cNvPr id="5" name="Tekstvak 4">
            <a:extLst>
              <a:ext uri="{FF2B5EF4-FFF2-40B4-BE49-F238E27FC236}">
                <a16:creationId xmlns:a16="http://schemas.microsoft.com/office/drawing/2014/main" id="{700EEB35-4C84-4FA8-B1C7-8AC75D9DF80C}"/>
              </a:ext>
            </a:extLst>
          </p:cNvPr>
          <p:cNvSpPr txBox="1"/>
          <p:nvPr/>
        </p:nvSpPr>
        <p:spPr>
          <a:xfrm rot="16200000">
            <a:off x="-937030" y="4521151"/>
            <a:ext cx="3181127" cy="369332"/>
          </a:xfrm>
          <a:prstGeom prst="rect">
            <a:avLst/>
          </a:prstGeom>
          <a:noFill/>
        </p:spPr>
        <p:txBody>
          <a:bodyPr wrap="none" rtlCol="0">
            <a:spAutoFit/>
          </a:bodyPr>
          <a:lstStyle/>
          <a:p>
            <a:r>
              <a:rPr lang="nl-NL"/>
              <a:t>From UN/CEFACT NDR Rules 2.1</a:t>
            </a:r>
          </a:p>
        </p:txBody>
      </p:sp>
      <p:pic>
        <p:nvPicPr>
          <p:cNvPr id="6" name="Afbeelding 5">
            <a:extLst>
              <a:ext uri="{FF2B5EF4-FFF2-40B4-BE49-F238E27FC236}">
                <a16:creationId xmlns:a16="http://schemas.microsoft.com/office/drawing/2014/main" id="{2FA4BE64-8D02-4D76-94C2-70C65849D828}"/>
              </a:ext>
            </a:extLst>
          </p:cNvPr>
          <p:cNvPicPr>
            <a:picLocks noChangeAspect="1"/>
          </p:cNvPicPr>
          <p:nvPr/>
        </p:nvPicPr>
        <p:blipFill>
          <a:blip r:embed="rId3"/>
          <a:stretch>
            <a:fillRect/>
          </a:stretch>
        </p:blipFill>
        <p:spPr>
          <a:xfrm>
            <a:off x="987056" y="1445986"/>
            <a:ext cx="5144859" cy="881657"/>
          </a:xfrm>
          <a:prstGeom prst="rect">
            <a:avLst/>
          </a:prstGeom>
        </p:spPr>
      </p:pic>
      <p:sp>
        <p:nvSpPr>
          <p:cNvPr id="3" name="Tijdelijke aanduiding voor dianummer 2">
            <a:extLst>
              <a:ext uri="{FF2B5EF4-FFF2-40B4-BE49-F238E27FC236}">
                <a16:creationId xmlns:a16="http://schemas.microsoft.com/office/drawing/2014/main" id="{9D93739E-DF66-4F5A-A46B-3A195D1049C6}"/>
              </a:ext>
            </a:extLst>
          </p:cNvPr>
          <p:cNvSpPr>
            <a:spLocks noGrp="1"/>
          </p:cNvSpPr>
          <p:nvPr>
            <p:ph type="sldNum" sz="quarter" idx="12"/>
          </p:nvPr>
        </p:nvSpPr>
        <p:spPr/>
        <p:txBody>
          <a:bodyPr/>
          <a:lstStyle/>
          <a:p>
            <a:fld id="{9C68D768-F5FC-4A97-B13B-4D2A2C1842C6}" type="slidenum">
              <a:rPr lang="nl-NL" smtClean="0"/>
              <a:t>9</a:t>
            </a:fld>
            <a:endParaRPr lang="nl-NL"/>
          </a:p>
        </p:txBody>
      </p:sp>
    </p:spTree>
    <p:extLst>
      <p:ext uri="{BB962C8B-B14F-4D97-AF65-F5344CB8AC3E}">
        <p14:creationId xmlns:p14="http://schemas.microsoft.com/office/powerpoint/2010/main" val="353089512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4582</TotalTime>
  <Words>1454</Words>
  <Application>Microsoft Office PowerPoint</Application>
  <PresentationFormat>Breedbeeld</PresentationFormat>
  <Paragraphs>296</Paragraphs>
  <Slides>24</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24</vt:i4>
      </vt:variant>
    </vt:vector>
  </HeadingPairs>
  <TitlesOfParts>
    <vt:vector size="31" baseType="lpstr">
      <vt:lpstr>ＭＳ Ｐゴシック</vt:lpstr>
      <vt:lpstr>Arial</vt:lpstr>
      <vt:lpstr>Calibri</vt:lpstr>
      <vt:lpstr>Calibri Light</vt:lpstr>
      <vt:lpstr>Gotham SSm A</vt:lpstr>
      <vt:lpstr>Times New Roman</vt:lpstr>
      <vt:lpstr>Kantoorthema</vt:lpstr>
      <vt:lpstr>The Use of Code Lists within UN/EDIFACT and UN/XML Schemas</vt:lpstr>
      <vt:lpstr>  Identified issues</vt:lpstr>
      <vt:lpstr>1. Version compatibility </vt:lpstr>
      <vt:lpstr>Example: versioning</vt:lpstr>
      <vt:lpstr>Example: GS1 UN/EDIFACT</vt:lpstr>
      <vt:lpstr>Example: UN/CEFACT SCRDM Cross Industry Invoice</vt:lpstr>
      <vt:lpstr>2. Extending code lists  Evaluate if permanent extensions are possible and desirable   </vt:lpstr>
      <vt:lpstr>Example: extending code list</vt:lpstr>
      <vt:lpstr>Example: union &amp; choice code lists</vt:lpstr>
      <vt:lpstr>Example : other union</vt:lpstr>
      <vt:lpstr>3. Restricting code lists</vt:lpstr>
      <vt:lpstr>Example:  restricting</vt:lpstr>
      <vt:lpstr>4. Code List Validation Rules Provide rules and methodology for how to validate instance documents against an XML Schema or UN/EDIFACT message type in respect to code lists  </vt:lpstr>
      <vt:lpstr>Example: schematron</vt:lpstr>
      <vt:lpstr>Example: XSLT</vt:lpstr>
      <vt:lpstr>5. Temporary codes Provide rules and methodology for the inclusion of temporary codes that will be replaced by a permanent code at the next UN/CEFACT standardised release. </vt:lpstr>
      <vt:lpstr>Example: GS1 Temporary Codes</vt:lpstr>
      <vt:lpstr>Example: Attribute Value Pairs (GS1 XML 3.2)</vt:lpstr>
      <vt:lpstr>6. Externally maintained code lists Define rules and procedures for referencing code lists maintained by organisations external to UN/CEFACT, e.g. ISO, ICC, W3C.</vt:lpstr>
      <vt:lpstr>Example: External code lists and linkage</vt:lpstr>
      <vt:lpstr>PowerPoint-presentatie</vt:lpstr>
      <vt:lpstr>Example: issue Country codes</vt:lpstr>
      <vt:lpstr>7.  Publication format of code list</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Gerhard Heemskerk</dc:creator>
  <cp:lastModifiedBy>Gerhard Heemskerk</cp:lastModifiedBy>
  <cp:revision>137</cp:revision>
  <dcterms:created xsi:type="dcterms:W3CDTF">2017-04-07T06:19:19Z</dcterms:created>
  <dcterms:modified xsi:type="dcterms:W3CDTF">2017-06-06T15:12:28Z</dcterms:modified>
</cp:coreProperties>
</file>