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43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013191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1.jpeg" descr="slide-background-bottom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7979528"/>
            <a:ext cx="3372580" cy="5548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image2.jpeg" descr="slide-background-top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1219199"/>
            <a:ext cx="13004801" cy="1750148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xfrm>
            <a:off x="650239" y="1390790"/>
            <a:ext cx="8796304" cy="975360"/>
          </a:xfrm>
          <a:prstGeom prst="rect">
            <a:avLst/>
          </a:prstGeom>
        </p:spPr>
        <p:txBody>
          <a:bodyPr lIns="0" tIns="0" rIns="0" bIns="0"/>
          <a:lstStyle>
            <a:lvl1pPr algn="l" defTabSz="866986">
              <a:defRPr sz="3600" cap="all">
                <a:solidFill>
                  <a:srgbClr val="FFFFFF"/>
                </a:solidFill>
                <a:latin typeface="Klavika Basic Medium"/>
                <a:ea typeface="Klavika Basic Medium"/>
                <a:cs typeface="Klavika Basic Medium"/>
                <a:sym typeface="Klavika Basic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idx="1"/>
          </p:nvPr>
        </p:nvSpPr>
        <p:spPr>
          <a:xfrm>
            <a:off x="650239" y="2926081"/>
            <a:ext cx="11704322" cy="4827694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642937" indent="-642937" defTabSz="866986">
              <a:spcBef>
                <a:spcPts val="1400"/>
              </a:spcBef>
              <a:buSzPct val="100000"/>
              <a:buFont typeface="Arial"/>
              <a:defRPr sz="6000">
                <a:latin typeface="Klavika Basic"/>
                <a:ea typeface="Klavika Basic"/>
                <a:cs typeface="Klavika Basic"/>
                <a:sym typeface="Klavika Basic"/>
              </a:defRPr>
            </a:lvl1pPr>
            <a:lvl2pPr marL="1069521" indent="-612321" defTabSz="866986">
              <a:spcBef>
                <a:spcPts val="1400"/>
              </a:spcBef>
              <a:buSzPct val="100000"/>
              <a:buFont typeface="Arial"/>
              <a:buChar char="–"/>
              <a:defRPr sz="6000">
                <a:latin typeface="Klavika Basic"/>
                <a:ea typeface="Klavika Basic"/>
                <a:cs typeface="Klavika Basic"/>
                <a:sym typeface="Klavika Basic"/>
              </a:defRPr>
            </a:lvl2pPr>
            <a:lvl3pPr marL="1485900" indent="-571500" defTabSz="866986">
              <a:spcBef>
                <a:spcPts val="1400"/>
              </a:spcBef>
              <a:buSzPct val="100000"/>
              <a:buFont typeface="Arial"/>
              <a:defRPr sz="6000">
                <a:latin typeface="Klavika Basic"/>
                <a:ea typeface="Klavika Basic"/>
                <a:cs typeface="Klavika Basic"/>
                <a:sym typeface="Klavika Basic"/>
              </a:defRPr>
            </a:lvl3pPr>
            <a:lvl4pPr marL="2057400" indent="-685800" defTabSz="866986">
              <a:spcBef>
                <a:spcPts val="1400"/>
              </a:spcBef>
              <a:buSzPct val="100000"/>
              <a:buFont typeface="Arial"/>
              <a:buChar char="–"/>
              <a:defRPr sz="6000">
                <a:latin typeface="Klavika Basic"/>
                <a:ea typeface="Klavika Basic"/>
                <a:cs typeface="Klavika Basic"/>
                <a:sym typeface="Klavika Basic"/>
              </a:defRPr>
            </a:lvl4pPr>
            <a:lvl5pPr marL="2514600" indent="-685800" defTabSz="866986">
              <a:spcBef>
                <a:spcPts val="1400"/>
              </a:spcBef>
              <a:buSzPct val="100000"/>
              <a:buFont typeface="Arial"/>
              <a:buChar char="»"/>
              <a:defRPr sz="6000">
                <a:latin typeface="Klavika Basic"/>
                <a:ea typeface="Klavika Basic"/>
                <a:cs typeface="Klavika Basic"/>
                <a:sym typeface="Klavika Basic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11901033" y="7963916"/>
            <a:ext cx="453527" cy="4602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866986">
              <a:defRPr sz="2200">
                <a:solidFill>
                  <a:srgbClr val="88888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roff@warrant-group.com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/>
          </p:cNvSpPr>
          <p:nvPr>
            <p:ph type="title"/>
          </p:nvPr>
        </p:nvSpPr>
        <p:spPr>
          <a:xfrm>
            <a:off x="965200" y="4445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Data Pipeline Myths</a:t>
            </a:r>
          </a:p>
        </p:txBody>
      </p:sp>
      <p:sp>
        <p:nvSpPr>
          <p:cNvPr id="131" name="Shape 1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 pipeline NOT software product, can be implemented if data captured at source</a:t>
            </a:r>
          </a:p>
          <a:p>
            <a:r>
              <a:t>NOT customs driven by nature, but CAN support B2G i.e UK border force/Port Health</a:t>
            </a:r>
          </a:p>
          <a:p>
            <a:r>
              <a:t>NOT document based, but IS data driven</a:t>
            </a:r>
          </a:p>
          <a:p>
            <a:r>
              <a:t>Technology agnostic - block chain, UNEDIFACT, Json, xml and others welcome to play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r>
              <a:t>What could a Data pipeline look like?</a:t>
            </a:r>
          </a:p>
        </p:txBody>
      </p:sp>
      <p:pic>
        <p:nvPicPr>
          <p:cNvPr id="134" name="Waypoint Time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3442437"/>
            <a:ext cx="13004801" cy="4064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r>
              <a:t>Where could the data come from?</a:t>
            </a:r>
          </a:p>
        </p:txBody>
      </p:sp>
      <p:sp>
        <p:nvSpPr>
          <p:cNvPr id="137" name="Shape 137"/>
          <p:cNvSpPr/>
          <p:nvPr/>
        </p:nvSpPr>
        <p:spPr>
          <a:xfrm>
            <a:off x="321349" y="5260707"/>
            <a:ext cx="12234489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3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Data Pipeline Carrier</a:t>
            </a:r>
          </a:p>
        </p:txBody>
      </p:sp>
      <p:sp>
        <p:nvSpPr>
          <p:cNvPr id="138" name="Shape 138"/>
          <p:cNvSpPr/>
          <p:nvPr/>
        </p:nvSpPr>
        <p:spPr>
          <a:xfrm>
            <a:off x="81152" y="7155162"/>
            <a:ext cx="12806372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3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Shipper/Importer</a:t>
            </a:r>
          </a:p>
        </p:txBody>
      </p:sp>
      <p:sp>
        <p:nvSpPr>
          <p:cNvPr id="139" name="Shape 139"/>
          <p:cNvSpPr/>
          <p:nvPr/>
        </p:nvSpPr>
        <p:spPr>
          <a:xfrm>
            <a:off x="99214" y="2925353"/>
            <a:ext cx="1432581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Load Site</a:t>
            </a:r>
          </a:p>
        </p:txBody>
      </p:sp>
      <p:sp>
        <p:nvSpPr>
          <p:cNvPr id="140" name="Shape 140"/>
          <p:cNvSpPr/>
          <p:nvPr/>
        </p:nvSpPr>
        <p:spPr>
          <a:xfrm>
            <a:off x="11435402" y="2925353"/>
            <a:ext cx="1513326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/>
          <a:p>
            <a:pPr defTabSz="866986">
              <a:def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600"/>
              <a:t>Delivery</a:t>
            </a:r>
            <a:r>
              <a:t> Site</a:t>
            </a:r>
          </a:p>
        </p:txBody>
      </p:sp>
      <p:sp>
        <p:nvSpPr>
          <p:cNvPr id="141" name="Shape 141"/>
          <p:cNvSpPr/>
          <p:nvPr/>
        </p:nvSpPr>
        <p:spPr>
          <a:xfrm>
            <a:off x="1595909" y="2925353"/>
            <a:ext cx="1171134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Haulier Site</a:t>
            </a:r>
          </a:p>
        </p:txBody>
      </p:sp>
      <p:sp>
        <p:nvSpPr>
          <p:cNvPr id="142" name="Shape 142"/>
          <p:cNvSpPr/>
          <p:nvPr/>
        </p:nvSpPr>
        <p:spPr>
          <a:xfrm>
            <a:off x="10200154" y="2925353"/>
            <a:ext cx="1171134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Haulier Site</a:t>
            </a:r>
          </a:p>
        </p:txBody>
      </p:sp>
      <p:sp>
        <p:nvSpPr>
          <p:cNvPr id="143" name="Shape 143"/>
          <p:cNvSpPr/>
          <p:nvPr/>
        </p:nvSpPr>
        <p:spPr>
          <a:xfrm>
            <a:off x="2831157" y="2925353"/>
            <a:ext cx="1432582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PCS/Port Site</a:t>
            </a:r>
          </a:p>
        </p:txBody>
      </p:sp>
      <p:sp>
        <p:nvSpPr>
          <p:cNvPr id="144" name="Shape 144"/>
          <p:cNvSpPr/>
          <p:nvPr/>
        </p:nvSpPr>
        <p:spPr>
          <a:xfrm>
            <a:off x="8622715" y="2925353"/>
            <a:ext cx="1513325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PCS/Port Site</a:t>
            </a:r>
          </a:p>
        </p:txBody>
      </p:sp>
      <p:sp>
        <p:nvSpPr>
          <p:cNvPr id="145" name="Shape 145"/>
          <p:cNvSpPr/>
          <p:nvPr/>
        </p:nvSpPr>
        <p:spPr>
          <a:xfrm>
            <a:off x="3255945" y="4093030"/>
            <a:ext cx="6365297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3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Carrier/Portals</a:t>
            </a:r>
          </a:p>
        </p:txBody>
      </p:sp>
      <p:sp>
        <p:nvSpPr>
          <p:cNvPr id="146" name="Shape 146"/>
          <p:cNvSpPr/>
          <p:nvPr/>
        </p:nvSpPr>
        <p:spPr>
          <a:xfrm flipH="1">
            <a:off x="204012" y="3597435"/>
            <a:ext cx="1" cy="3507711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12765702" y="3597435"/>
            <a:ext cx="1" cy="3507711"/>
          </a:xfrm>
          <a:prstGeom prst="line">
            <a:avLst/>
          </a:prstGeom>
          <a:ln w="25400">
            <a:solidFill>
              <a:srgbClr val="000000"/>
            </a:solidFill>
            <a:prstDash val="sysDot"/>
          </a:ln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8" name="Shape 148"/>
          <p:cNvSpPr/>
          <p:nvPr/>
        </p:nvSpPr>
        <p:spPr>
          <a:xfrm flipH="1">
            <a:off x="671810" y="3617008"/>
            <a:ext cx="1" cy="1574111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9" name="Shape 149"/>
          <p:cNvSpPr/>
          <p:nvPr/>
        </p:nvSpPr>
        <p:spPr>
          <a:xfrm flipH="1">
            <a:off x="2181476" y="3617008"/>
            <a:ext cx="1" cy="1574111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0" name="Shape 150"/>
          <p:cNvSpPr/>
          <p:nvPr/>
        </p:nvSpPr>
        <p:spPr>
          <a:xfrm flipH="1">
            <a:off x="2916983" y="3617008"/>
            <a:ext cx="1" cy="1574111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1" name="Shape 151"/>
          <p:cNvSpPr/>
          <p:nvPr/>
        </p:nvSpPr>
        <p:spPr>
          <a:xfrm>
            <a:off x="9960203" y="3617008"/>
            <a:ext cx="1" cy="1574111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10785722" y="3617008"/>
            <a:ext cx="1" cy="1574111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3" name="Shape 153"/>
          <p:cNvSpPr/>
          <p:nvPr/>
        </p:nvSpPr>
        <p:spPr>
          <a:xfrm>
            <a:off x="12192064" y="3617008"/>
            <a:ext cx="1" cy="1574111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4" name="Shape 154"/>
          <p:cNvSpPr/>
          <p:nvPr/>
        </p:nvSpPr>
        <p:spPr>
          <a:xfrm>
            <a:off x="3547448" y="3617008"/>
            <a:ext cx="1" cy="451842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9379377" y="3625593"/>
            <a:ext cx="1" cy="451842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6" name="Shape 156"/>
          <p:cNvSpPr/>
          <p:nvPr/>
        </p:nvSpPr>
        <p:spPr>
          <a:xfrm>
            <a:off x="3547448" y="4733681"/>
            <a:ext cx="1" cy="457438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9379377" y="4733681"/>
            <a:ext cx="1" cy="457438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3937430" y="5952363"/>
            <a:ext cx="1" cy="1133210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 flipV="1">
            <a:off x="1981622" y="5952363"/>
            <a:ext cx="1" cy="1133210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4092558" y="6345570"/>
            <a:ext cx="2023453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866986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Shipment Updates</a:t>
            </a:r>
          </a:p>
        </p:txBody>
      </p:sp>
      <p:sp>
        <p:nvSpPr>
          <p:cNvPr id="161" name="Shape 161"/>
          <p:cNvSpPr/>
          <p:nvPr/>
        </p:nvSpPr>
        <p:spPr>
          <a:xfrm>
            <a:off x="487131" y="6345570"/>
            <a:ext cx="1870643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866986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Purchase Orders</a:t>
            </a:r>
          </a:p>
        </p:txBody>
      </p:sp>
      <p:sp>
        <p:nvSpPr>
          <p:cNvPr id="162" name="Shape 162"/>
          <p:cNvSpPr/>
          <p:nvPr/>
        </p:nvSpPr>
        <p:spPr>
          <a:xfrm>
            <a:off x="8004939" y="6334370"/>
            <a:ext cx="3359032" cy="622067"/>
          </a:xfrm>
          <a:prstGeom prst="rect">
            <a:avLst/>
          </a:prstGeom>
          <a:gradFill>
            <a:gsLst>
              <a:gs pos="0">
                <a:srgbClr val="FF953E"/>
              </a:gs>
              <a:gs pos="100000">
                <a:srgbClr val="FFD1BB"/>
              </a:gs>
            </a:gsLst>
            <a:lin ang="16200000"/>
          </a:gradFill>
          <a:ln w="12700">
            <a:solidFill>
              <a:srgbClr val="4A7EBB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defTabSz="866986">
              <a:defRPr sz="3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Border Agencies</a:t>
            </a:r>
          </a:p>
        </p:txBody>
      </p:sp>
      <p:sp>
        <p:nvSpPr>
          <p:cNvPr id="163" name="Shape 163"/>
          <p:cNvSpPr/>
          <p:nvPr/>
        </p:nvSpPr>
        <p:spPr>
          <a:xfrm>
            <a:off x="8077890" y="5952363"/>
            <a:ext cx="1" cy="346795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65023" tIns="65023" rIns="65023" bIns="65023"/>
          <a:lstStyle/>
          <a:p>
            <a:pPr algn="l" defTabSz="866986">
              <a:defRPr sz="34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8346147" y="5928333"/>
            <a:ext cx="1633672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866986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Waypoint Data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1" cy="2159000"/>
          </a:xfrm>
          <a:prstGeom prst="rect">
            <a:avLst/>
          </a:prstGeom>
        </p:spPr>
        <p:txBody>
          <a:bodyPr/>
          <a:lstStyle/>
          <a:p>
            <a:r>
              <a:t>Data Pipeline Benefits</a:t>
            </a:r>
          </a:p>
        </p:txBody>
      </p:sp>
      <p:sp>
        <p:nvSpPr>
          <p:cNvPr id="167" name="Shape 16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Single Window compliant (data only once)</a:t>
            </a:r>
          </a:p>
          <a:p>
            <a:r>
              <a:t>Structured/standardized data to create efficiency and low entry point for all (B,G,C) example China Date..</a:t>
            </a:r>
          </a:p>
          <a:p>
            <a:r>
              <a:t>Improved visibility for customer, allows realization of efficiency and saving i.e. 30% case study</a:t>
            </a:r>
          </a:p>
          <a:p>
            <a:r>
              <a:t>Others..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Questions </a:t>
            </a:r>
          </a:p>
          <a:p>
            <a:r>
              <a:t>Please keep in touch and contribute if of interest to you </a:t>
            </a:r>
            <a:r>
              <a:rPr u="sng">
                <a:hlinkClick r:id="rId2"/>
              </a:rPr>
              <a:t>david.roff@warrant-group.com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Custom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Helvetica</vt:lpstr>
      <vt:lpstr>Helvetica Light</vt:lpstr>
      <vt:lpstr>Helvetica Neue</vt:lpstr>
      <vt:lpstr>Klavika Basic</vt:lpstr>
      <vt:lpstr>Klavika Basic Medium</vt:lpstr>
      <vt:lpstr>White</vt:lpstr>
      <vt:lpstr>Data Pipeline Myths</vt:lpstr>
      <vt:lpstr>What could a Data pipeline look like?</vt:lpstr>
      <vt:lpstr>Where could the data come from?</vt:lpstr>
      <vt:lpstr>Data Pipeline Benefits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Pipeline Myths</dc:title>
  <dc:creator>Rudolf</dc:creator>
  <cp:lastModifiedBy>Rudolf</cp:lastModifiedBy>
  <cp:revision>1</cp:revision>
  <dcterms:modified xsi:type="dcterms:W3CDTF">2017-03-30T12:49:06Z</dcterms:modified>
</cp:coreProperties>
</file>