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omments/comment2.xml" ContentType="application/vnd.openxmlformats-officedocument.presentationml.comment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6"/>
  </p:notesMasterIdLst>
  <p:handoutMasterIdLst>
    <p:handoutMasterId r:id="rId97"/>
  </p:handoutMasterIdLst>
  <p:sldIdLst>
    <p:sldId id="256" r:id="rId2"/>
    <p:sldId id="257" r:id="rId3"/>
    <p:sldId id="402" r:id="rId4"/>
    <p:sldId id="324" r:id="rId5"/>
    <p:sldId id="358" r:id="rId6"/>
    <p:sldId id="259" r:id="rId7"/>
    <p:sldId id="260" r:id="rId8"/>
    <p:sldId id="403" r:id="rId9"/>
    <p:sldId id="328" r:id="rId10"/>
    <p:sldId id="261" r:id="rId11"/>
    <p:sldId id="401" r:id="rId12"/>
    <p:sldId id="262" r:id="rId13"/>
    <p:sldId id="332" r:id="rId14"/>
    <p:sldId id="335" r:id="rId15"/>
    <p:sldId id="400" r:id="rId16"/>
    <p:sldId id="337" r:id="rId17"/>
    <p:sldId id="338" r:id="rId18"/>
    <p:sldId id="362" r:id="rId19"/>
    <p:sldId id="266" r:id="rId20"/>
    <p:sldId id="322" r:id="rId21"/>
    <p:sldId id="394" r:id="rId22"/>
    <p:sldId id="376" r:id="rId23"/>
    <p:sldId id="377" r:id="rId24"/>
    <p:sldId id="378" r:id="rId25"/>
    <p:sldId id="379" r:id="rId26"/>
    <p:sldId id="380" r:id="rId27"/>
    <p:sldId id="381" r:id="rId28"/>
    <p:sldId id="382" r:id="rId29"/>
    <p:sldId id="408" r:id="rId30"/>
    <p:sldId id="383" r:id="rId31"/>
    <p:sldId id="406" r:id="rId32"/>
    <p:sldId id="385" r:id="rId33"/>
    <p:sldId id="386" r:id="rId34"/>
    <p:sldId id="387" r:id="rId35"/>
    <p:sldId id="388" r:id="rId36"/>
    <p:sldId id="389" r:id="rId37"/>
    <p:sldId id="390" r:id="rId38"/>
    <p:sldId id="391" r:id="rId39"/>
    <p:sldId id="392" r:id="rId40"/>
    <p:sldId id="284" r:id="rId41"/>
    <p:sldId id="290" r:id="rId42"/>
    <p:sldId id="285" r:id="rId43"/>
    <p:sldId id="286" r:id="rId44"/>
    <p:sldId id="287" r:id="rId45"/>
    <p:sldId id="325" r:id="rId46"/>
    <p:sldId id="288" r:id="rId47"/>
    <p:sldId id="399" r:id="rId48"/>
    <p:sldId id="407" r:id="rId49"/>
    <p:sldId id="291" r:id="rId50"/>
    <p:sldId id="350" r:id="rId51"/>
    <p:sldId id="348" r:id="rId52"/>
    <p:sldId id="349" r:id="rId53"/>
    <p:sldId id="365" r:id="rId54"/>
    <p:sldId id="353" r:id="rId55"/>
    <p:sldId id="354" r:id="rId56"/>
    <p:sldId id="355" r:id="rId57"/>
    <p:sldId id="356" r:id="rId58"/>
    <p:sldId id="357" r:id="rId59"/>
    <p:sldId id="360" r:id="rId60"/>
    <p:sldId id="352" r:id="rId61"/>
    <p:sldId id="294" r:id="rId62"/>
    <p:sldId id="404" r:id="rId63"/>
    <p:sldId id="372" r:id="rId64"/>
    <p:sldId id="361" r:id="rId65"/>
    <p:sldId id="345" r:id="rId66"/>
    <p:sldId id="341" r:id="rId67"/>
    <p:sldId id="342" r:id="rId68"/>
    <p:sldId id="343" r:id="rId69"/>
    <p:sldId id="367" r:id="rId70"/>
    <p:sldId id="344" r:id="rId71"/>
    <p:sldId id="375" r:id="rId72"/>
    <p:sldId id="395" r:id="rId73"/>
    <p:sldId id="397" r:id="rId74"/>
    <p:sldId id="398" r:id="rId75"/>
    <p:sldId id="373" r:id="rId76"/>
    <p:sldId id="374" r:id="rId77"/>
    <p:sldId id="305" r:id="rId78"/>
    <p:sldId id="306" r:id="rId79"/>
    <p:sldId id="307" r:id="rId80"/>
    <p:sldId id="308" r:id="rId81"/>
    <p:sldId id="309" r:id="rId82"/>
    <p:sldId id="310" r:id="rId83"/>
    <p:sldId id="311" r:id="rId84"/>
    <p:sldId id="312" r:id="rId85"/>
    <p:sldId id="368" r:id="rId86"/>
    <p:sldId id="314" r:id="rId87"/>
    <p:sldId id="313" r:id="rId88"/>
    <p:sldId id="405" r:id="rId89"/>
    <p:sldId id="316" r:id="rId90"/>
    <p:sldId id="346" r:id="rId91"/>
    <p:sldId id="347" r:id="rId92"/>
    <p:sldId id="351" r:id="rId93"/>
    <p:sldId id="323" r:id="rId94"/>
    <p:sldId id="320" r:id="rId9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rhard Heemskerk" initials="GH" lastIdx="13" clrIdx="0">
    <p:extLst>
      <p:ext uri="{19B8F6BF-5375-455C-9EA6-DF929625EA0E}">
        <p15:presenceInfo xmlns:p15="http://schemas.microsoft.com/office/powerpoint/2012/main" userId="84e0d01c1d46cb8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9357"/>
    <a:srgbClr val="A7D971"/>
    <a:srgbClr val="83C9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731" autoAdjust="0"/>
    <p:restoredTop sz="95401" autoAdjust="0"/>
  </p:normalViewPr>
  <p:slideViewPr>
    <p:cSldViewPr snapToGrid="0">
      <p:cViewPr varScale="1">
        <p:scale>
          <a:sx n="90" d="100"/>
          <a:sy n="90" d="100"/>
        </p:scale>
        <p:origin x="85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266"/>
    </p:cViewPr>
  </p:sorterViewPr>
  <p:notesViewPr>
    <p:cSldViewPr snapToGrid="0"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2-20T20:11:03.155" idx="1">
    <p:pos x="10" y="10"/>
    <p:text>Stages should be changed according to correct list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3-02T19:39:43.906" idx="2">
    <p:pos x="10" y="10"/>
    <p:text>Same as before BSP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3-02T20:22:48.063" idx="7">
    <p:pos x="10" y="10"/>
    <p:text>icons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3-02T20:24:21.653" idx="8">
    <p:pos x="10" y="10"/>
    <p:text>business name other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3-02T20:31:07.847" idx="9">
    <p:pos x="10" y="10"/>
    <p:text>Link where they can find it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3-02T20:32:44.087" idx="10">
    <p:pos x="10" y="10"/>
    <p:text>update or create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3-02T20:44:11.538" idx="12">
    <p:pos x="10" y="10"/>
    <p:text>two slides correct content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3-02T20:42:29.668" idx="11">
    <p:pos x="10" y="10"/>
    <p:text>combination Supply &amp; MMT</p:text>
    <p:extLst>
      <p:ext uri="{C676402C-5697-4E1C-873F-D02D1690AC5C}">
        <p15:threadingInfo xmlns:p15="http://schemas.microsoft.com/office/powerpoint/2012/main" timeZoneBias="-6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68B9BD-6FC9-4E24-8A19-8C7A7D9A44A6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BAC7B3ED-FA7F-40FD-AB7E-8EE56398945B}">
      <dgm:prSet phldrT="[Text]" custT="1"/>
      <dgm:sp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>
          <a:outerShdw blurRad="50800" dist="38100" dir="2700000" sx="102000" sy="102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000"/>
            <a:t>SCRDM</a:t>
          </a:r>
        </a:p>
        <a:p>
          <a:r>
            <a:rPr lang="en-US" sz="2000"/>
            <a:t>&amp;</a:t>
          </a:r>
        </a:p>
        <a:p>
          <a:r>
            <a:rPr lang="en-US" sz="2000"/>
            <a:t>MMT</a:t>
          </a:r>
        </a:p>
      </dgm:t>
    </dgm:pt>
    <dgm:pt modelId="{0AED95D0-CC2F-4F38-97EB-F234A309621A}" type="parTrans" cxnId="{D03277DD-9828-428E-AFC2-995F8AF554D3}">
      <dgm:prSet/>
      <dgm:spPr/>
      <dgm:t>
        <a:bodyPr/>
        <a:lstStyle/>
        <a:p>
          <a:endParaRPr lang="en-US"/>
        </a:p>
      </dgm:t>
    </dgm:pt>
    <dgm:pt modelId="{C2655B65-CAD2-4027-8B7D-B500B525FFAE}" type="sibTrans" cxnId="{D03277DD-9828-428E-AFC2-995F8AF554D3}">
      <dgm:prSet/>
      <dgm:spPr/>
      <dgm:t>
        <a:bodyPr/>
        <a:lstStyle/>
        <a:p>
          <a:endParaRPr lang="en-US"/>
        </a:p>
      </dgm:t>
    </dgm:pt>
    <dgm:pt modelId="{E856DC4F-A20F-4C0C-AC1B-18C6962FAFCD}">
      <dgm:prSet phldrT="[Text]" custT="1"/>
      <dgm:sp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>
          <a:outerShdw blurRad="50800" dist="38100" dir="2700000" sx="102000" sy="102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600">
              <a:solidFill>
                <a:schemeClr val="bg1"/>
              </a:solidFill>
            </a:rPr>
            <a:t>Publication</a:t>
          </a:r>
        </a:p>
      </dgm:t>
    </dgm:pt>
    <dgm:pt modelId="{D7773384-6AFD-444F-9964-FFF51DF52831}" type="parTrans" cxnId="{BF666FB7-4CFB-4ED6-809B-E136515ADF69}">
      <dgm:prSet/>
      <dgm:spPr/>
      <dgm:t>
        <a:bodyPr/>
        <a:lstStyle/>
        <a:p>
          <a:endParaRPr lang="en-US"/>
        </a:p>
      </dgm:t>
    </dgm:pt>
    <dgm:pt modelId="{B190F570-3CD4-4EBE-B0E9-41EF9315F47B}" type="sibTrans" cxnId="{BF666FB7-4CFB-4ED6-809B-E136515ADF69}">
      <dgm:prSet/>
      <dgm:spPr/>
      <dgm:t>
        <a:bodyPr/>
        <a:lstStyle/>
        <a:p>
          <a:endParaRPr lang="en-US"/>
        </a:p>
      </dgm:t>
    </dgm:pt>
    <dgm:pt modelId="{298FB11D-1D00-4610-A236-A3854C4316A9}">
      <dgm:prSet phldrT="[Text]" custT="1"/>
      <dgm:sp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>
          <a:outerShdw blurRad="50800" dist="38100" dir="2700000" sx="102000" sy="102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000"/>
            <a:t>Messages</a:t>
          </a:r>
        </a:p>
      </dgm:t>
    </dgm:pt>
    <dgm:pt modelId="{F29AD511-BE42-464C-A9F2-F424746A799F}" type="parTrans" cxnId="{500E7811-A3F8-44DF-AC32-17A0718A9DEA}">
      <dgm:prSet/>
      <dgm:spPr/>
      <dgm:t>
        <a:bodyPr/>
        <a:lstStyle/>
        <a:p>
          <a:endParaRPr lang="en-US"/>
        </a:p>
      </dgm:t>
    </dgm:pt>
    <dgm:pt modelId="{61BFF22C-4BD6-4995-9CF7-147A42EABE56}" type="sibTrans" cxnId="{500E7811-A3F8-44DF-AC32-17A0718A9DEA}">
      <dgm:prSet/>
      <dgm:spPr/>
      <dgm:t>
        <a:bodyPr/>
        <a:lstStyle/>
        <a:p>
          <a:endParaRPr lang="en-US"/>
        </a:p>
      </dgm:t>
    </dgm:pt>
    <dgm:pt modelId="{23FA9AAA-134D-42C4-B978-2E2F45E45E2D}" type="pres">
      <dgm:prSet presAssocID="{8668B9BD-6FC9-4E24-8A19-8C7A7D9A44A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FC3514A-7D67-487D-881C-4ECA4C2EF334}" type="pres">
      <dgm:prSet presAssocID="{BAC7B3ED-FA7F-40FD-AB7E-8EE56398945B}" presName="gear1" presStyleLbl="node1" presStyleIdx="0" presStyleCnt="3" custLinFactNeighborX="-15909" custLinFactNeighborY="-94405">
        <dgm:presLayoutVars>
          <dgm:chMax val="1"/>
          <dgm:bulletEnabled val="1"/>
        </dgm:presLayoutVars>
      </dgm:prSet>
      <dgm:spPr/>
    </dgm:pt>
    <dgm:pt modelId="{2ED65CED-884C-483B-8D01-7DE04AED44ED}" type="pres">
      <dgm:prSet presAssocID="{BAC7B3ED-FA7F-40FD-AB7E-8EE56398945B}" presName="gear1srcNode" presStyleLbl="node1" presStyleIdx="0" presStyleCnt="3"/>
      <dgm:spPr/>
    </dgm:pt>
    <dgm:pt modelId="{C3235FBD-8AF5-4015-926A-8C3D9B4C4BF5}" type="pres">
      <dgm:prSet presAssocID="{BAC7B3ED-FA7F-40FD-AB7E-8EE56398945B}" presName="gear1dstNode" presStyleLbl="node1" presStyleIdx="0" presStyleCnt="3"/>
      <dgm:spPr/>
    </dgm:pt>
    <dgm:pt modelId="{0A3F1783-9CEA-420F-92B3-E7B4023EDC55}" type="pres">
      <dgm:prSet presAssocID="{E856DC4F-A20F-4C0C-AC1B-18C6962FAFCD}" presName="gear2" presStyleLbl="node1" presStyleIdx="1" presStyleCnt="3" custScaleX="130464" custScaleY="136971" custLinFactNeighborX="-12427" custLinFactNeighborY="5389">
        <dgm:presLayoutVars>
          <dgm:chMax val="1"/>
          <dgm:bulletEnabled val="1"/>
        </dgm:presLayoutVars>
      </dgm:prSet>
      <dgm:spPr/>
    </dgm:pt>
    <dgm:pt modelId="{7A569D9E-1104-426F-8655-C145E2393DC7}" type="pres">
      <dgm:prSet presAssocID="{E856DC4F-A20F-4C0C-AC1B-18C6962FAFCD}" presName="gear2srcNode" presStyleLbl="node1" presStyleIdx="1" presStyleCnt="3"/>
      <dgm:spPr/>
    </dgm:pt>
    <dgm:pt modelId="{4CA12443-5008-4A58-9864-AA1DBE28A8EC}" type="pres">
      <dgm:prSet presAssocID="{E856DC4F-A20F-4C0C-AC1B-18C6962FAFCD}" presName="gear2dstNode" presStyleLbl="node1" presStyleIdx="1" presStyleCnt="3"/>
      <dgm:spPr/>
    </dgm:pt>
    <dgm:pt modelId="{F553BBFD-EB1D-4AF6-BFDC-C3E41DC54C9C}" type="pres">
      <dgm:prSet presAssocID="{298FB11D-1D00-4610-A236-A3854C4316A9}" presName="gear3" presStyleLbl="node1" presStyleIdx="2" presStyleCnt="3" custScaleX="123724" custScaleY="122086" custLinFactNeighborX="31068" custLinFactNeighborY="96674"/>
      <dgm:spPr/>
    </dgm:pt>
    <dgm:pt modelId="{69F82BDD-9211-4058-8F18-EEC9BF2EDE99}" type="pres">
      <dgm:prSet presAssocID="{298FB11D-1D00-4610-A236-A3854C4316A9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C1CA217C-8822-46B8-8070-2E0263CD734F}" type="pres">
      <dgm:prSet presAssocID="{298FB11D-1D00-4610-A236-A3854C4316A9}" presName="gear3srcNode" presStyleLbl="node1" presStyleIdx="2" presStyleCnt="3"/>
      <dgm:spPr/>
    </dgm:pt>
    <dgm:pt modelId="{38B596EF-63D8-486C-9C95-4BA44359232E}" type="pres">
      <dgm:prSet presAssocID="{298FB11D-1D00-4610-A236-A3854C4316A9}" presName="gear3dstNode" presStyleLbl="node1" presStyleIdx="2" presStyleCnt="3"/>
      <dgm:spPr/>
    </dgm:pt>
    <dgm:pt modelId="{DB3715D2-6033-4F97-B6C5-DFC84C05BCAC}" type="pres">
      <dgm:prSet presAssocID="{C2655B65-CAD2-4027-8B7D-B500B525FFAE}" presName="connector1" presStyleLbl="sibTrans2D1" presStyleIdx="0" presStyleCnt="3" custAng="17492036" custScaleX="97484" custLinFactNeighborX="-18581" custLinFactNeighborY="-67637"/>
      <dgm:spPr/>
    </dgm:pt>
    <dgm:pt modelId="{D1CD7783-13C6-4BED-9719-CE23381CBBC9}" type="pres">
      <dgm:prSet presAssocID="{B190F570-3CD4-4EBE-B0E9-41EF9315F47B}" presName="connector2" presStyleLbl="sibTrans2D1" presStyleIdx="1" presStyleCnt="3" custFlipHor="1" custScaleX="122794" custLinFactNeighborX="81839" custLinFactNeighborY="33759"/>
      <dgm:spPr/>
    </dgm:pt>
    <dgm:pt modelId="{EE1729AE-7893-4755-BE2C-E9A75C4FDF24}" type="pres">
      <dgm:prSet presAssocID="{61BFF22C-4BD6-4995-9CF7-147A42EABE56}" presName="connector3" presStyleLbl="sibTrans2D1" presStyleIdx="2" presStyleCnt="3" custAng="21077580" custLinFactNeighborX="-56477" custLinFactNeighborY="46264"/>
      <dgm:spPr/>
    </dgm:pt>
  </dgm:ptLst>
  <dgm:cxnLst>
    <dgm:cxn modelId="{2365C900-FDA0-49E4-AF19-136D0EB069ED}" type="presOf" srcId="{BAC7B3ED-FA7F-40FD-AB7E-8EE56398945B}" destId="{2FC3514A-7D67-487D-881C-4ECA4C2EF334}" srcOrd="0" destOrd="0" presId="urn:microsoft.com/office/officeart/2005/8/layout/gear1"/>
    <dgm:cxn modelId="{7BA0D310-704B-44DC-83F5-DCA3EB08B5B1}" type="presOf" srcId="{B190F570-3CD4-4EBE-B0E9-41EF9315F47B}" destId="{D1CD7783-13C6-4BED-9719-CE23381CBBC9}" srcOrd="0" destOrd="0" presId="urn:microsoft.com/office/officeart/2005/8/layout/gear1"/>
    <dgm:cxn modelId="{500E7811-A3F8-44DF-AC32-17A0718A9DEA}" srcId="{8668B9BD-6FC9-4E24-8A19-8C7A7D9A44A6}" destId="{298FB11D-1D00-4610-A236-A3854C4316A9}" srcOrd="2" destOrd="0" parTransId="{F29AD511-BE42-464C-A9F2-F424746A799F}" sibTransId="{61BFF22C-4BD6-4995-9CF7-147A42EABE56}"/>
    <dgm:cxn modelId="{6A151A37-0099-4A72-AC67-3A2E490BCD40}" type="presOf" srcId="{298FB11D-1D00-4610-A236-A3854C4316A9}" destId="{C1CA217C-8822-46B8-8070-2E0263CD734F}" srcOrd="2" destOrd="0" presId="urn:microsoft.com/office/officeart/2005/8/layout/gear1"/>
    <dgm:cxn modelId="{DEC6D242-8F52-4CE8-8D27-488168EE21C6}" type="presOf" srcId="{BAC7B3ED-FA7F-40FD-AB7E-8EE56398945B}" destId="{C3235FBD-8AF5-4015-926A-8C3D9B4C4BF5}" srcOrd="2" destOrd="0" presId="urn:microsoft.com/office/officeart/2005/8/layout/gear1"/>
    <dgm:cxn modelId="{43413F4E-486F-4966-8C0C-C0A6979313AB}" type="presOf" srcId="{E856DC4F-A20F-4C0C-AC1B-18C6962FAFCD}" destId="{4CA12443-5008-4A58-9864-AA1DBE28A8EC}" srcOrd="2" destOrd="0" presId="urn:microsoft.com/office/officeart/2005/8/layout/gear1"/>
    <dgm:cxn modelId="{FEA88C70-B980-4295-83C5-0FD69F783228}" type="presOf" srcId="{C2655B65-CAD2-4027-8B7D-B500B525FFAE}" destId="{DB3715D2-6033-4F97-B6C5-DFC84C05BCAC}" srcOrd="0" destOrd="0" presId="urn:microsoft.com/office/officeart/2005/8/layout/gear1"/>
    <dgm:cxn modelId="{EEEBD171-6B05-4B48-9095-079F2A1575FF}" type="presOf" srcId="{298FB11D-1D00-4610-A236-A3854C4316A9}" destId="{69F82BDD-9211-4058-8F18-EEC9BF2EDE99}" srcOrd="1" destOrd="0" presId="urn:microsoft.com/office/officeart/2005/8/layout/gear1"/>
    <dgm:cxn modelId="{71B26C75-4C1A-4667-ACAF-91D2E5CE4504}" type="presOf" srcId="{E856DC4F-A20F-4C0C-AC1B-18C6962FAFCD}" destId="{7A569D9E-1104-426F-8655-C145E2393DC7}" srcOrd="1" destOrd="0" presId="urn:microsoft.com/office/officeart/2005/8/layout/gear1"/>
    <dgm:cxn modelId="{9379AB5A-2754-4E79-8E8F-2E2C94988C8D}" type="presOf" srcId="{BAC7B3ED-FA7F-40FD-AB7E-8EE56398945B}" destId="{2ED65CED-884C-483B-8D01-7DE04AED44ED}" srcOrd="1" destOrd="0" presId="urn:microsoft.com/office/officeart/2005/8/layout/gear1"/>
    <dgm:cxn modelId="{521E4794-9544-4479-9BB2-714235D58E74}" type="presOf" srcId="{298FB11D-1D00-4610-A236-A3854C4316A9}" destId="{F553BBFD-EB1D-4AF6-BFDC-C3E41DC54C9C}" srcOrd="0" destOrd="0" presId="urn:microsoft.com/office/officeart/2005/8/layout/gear1"/>
    <dgm:cxn modelId="{CC19479A-D1BF-450C-A126-33496DF36F43}" type="presOf" srcId="{8668B9BD-6FC9-4E24-8A19-8C7A7D9A44A6}" destId="{23FA9AAA-134D-42C4-B978-2E2F45E45E2D}" srcOrd="0" destOrd="0" presId="urn:microsoft.com/office/officeart/2005/8/layout/gear1"/>
    <dgm:cxn modelId="{BF666FB7-4CFB-4ED6-809B-E136515ADF69}" srcId="{8668B9BD-6FC9-4E24-8A19-8C7A7D9A44A6}" destId="{E856DC4F-A20F-4C0C-AC1B-18C6962FAFCD}" srcOrd="1" destOrd="0" parTransId="{D7773384-6AFD-444F-9964-FFF51DF52831}" sibTransId="{B190F570-3CD4-4EBE-B0E9-41EF9315F47B}"/>
    <dgm:cxn modelId="{B7BCBFD3-4A2B-46F5-B7C7-7F7B7E7393F0}" type="presOf" srcId="{E856DC4F-A20F-4C0C-AC1B-18C6962FAFCD}" destId="{0A3F1783-9CEA-420F-92B3-E7B4023EDC55}" srcOrd="0" destOrd="0" presId="urn:microsoft.com/office/officeart/2005/8/layout/gear1"/>
    <dgm:cxn modelId="{D03277DD-9828-428E-AFC2-995F8AF554D3}" srcId="{8668B9BD-6FC9-4E24-8A19-8C7A7D9A44A6}" destId="{BAC7B3ED-FA7F-40FD-AB7E-8EE56398945B}" srcOrd="0" destOrd="0" parTransId="{0AED95D0-CC2F-4F38-97EB-F234A309621A}" sibTransId="{C2655B65-CAD2-4027-8B7D-B500B525FFAE}"/>
    <dgm:cxn modelId="{4B0DE9ED-C2CE-4766-8801-A64384A1F932}" type="presOf" srcId="{61BFF22C-4BD6-4995-9CF7-147A42EABE56}" destId="{EE1729AE-7893-4755-BE2C-E9A75C4FDF24}" srcOrd="0" destOrd="0" presId="urn:microsoft.com/office/officeart/2005/8/layout/gear1"/>
    <dgm:cxn modelId="{1DAD9AF5-DCEF-4D5D-B5BD-B508D4B32193}" type="presOf" srcId="{298FB11D-1D00-4610-A236-A3854C4316A9}" destId="{38B596EF-63D8-486C-9C95-4BA44359232E}" srcOrd="3" destOrd="0" presId="urn:microsoft.com/office/officeart/2005/8/layout/gear1"/>
    <dgm:cxn modelId="{DD793D47-4A8E-4757-8BB8-3E2BF0808B3B}" type="presParOf" srcId="{23FA9AAA-134D-42C4-B978-2E2F45E45E2D}" destId="{2FC3514A-7D67-487D-881C-4ECA4C2EF334}" srcOrd="0" destOrd="0" presId="urn:microsoft.com/office/officeart/2005/8/layout/gear1"/>
    <dgm:cxn modelId="{4B3664AC-5E2A-4BBA-9F0B-9B3EB0B08950}" type="presParOf" srcId="{23FA9AAA-134D-42C4-B978-2E2F45E45E2D}" destId="{2ED65CED-884C-483B-8D01-7DE04AED44ED}" srcOrd="1" destOrd="0" presId="urn:microsoft.com/office/officeart/2005/8/layout/gear1"/>
    <dgm:cxn modelId="{F211AA4C-8A71-42A4-9B0D-80208B311AB1}" type="presParOf" srcId="{23FA9AAA-134D-42C4-B978-2E2F45E45E2D}" destId="{C3235FBD-8AF5-4015-926A-8C3D9B4C4BF5}" srcOrd="2" destOrd="0" presId="urn:microsoft.com/office/officeart/2005/8/layout/gear1"/>
    <dgm:cxn modelId="{69E068C7-F6B8-4F65-A75C-5EB96F377C3B}" type="presParOf" srcId="{23FA9AAA-134D-42C4-B978-2E2F45E45E2D}" destId="{0A3F1783-9CEA-420F-92B3-E7B4023EDC55}" srcOrd="3" destOrd="0" presId="urn:microsoft.com/office/officeart/2005/8/layout/gear1"/>
    <dgm:cxn modelId="{BF338488-41CC-41C4-86F2-3F3CBDB1330D}" type="presParOf" srcId="{23FA9AAA-134D-42C4-B978-2E2F45E45E2D}" destId="{7A569D9E-1104-426F-8655-C145E2393DC7}" srcOrd="4" destOrd="0" presId="urn:microsoft.com/office/officeart/2005/8/layout/gear1"/>
    <dgm:cxn modelId="{F8CFEA05-2D03-444B-B43B-19056647DDE9}" type="presParOf" srcId="{23FA9AAA-134D-42C4-B978-2E2F45E45E2D}" destId="{4CA12443-5008-4A58-9864-AA1DBE28A8EC}" srcOrd="5" destOrd="0" presId="urn:microsoft.com/office/officeart/2005/8/layout/gear1"/>
    <dgm:cxn modelId="{49FB16AB-65B0-412C-B466-A4C93CA40038}" type="presParOf" srcId="{23FA9AAA-134D-42C4-B978-2E2F45E45E2D}" destId="{F553BBFD-EB1D-4AF6-BFDC-C3E41DC54C9C}" srcOrd="6" destOrd="0" presId="urn:microsoft.com/office/officeart/2005/8/layout/gear1"/>
    <dgm:cxn modelId="{0B779940-B0B6-47AC-BC5B-150995D6FA47}" type="presParOf" srcId="{23FA9AAA-134D-42C4-B978-2E2F45E45E2D}" destId="{69F82BDD-9211-4058-8F18-EEC9BF2EDE99}" srcOrd="7" destOrd="0" presId="urn:microsoft.com/office/officeart/2005/8/layout/gear1"/>
    <dgm:cxn modelId="{FB935892-9E7F-4133-9671-C3A4679EC9B9}" type="presParOf" srcId="{23FA9AAA-134D-42C4-B978-2E2F45E45E2D}" destId="{C1CA217C-8822-46B8-8070-2E0263CD734F}" srcOrd="8" destOrd="0" presId="urn:microsoft.com/office/officeart/2005/8/layout/gear1"/>
    <dgm:cxn modelId="{CFF28693-D617-48E8-B958-D13994702B7A}" type="presParOf" srcId="{23FA9AAA-134D-42C4-B978-2E2F45E45E2D}" destId="{38B596EF-63D8-486C-9C95-4BA44359232E}" srcOrd="9" destOrd="0" presId="urn:microsoft.com/office/officeart/2005/8/layout/gear1"/>
    <dgm:cxn modelId="{860F64CA-DAEE-473A-A2F9-B3005943262A}" type="presParOf" srcId="{23FA9AAA-134D-42C4-B978-2E2F45E45E2D}" destId="{DB3715D2-6033-4F97-B6C5-DFC84C05BCAC}" srcOrd="10" destOrd="0" presId="urn:microsoft.com/office/officeart/2005/8/layout/gear1"/>
    <dgm:cxn modelId="{EC8C7EC5-3B81-4268-B35D-59F24FE10B67}" type="presParOf" srcId="{23FA9AAA-134D-42C4-B978-2E2F45E45E2D}" destId="{D1CD7783-13C6-4BED-9719-CE23381CBBC9}" srcOrd="11" destOrd="0" presId="urn:microsoft.com/office/officeart/2005/8/layout/gear1"/>
    <dgm:cxn modelId="{94A869A4-2DF6-4718-B416-3E62435FFCAE}" type="presParOf" srcId="{23FA9AAA-134D-42C4-B978-2E2F45E45E2D}" destId="{EE1729AE-7893-4755-BE2C-E9A75C4FDF2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68B9BD-6FC9-4E24-8A19-8C7A7D9A44A6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BAC7B3ED-FA7F-40FD-AB7E-8EE56398945B}">
      <dgm:prSet phldrT="[Text]" custT="1"/>
      <dgm:sp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46000">
              <a:schemeClr val="accent5">
                <a:lumMod val="95000"/>
                <a:lumOff val="5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>
          <a:outerShdw blurRad="50800" dist="38100" dir="2700000" sx="102000" sy="102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400"/>
            <a:t>Reference</a:t>
          </a:r>
        </a:p>
        <a:p>
          <a:r>
            <a:rPr lang="en-US" sz="2400"/>
            <a:t>Data </a:t>
          </a:r>
        </a:p>
        <a:p>
          <a:r>
            <a:rPr lang="en-US" sz="2400"/>
            <a:t>Models</a:t>
          </a:r>
        </a:p>
      </dgm:t>
    </dgm:pt>
    <dgm:pt modelId="{0AED95D0-CC2F-4F38-97EB-F234A309621A}" type="parTrans" cxnId="{D03277DD-9828-428E-AFC2-995F8AF554D3}">
      <dgm:prSet/>
      <dgm:spPr/>
      <dgm:t>
        <a:bodyPr/>
        <a:lstStyle/>
        <a:p>
          <a:endParaRPr lang="en-US"/>
        </a:p>
      </dgm:t>
    </dgm:pt>
    <dgm:pt modelId="{C2655B65-CAD2-4027-8B7D-B500B525FFAE}" type="sibTrans" cxnId="{D03277DD-9828-428E-AFC2-995F8AF554D3}">
      <dgm:prSet/>
      <dgm:spPr/>
      <dgm:t>
        <a:bodyPr/>
        <a:lstStyle/>
        <a:p>
          <a:endParaRPr lang="en-US"/>
        </a:p>
      </dgm:t>
    </dgm:pt>
    <dgm:pt modelId="{E856DC4F-A20F-4C0C-AC1B-18C6962FAFCD}">
      <dgm:prSet phldrT="[Text]" custT="1"/>
      <dgm:spPr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effectLst>
          <a:outerShdw blurRad="50800" dist="38100" dir="2700000" sx="102000" sy="102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000">
              <a:solidFill>
                <a:schemeClr val="bg1"/>
              </a:solidFill>
            </a:rPr>
            <a:t>Data Pipelines</a:t>
          </a:r>
        </a:p>
      </dgm:t>
    </dgm:pt>
    <dgm:pt modelId="{D7773384-6AFD-444F-9964-FFF51DF52831}" type="parTrans" cxnId="{BF666FB7-4CFB-4ED6-809B-E136515ADF69}">
      <dgm:prSet/>
      <dgm:spPr/>
      <dgm:t>
        <a:bodyPr/>
        <a:lstStyle/>
        <a:p>
          <a:endParaRPr lang="en-US"/>
        </a:p>
      </dgm:t>
    </dgm:pt>
    <dgm:pt modelId="{B190F570-3CD4-4EBE-B0E9-41EF9315F47B}" type="sibTrans" cxnId="{BF666FB7-4CFB-4ED6-809B-E136515ADF69}">
      <dgm:prSet/>
      <dgm:spPr/>
      <dgm:t>
        <a:bodyPr/>
        <a:lstStyle/>
        <a:p>
          <a:endParaRPr lang="en-US"/>
        </a:p>
      </dgm:t>
    </dgm:pt>
    <dgm:pt modelId="{298FB11D-1D00-4610-A236-A3854C4316A9}">
      <dgm:prSet phldrT="[Text]" custT="1"/>
      <dgm:sp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>
          <a:outerShdw blurRad="50800" dist="38100" sx="102000" sy="1020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400">
              <a:solidFill>
                <a:schemeClr val="tx1"/>
              </a:solidFill>
            </a:rPr>
            <a:t>Single</a:t>
          </a:r>
        </a:p>
        <a:p>
          <a:r>
            <a:rPr lang="en-US" sz="2400">
              <a:solidFill>
                <a:schemeClr val="tx1"/>
              </a:solidFill>
            </a:rPr>
            <a:t>Window</a:t>
          </a:r>
        </a:p>
      </dgm:t>
    </dgm:pt>
    <dgm:pt modelId="{F29AD511-BE42-464C-A9F2-F424746A799F}" type="parTrans" cxnId="{500E7811-A3F8-44DF-AC32-17A0718A9DEA}">
      <dgm:prSet/>
      <dgm:spPr/>
      <dgm:t>
        <a:bodyPr/>
        <a:lstStyle/>
        <a:p>
          <a:endParaRPr lang="en-US"/>
        </a:p>
      </dgm:t>
    </dgm:pt>
    <dgm:pt modelId="{61BFF22C-4BD6-4995-9CF7-147A42EABE56}" type="sibTrans" cxnId="{500E7811-A3F8-44DF-AC32-17A0718A9DEA}">
      <dgm:prSet/>
      <dgm:spPr/>
      <dgm:t>
        <a:bodyPr/>
        <a:lstStyle/>
        <a:p>
          <a:endParaRPr lang="en-US"/>
        </a:p>
      </dgm:t>
    </dgm:pt>
    <dgm:pt modelId="{23FA9AAA-134D-42C4-B978-2E2F45E45E2D}" type="pres">
      <dgm:prSet presAssocID="{8668B9BD-6FC9-4E24-8A19-8C7A7D9A44A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FC3514A-7D67-487D-881C-4ECA4C2EF334}" type="pres">
      <dgm:prSet presAssocID="{BAC7B3ED-FA7F-40FD-AB7E-8EE56398945B}" presName="gear1" presStyleLbl="node1" presStyleIdx="0" presStyleCnt="3" custLinFactNeighborX="-15909" custLinFactNeighborY="-94405">
        <dgm:presLayoutVars>
          <dgm:chMax val="1"/>
          <dgm:bulletEnabled val="1"/>
        </dgm:presLayoutVars>
      </dgm:prSet>
      <dgm:spPr/>
    </dgm:pt>
    <dgm:pt modelId="{2ED65CED-884C-483B-8D01-7DE04AED44ED}" type="pres">
      <dgm:prSet presAssocID="{BAC7B3ED-FA7F-40FD-AB7E-8EE56398945B}" presName="gear1srcNode" presStyleLbl="node1" presStyleIdx="0" presStyleCnt="3"/>
      <dgm:spPr/>
    </dgm:pt>
    <dgm:pt modelId="{C3235FBD-8AF5-4015-926A-8C3D9B4C4BF5}" type="pres">
      <dgm:prSet presAssocID="{BAC7B3ED-FA7F-40FD-AB7E-8EE56398945B}" presName="gear1dstNode" presStyleLbl="node1" presStyleIdx="0" presStyleCnt="3"/>
      <dgm:spPr/>
    </dgm:pt>
    <dgm:pt modelId="{0A3F1783-9CEA-420F-92B3-E7B4023EDC55}" type="pres">
      <dgm:prSet presAssocID="{E856DC4F-A20F-4C0C-AC1B-18C6962FAFCD}" presName="gear2" presStyleLbl="node1" presStyleIdx="1" presStyleCnt="3" custScaleX="130464" custScaleY="136971" custLinFactNeighborX="-12427" custLinFactNeighborY="5389">
        <dgm:presLayoutVars>
          <dgm:chMax val="1"/>
          <dgm:bulletEnabled val="1"/>
        </dgm:presLayoutVars>
      </dgm:prSet>
      <dgm:spPr/>
    </dgm:pt>
    <dgm:pt modelId="{7A569D9E-1104-426F-8655-C145E2393DC7}" type="pres">
      <dgm:prSet presAssocID="{E856DC4F-A20F-4C0C-AC1B-18C6962FAFCD}" presName="gear2srcNode" presStyleLbl="node1" presStyleIdx="1" presStyleCnt="3"/>
      <dgm:spPr/>
    </dgm:pt>
    <dgm:pt modelId="{4CA12443-5008-4A58-9864-AA1DBE28A8EC}" type="pres">
      <dgm:prSet presAssocID="{E856DC4F-A20F-4C0C-AC1B-18C6962FAFCD}" presName="gear2dstNode" presStyleLbl="node1" presStyleIdx="1" presStyleCnt="3"/>
      <dgm:spPr/>
    </dgm:pt>
    <dgm:pt modelId="{F553BBFD-EB1D-4AF6-BFDC-C3E41DC54C9C}" type="pres">
      <dgm:prSet presAssocID="{298FB11D-1D00-4610-A236-A3854C4316A9}" presName="gear3" presStyleLbl="node1" presStyleIdx="2" presStyleCnt="3" custScaleX="123724" custScaleY="122086" custLinFactNeighborX="31068" custLinFactNeighborY="96674"/>
      <dgm:spPr/>
    </dgm:pt>
    <dgm:pt modelId="{69F82BDD-9211-4058-8F18-EEC9BF2EDE99}" type="pres">
      <dgm:prSet presAssocID="{298FB11D-1D00-4610-A236-A3854C4316A9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C1CA217C-8822-46B8-8070-2E0263CD734F}" type="pres">
      <dgm:prSet presAssocID="{298FB11D-1D00-4610-A236-A3854C4316A9}" presName="gear3srcNode" presStyleLbl="node1" presStyleIdx="2" presStyleCnt="3"/>
      <dgm:spPr/>
    </dgm:pt>
    <dgm:pt modelId="{38B596EF-63D8-486C-9C95-4BA44359232E}" type="pres">
      <dgm:prSet presAssocID="{298FB11D-1D00-4610-A236-A3854C4316A9}" presName="gear3dstNode" presStyleLbl="node1" presStyleIdx="2" presStyleCnt="3"/>
      <dgm:spPr/>
    </dgm:pt>
    <dgm:pt modelId="{DB3715D2-6033-4F97-B6C5-DFC84C05BCAC}" type="pres">
      <dgm:prSet presAssocID="{C2655B65-CAD2-4027-8B7D-B500B525FFAE}" presName="connector1" presStyleLbl="sibTrans2D1" presStyleIdx="0" presStyleCnt="3" custAng="17492036" custScaleX="97484" custLinFactNeighborX="-18581" custLinFactNeighborY="-67637"/>
      <dgm:spPr/>
    </dgm:pt>
    <dgm:pt modelId="{D1CD7783-13C6-4BED-9719-CE23381CBBC9}" type="pres">
      <dgm:prSet presAssocID="{B190F570-3CD4-4EBE-B0E9-41EF9315F47B}" presName="connector2" presStyleLbl="sibTrans2D1" presStyleIdx="1" presStyleCnt="3" custFlipHor="1" custScaleX="122794" custLinFactNeighborX="81839" custLinFactNeighborY="33759"/>
      <dgm:spPr/>
    </dgm:pt>
    <dgm:pt modelId="{EE1729AE-7893-4755-BE2C-E9A75C4FDF24}" type="pres">
      <dgm:prSet presAssocID="{61BFF22C-4BD6-4995-9CF7-147A42EABE56}" presName="connector3" presStyleLbl="sibTrans2D1" presStyleIdx="2" presStyleCnt="3" custAng="21077580" custLinFactNeighborX="-56477" custLinFactNeighborY="46264"/>
      <dgm:spPr/>
    </dgm:pt>
  </dgm:ptLst>
  <dgm:cxnLst>
    <dgm:cxn modelId="{2365C900-FDA0-49E4-AF19-136D0EB069ED}" type="presOf" srcId="{BAC7B3ED-FA7F-40FD-AB7E-8EE56398945B}" destId="{2FC3514A-7D67-487D-881C-4ECA4C2EF334}" srcOrd="0" destOrd="0" presId="urn:microsoft.com/office/officeart/2005/8/layout/gear1"/>
    <dgm:cxn modelId="{7BA0D310-704B-44DC-83F5-DCA3EB08B5B1}" type="presOf" srcId="{B190F570-3CD4-4EBE-B0E9-41EF9315F47B}" destId="{D1CD7783-13C6-4BED-9719-CE23381CBBC9}" srcOrd="0" destOrd="0" presId="urn:microsoft.com/office/officeart/2005/8/layout/gear1"/>
    <dgm:cxn modelId="{500E7811-A3F8-44DF-AC32-17A0718A9DEA}" srcId="{8668B9BD-6FC9-4E24-8A19-8C7A7D9A44A6}" destId="{298FB11D-1D00-4610-A236-A3854C4316A9}" srcOrd="2" destOrd="0" parTransId="{F29AD511-BE42-464C-A9F2-F424746A799F}" sibTransId="{61BFF22C-4BD6-4995-9CF7-147A42EABE56}"/>
    <dgm:cxn modelId="{6A151A37-0099-4A72-AC67-3A2E490BCD40}" type="presOf" srcId="{298FB11D-1D00-4610-A236-A3854C4316A9}" destId="{C1CA217C-8822-46B8-8070-2E0263CD734F}" srcOrd="2" destOrd="0" presId="urn:microsoft.com/office/officeart/2005/8/layout/gear1"/>
    <dgm:cxn modelId="{DEC6D242-8F52-4CE8-8D27-488168EE21C6}" type="presOf" srcId="{BAC7B3ED-FA7F-40FD-AB7E-8EE56398945B}" destId="{C3235FBD-8AF5-4015-926A-8C3D9B4C4BF5}" srcOrd="2" destOrd="0" presId="urn:microsoft.com/office/officeart/2005/8/layout/gear1"/>
    <dgm:cxn modelId="{43413F4E-486F-4966-8C0C-C0A6979313AB}" type="presOf" srcId="{E856DC4F-A20F-4C0C-AC1B-18C6962FAFCD}" destId="{4CA12443-5008-4A58-9864-AA1DBE28A8EC}" srcOrd="2" destOrd="0" presId="urn:microsoft.com/office/officeart/2005/8/layout/gear1"/>
    <dgm:cxn modelId="{FEA88C70-B980-4295-83C5-0FD69F783228}" type="presOf" srcId="{C2655B65-CAD2-4027-8B7D-B500B525FFAE}" destId="{DB3715D2-6033-4F97-B6C5-DFC84C05BCAC}" srcOrd="0" destOrd="0" presId="urn:microsoft.com/office/officeart/2005/8/layout/gear1"/>
    <dgm:cxn modelId="{EEEBD171-6B05-4B48-9095-079F2A1575FF}" type="presOf" srcId="{298FB11D-1D00-4610-A236-A3854C4316A9}" destId="{69F82BDD-9211-4058-8F18-EEC9BF2EDE99}" srcOrd="1" destOrd="0" presId="urn:microsoft.com/office/officeart/2005/8/layout/gear1"/>
    <dgm:cxn modelId="{71B26C75-4C1A-4667-ACAF-91D2E5CE4504}" type="presOf" srcId="{E856DC4F-A20F-4C0C-AC1B-18C6962FAFCD}" destId="{7A569D9E-1104-426F-8655-C145E2393DC7}" srcOrd="1" destOrd="0" presId="urn:microsoft.com/office/officeart/2005/8/layout/gear1"/>
    <dgm:cxn modelId="{9379AB5A-2754-4E79-8E8F-2E2C94988C8D}" type="presOf" srcId="{BAC7B3ED-FA7F-40FD-AB7E-8EE56398945B}" destId="{2ED65CED-884C-483B-8D01-7DE04AED44ED}" srcOrd="1" destOrd="0" presId="urn:microsoft.com/office/officeart/2005/8/layout/gear1"/>
    <dgm:cxn modelId="{521E4794-9544-4479-9BB2-714235D58E74}" type="presOf" srcId="{298FB11D-1D00-4610-A236-A3854C4316A9}" destId="{F553BBFD-EB1D-4AF6-BFDC-C3E41DC54C9C}" srcOrd="0" destOrd="0" presId="urn:microsoft.com/office/officeart/2005/8/layout/gear1"/>
    <dgm:cxn modelId="{CC19479A-D1BF-450C-A126-33496DF36F43}" type="presOf" srcId="{8668B9BD-6FC9-4E24-8A19-8C7A7D9A44A6}" destId="{23FA9AAA-134D-42C4-B978-2E2F45E45E2D}" srcOrd="0" destOrd="0" presId="urn:microsoft.com/office/officeart/2005/8/layout/gear1"/>
    <dgm:cxn modelId="{BF666FB7-4CFB-4ED6-809B-E136515ADF69}" srcId="{8668B9BD-6FC9-4E24-8A19-8C7A7D9A44A6}" destId="{E856DC4F-A20F-4C0C-AC1B-18C6962FAFCD}" srcOrd="1" destOrd="0" parTransId="{D7773384-6AFD-444F-9964-FFF51DF52831}" sibTransId="{B190F570-3CD4-4EBE-B0E9-41EF9315F47B}"/>
    <dgm:cxn modelId="{B7BCBFD3-4A2B-46F5-B7C7-7F7B7E7393F0}" type="presOf" srcId="{E856DC4F-A20F-4C0C-AC1B-18C6962FAFCD}" destId="{0A3F1783-9CEA-420F-92B3-E7B4023EDC55}" srcOrd="0" destOrd="0" presId="urn:microsoft.com/office/officeart/2005/8/layout/gear1"/>
    <dgm:cxn modelId="{D03277DD-9828-428E-AFC2-995F8AF554D3}" srcId="{8668B9BD-6FC9-4E24-8A19-8C7A7D9A44A6}" destId="{BAC7B3ED-FA7F-40FD-AB7E-8EE56398945B}" srcOrd="0" destOrd="0" parTransId="{0AED95D0-CC2F-4F38-97EB-F234A309621A}" sibTransId="{C2655B65-CAD2-4027-8B7D-B500B525FFAE}"/>
    <dgm:cxn modelId="{4B0DE9ED-C2CE-4766-8801-A64384A1F932}" type="presOf" srcId="{61BFF22C-4BD6-4995-9CF7-147A42EABE56}" destId="{EE1729AE-7893-4755-BE2C-E9A75C4FDF24}" srcOrd="0" destOrd="0" presId="urn:microsoft.com/office/officeart/2005/8/layout/gear1"/>
    <dgm:cxn modelId="{1DAD9AF5-DCEF-4D5D-B5BD-B508D4B32193}" type="presOf" srcId="{298FB11D-1D00-4610-A236-A3854C4316A9}" destId="{38B596EF-63D8-486C-9C95-4BA44359232E}" srcOrd="3" destOrd="0" presId="urn:microsoft.com/office/officeart/2005/8/layout/gear1"/>
    <dgm:cxn modelId="{DD793D47-4A8E-4757-8BB8-3E2BF0808B3B}" type="presParOf" srcId="{23FA9AAA-134D-42C4-B978-2E2F45E45E2D}" destId="{2FC3514A-7D67-487D-881C-4ECA4C2EF334}" srcOrd="0" destOrd="0" presId="urn:microsoft.com/office/officeart/2005/8/layout/gear1"/>
    <dgm:cxn modelId="{4B3664AC-5E2A-4BBA-9F0B-9B3EB0B08950}" type="presParOf" srcId="{23FA9AAA-134D-42C4-B978-2E2F45E45E2D}" destId="{2ED65CED-884C-483B-8D01-7DE04AED44ED}" srcOrd="1" destOrd="0" presId="urn:microsoft.com/office/officeart/2005/8/layout/gear1"/>
    <dgm:cxn modelId="{F211AA4C-8A71-42A4-9B0D-80208B311AB1}" type="presParOf" srcId="{23FA9AAA-134D-42C4-B978-2E2F45E45E2D}" destId="{C3235FBD-8AF5-4015-926A-8C3D9B4C4BF5}" srcOrd="2" destOrd="0" presId="urn:microsoft.com/office/officeart/2005/8/layout/gear1"/>
    <dgm:cxn modelId="{69E068C7-F6B8-4F65-A75C-5EB96F377C3B}" type="presParOf" srcId="{23FA9AAA-134D-42C4-B978-2E2F45E45E2D}" destId="{0A3F1783-9CEA-420F-92B3-E7B4023EDC55}" srcOrd="3" destOrd="0" presId="urn:microsoft.com/office/officeart/2005/8/layout/gear1"/>
    <dgm:cxn modelId="{BF338488-41CC-41C4-86F2-3F3CBDB1330D}" type="presParOf" srcId="{23FA9AAA-134D-42C4-B978-2E2F45E45E2D}" destId="{7A569D9E-1104-426F-8655-C145E2393DC7}" srcOrd="4" destOrd="0" presId="urn:microsoft.com/office/officeart/2005/8/layout/gear1"/>
    <dgm:cxn modelId="{F8CFEA05-2D03-444B-B43B-19056647DDE9}" type="presParOf" srcId="{23FA9AAA-134D-42C4-B978-2E2F45E45E2D}" destId="{4CA12443-5008-4A58-9864-AA1DBE28A8EC}" srcOrd="5" destOrd="0" presId="urn:microsoft.com/office/officeart/2005/8/layout/gear1"/>
    <dgm:cxn modelId="{49FB16AB-65B0-412C-B466-A4C93CA40038}" type="presParOf" srcId="{23FA9AAA-134D-42C4-B978-2E2F45E45E2D}" destId="{F553BBFD-EB1D-4AF6-BFDC-C3E41DC54C9C}" srcOrd="6" destOrd="0" presId="urn:microsoft.com/office/officeart/2005/8/layout/gear1"/>
    <dgm:cxn modelId="{0B779940-B0B6-47AC-BC5B-150995D6FA47}" type="presParOf" srcId="{23FA9AAA-134D-42C4-B978-2E2F45E45E2D}" destId="{69F82BDD-9211-4058-8F18-EEC9BF2EDE99}" srcOrd="7" destOrd="0" presId="urn:microsoft.com/office/officeart/2005/8/layout/gear1"/>
    <dgm:cxn modelId="{FB935892-9E7F-4133-9671-C3A4679EC9B9}" type="presParOf" srcId="{23FA9AAA-134D-42C4-B978-2E2F45E45E2D}" destId="{C1CA217C-8822-46B8-8070-2E0263CD734F}" srcOrd="8" destOrd="0" presId="urn:microsoft.com/office/officeart/2005/8/layout/gear1"/>
    <dgm:cxn modelId="{CFF28693-D617-48E8-B958-D13994702B7A}" type="presParOf" srcId="{23FA9AAA-134D-42C4-B978-2E2F45E45E2D}" destId="{38B596EF-63D8-486C-9C95-4BA44359232E}" srcOrd="9" destOrd="0" presId="urn:microsoft.com/office/officeart/2005/8/layout/gear1"/>
    <dgm:cxn modelId="{860F64CA-DAEE-473A-A2F9-B3005943262A}" type="presParOf" srcId="{23FA9AAA-134D-42C4-B978-2E2F45E45E2D}" destId="{DB3715D2-6033-4F97-B6C5-DFC84C05BCAC}" srcOrd="10" destOrd="0" presId="urn:microsoft.com/office/officeart/2005/8/layout/gear1"/>
    <dgm:cxn modelId="{EC8C7EC5-3B81-4268-B35D-59F24FE10B67}" type="presParOf" srcId="{23FA9AAA-134D-42C4-B978-2E2F45E45E2D}" destId="{D1CD7783-13C6-4BED-9719-CE23381CBBC9}" srcOrd="11" destOrd="0" presId="urn:microsoft.com/office/officeart/2005/8/layout/gear1"/>
    <dgm:cxn modelId="{94A869A4-2DF6-4718-B416-3E62435FFCAE}" type="presParOf" srcId="{23FA9AAA-134D-42C4-B978-2E2F45E45E2D}" destId="{EE1729AE-7893-4755-BE2C-E9A75C4FDF2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68B9BD-6FC9-4E24-8A19-8C7A7D9A44A6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BAC7B3ED-FA7F-40FD-AB7E-8EE56398945B}">
      <dgm:prSet phldrT="[Text]" custT="1"/>
      <dgm:sp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46000">
              <a:schemeClr val="accent5">
                <a:lumMod val="95000"/>
                <a:lumOff val="5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>
          <a:outerShdw blurRad="50800" dist="38100" dir="2700000" sx="102000" sy="102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400"/>
            <a:t>White Paper </a:t>
          </a:r>
        </a:p>
        <a:p>
          <a:r>
            <a:rPr lang="en-US" sz="2400"/>
            <a:t>on RDM</a:t>
          </a:r>
        </a:p>
      </dgm:t>
    </dgm:pt>
    <dgm:pt modelId="{0AED95D0-CC2F-4F38-97EB-F234A309621A}" type="parTrans" cxnId="{D03277DD-9828-428E-AFC2-995F8AF554D3}">
      <dgm:prSet/>
      <dgm:spPr/>
      <dgm:t>
        <a:bodyPr/>
        <a:lstStyle/>
        <a:p>
          <a:endParaRPr lang="en-US"/>
        </a:p>
      </dgm:t>
    </dgm:pt>
    <dgm:pt modelId="{C2655B65-CAD2-4027-8B7D-B500B525FFAE}" type="sibTrans" cxnId="{D03277DD-9828-428E-AFC2-995F8AF554D3}">
      <dgm:prSet/>
      <dgm:spPr/>
      <dgm:t>
        <a:bodyPr/>
        <a:lstStyle/>
        <a:p>
          <a:endParaRPr lang="en-US"/>
        </a:p>
      </dgm:t>
    </dgm:pt>
    <dgm:pt modelId="{E856DC4F-A20F-4C0C-AC1B-18C6962FAFCD}">
      <dgm:prSet phldrT="[Text]" custT="1"/>
      <dgm:spPr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effectLst>
          <a:outerShdw blurRad="50800" dist="38100" dir="2700000" sx="102000" sy="102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400">
              <a:solidFill>
                <a:schemeClr val="bg1"/>
              </a:solidFill>
            </a:rPr>
            <a:t>High Level </a:t>
          </a:r>
        </a:p>
        <a:p>
          <a:r>
            <a:rPr lang="en-US" sz="2400">
              <a:solidFill>
                <a:schemeClr val="bg1"/>
              </a:solidFill>
            </a:rPr>
            <a:t>BRS</a:t>
          </a:r>
        </a:p>
      </dgm:t>
    </dgm:pt>
    <dgm:pt modelId="{D7773384-6AFD-444F-9964-FFF51DF52831}" type="parTrans" cxnId="{BF666FB7-4CFB-4ED6-809B-E136515ADF69}">
      <dgm:prSet/>
      <dgm:spPr/>
      <dgm:t>
        <a:bodyPr/>
        <a:lstStyle/>
        <a:p>
          <a:endParaRPr lang="en-US"/>
        </a:p>
      </dgm:t>
    </dgm:pt>
    <dgm:pt modelId="{B190F570-3CD4-4EBE-B0E9-41EF9315F47B}" type="sibTrans" cxnId="{BF666FB7-4CFB-4ED6-809B-E136515ADF69}">
      <dgm:prSet/>
      <dgm:spPr/>
      <dgm:t>
        <a:bodyPr/>
        <a:lstStyle/>
        <a:p>
          <a:endParaRPr lang="en-US"/>
        </a:p>
      </dgm:t>
    </dgm:pt>
    <dgm:pt modelId="{298FB11D-1D00-4610-A236-A3854C4316A9}">
      <dgm:prSet phldrT="[Text]" custT="1"/>
      <dgm:sp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>
          <a:outerShdw blurRad="50800" dist="38100" sx="102000" sy="1020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400">
              <a:solidFill>
                <a:schemeClr val="tx1"/>
              </a:solidFill>
            </a:rPr>
            <a:t>High Level RSM</a:t>
          </a:r>
        </a:p>
      </dgm:t>
    </dgm:pt>
    <dgm:pt modelId="{61BFF22C-4BD6-4995-9CF7-147A42EABE56}" type="sibTrans" cxnId="{500E7811-A3F8-44DF-AC32-17A0718A9DEA}">
      <dgm:prSet/>
      <dgm:spPr/>
      <dgm:t>
        <a:bodyPr/>
        <a:lstStyle/>
        <a:p>
          <a:endParaRPr lang="en-US"/>
        </a:p>
      </dgm:t>
    </dgm:pt>
    <dgm:pt modelId="{F29AD511-BE42-464C-A9F2-F424746A799F}" type="parTrans" cxnId="{500E7811-A3F8-44DF-AC32-17A0718A9DEA}">
      <dgm:prSet/>
      <dgm:spPr/>
      <dgm:t>
        <a:bodyPr/>
        <a:lstStyle/>
        <a:p>
          <a:endParaRPr lang="en-US"/>
        </a:p>
      </dgm:t>
    </dgm:pt>
    <dgm:pt modelId="{23FA9AAA-134D-42C4-B978-2E2F45E45E2D}" type="pres">
      <dgm:prSet presAssocID="{8668B9BD-6FC9-4E24-8A19-8C7A7D9A44A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FC3514A-7D67-487D-881C-4ECA4C2EF334}" type="pres">
      <dgm:prSet presAssocID="{BAC7B3ED-FA7F-40FD-AB7E-8EE56398945B}" presName="gear1" presStyleLbl="node1" presStyleIdx="0" presStyleCnt="3" custLinFactNeighborX="-15909" custLinFactNeighborY="-94405">
        <dgm:presLayoutVars>
          <dgm:chMax val="1"/>
          <dgm:bulletEnabled val="1"/>
        </dgm:presLayoutVars>
      </dgm:prSet>
      <dgm:spPr/>
    </dgm:pt>
    <dgm:pt modelId="{2ED65CED-884C-483B-8D01-7DE04AED44ED}" type="pres">
      <dgm:prSet presAssocID="{BAC7B3ED-FA7F-40FD-AB7E-8EE56398945B}" presName="gear1srcNode" presStyleLbl="node1" presStyleIdx="0" presStyleCnt="3"/>
      <dgm:spPr/>
    </dgm:pt>
    <dgm:pt modelId="{C3235FBD-8AF5-4015-926A-8C3D9B4C4BF5}" type="pres">
      <dgm:prSet presAssocID="{BAC7B3ED-FA7F-40FD-AB7E-8EE56398945B}" presName="gear1dstNode" presStyleLbl="node1" presStyleIdx="0" presStyleCnt="3"/>
      <dgm:spPr/>
    </dgm:pt>
    <dgm:pt modelId="{0A3F1783-9CEA-420F-92B3-E7B4023EDC55}" type="pres">
      <dgm:prSet presAssocID="{E856DC4F-A20F-4C0C-AC1B-18C6962FAFCD}" presName="gear2" presStyleLbl="node1" presStyleIdx="1" presStyleCnt="3" custScaleX="130464" custScaleY="136971" custLinFactNeighborX="-12427" custLinFactNeighborY="5389">
        <dgm:presLayoutVars>
          <dgm:chMax val="1"/>
          <dgm:bulletEnabled val="1"/>
        </dgm:presLayoutVars>
      </dgm:prSet>
      <dgm:spPr/>
    </dgm:pt>
    <dgm:pt modelId="{7A569D9E-1104-426F-8655-C145E2393DC7}" type="pres">
      <dgm:prSet presAssocID="{E856DC4F-A20F-4C0C-AC1B-18C6962FAFCD}" presName="gear2srcNode" presStyleLbl="node1" presStyleIdx="1" presStyleCnt="3"/>
      <dgm:spPr/>
    </dgm:pt>
    <dgm:pt modelId="{4CA12443-5008-4A58-9864-AA1DBE28A8EC}" type="pres">
      <dgm:prSet presAssocID="{E856DC4F-A20F-4C0C-AC1B-18C6962FAFCD}" presName="gear2dstNode" presStyleLbl="node1" presStyleIdx="1" presStyleCnt="3"/>
      <dgm:spPr/>
    </dgm:pt>
    <dgm:pt modelId="{F553BBFD-EB1D-4AF6-BFDC-C3E41DC54C9C}" type="pres">
      <dgm:prSet presAssocID="{298FB11D-1D00-4610-A236-A3854C4316A9}" presName="gear3" presStyleLbl="node1" presStyleIdx="2" presStyleCnt="3" custScaleX="123724" custScaleY="122086" custLinFactNeighborX="31068" custLinFactNeighborY="96674"/>
      <dgm:spPr/>
    </dgm:pt>
    <dgm:pt modelId="{69F82BDD-9211-4058-8F18-EEC9BF2EDE99}" type="pres">
      <dgm:prSet presAssocID="{298FB11D-1D00-4610-A236-A3854C4316A9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C1CA217C-8822-46B8-8070-2E0263CD734F}" type="pres">
      <dgm:prSet presAssocID="{298FB11D-1D00-4610-A236-A3854C4316A9}" presName="gear3srcNode" presStyleLbl="node1" presStyleIdx="2" presStyleCnt="3"/>
      <dgm:spPr/>
    </dgm:pt>
    <dgm:pt modelId="{38B596EF-63D8-486C-9C95-4BA44359232E}" type="pres">
      <dgm:prSet presAssocID="{298FB11D-1D00-4610-A236-A3854C4316A9}" presName="gear3dstNode" presStyleLbl="node1" presStyleIdx="2" presStyleCnt="3"/>
      <dgm:spPr/>
    </dgm:pt>
    <dgm:pt modelId="{DB3715D2-6033-4F97-B6C5-DFC84C05BCAC}" type="pres">
      <dgm:prSet presAssocID="{C2655B65-CAD2-4027-8B7D-B500B525FFAE}" presName="connector1" presStyleLbl="sibTrans2D1" presStyleIdx="0" presStyleCnt="3" custAng="17492036" custScaleX="97484" custLinFactNeighborX="-18581" custLinFactNeighborY="-67637"/>
      <dgm:spPr/>
    </dgm:pt>
    <dgm:pt modelId="{D1CD7783-13C6-4BED-9719-CE23381CBBC9}" type="pres">
      <dgm:prSet presAssocID="{B190F570-3CD4-4EBE-B0E9-41EF9315F47B}" presName="connector2" presStyleLbl="sibTrans2D1" presStyleIdx="1" presStyleCnt="3" custFlipHor="1" custScaleX="122794" custLinFactNeighborX="81839" custLinFactNeighborY="33759"/>
      <dgm:spPr/>
    </dgm:pt>
    <dgm:pt modelId="{EE1729AE-7893-4755-BE2C-E9A75C4FDF24}" type="pres">
      <dgm:prSet presAssocID="{61BFF22C-4BD6-4995-9CF7-147A42EABE56}" presName="connector3" presStyleLbl="sibTrans2D1" presStyleIdx="2" presStyleCnt="3" custAng="21077580" custLinFactNeighborX="-56477" custLinFactNeighborY="46264"/>
      <dgm:spPr/>
    </dgm:pt>
  </dgm:ptLst>
  <dgm:cxnLst>
    <dgm:cxn modelId="{2365C900-FDA0-49E4-AF19-136D0EB069ED}" type="presOf" srcId="{BAC7B3ED-FA7F-40FD-AB7E-8EE56398945B}" destId="{2FC3514A-7D67-487D-881C-4ECA4C2EF334}" srcOrd="0" destOrd="0" presId="urn:microsoft.com/office/officeart/2005/8/layout/gear1"/>
    <dgm:cxn modelId="{7BA0D310-704B-44DC-83F5-DCA3EB08B5B1}" type="presOf" srcId="{B190F570-3CD4-4EBE-B0E9-41EF9315F47B}" destId="{D1CD7783-13C6-4BED-9719-CE23381CBBC9}" srcOrd="0" destOrd="0" presId="urn:microsoft.com/office/officeart/2005/8/layout/gear1"/>
    <dgm:cxn modelId="{500E7811-A3F8-44DF-AC32-17A0718A9DEA}" srcId="{8668B9BD-6FC9-4E24-8A19-8C7A7D9A44A6}" destId="{298FB11D-1D00-4610-A236-A3854C4316A9}" srcOrd="2" destOrd="0" parTransId="{F29AD511-BE42-464C-A9F2-F424746A799F}" sibTransId="{61BFF22C-4BD6-4995-9CF7-147A42EABE56}"/>
    <dgm:cxn modelId="{6A151A37-0099-4A72-AC67-3A2E490BCD40}" type="presOf" srcId="{298FB11D-1D00-4610-A236-A3854C4316A9}" destId="{C1CA217C-8822-46B8-8070-2E0263CD734F}" srcOrd="2" destOrd="0" presId="urn:microsoft.com/office/officeart/2005/8/layout/gear1"/>
    <dgm:cxn modelId="{DEC6D242-8F52-4CE8-8D27-488168EE21C6}" type="presOf" srcId="{BAC7B3ED-FA7F-40FD-AB7E-8EE56398945B}" destId="{C3235FBD-8AF5-4015-926A-8C3D9B4C4BF5}" srcOrd="2" destOrd="0" presId="urn:microsoft.com/office/officeart/2005/8/layout/gear1"/>
    <dgm:cxn modelId="{43413F4E-486F-4966-8C0C-C0A6979313AB}" type="presOf" srcId="{E856DC4F-A20F-4C0C-AC1B-18C6962FAFCD}" destId="{4CA12443-5008-4A58-9864-AA1DBE28A8EC}" srcOrd="2" destOrd="0" presId="urn:microsoft.com/office/officeart/2005/8/layout/gear1"/>
    <dgm:cxn modelId="{FEA88C70-B980-4295-83C5-0FD69F783228}" type="presOf" srcId="{C2655B65-CAD2-4027-8B7D-B500B525FFAE}" destId="{DB3715D2-6033-4F97-B6C5-DFC84C05BCAC}" srcOrd="0" destOrd="0" presId="urn:microsoft.com/office/officeart/2005/8/layout/gear1"/>
    <dgm:cxn modelId="{EEEBD171-6B05-4B48-9095-079F2A1575FF}" type="presOf" srcId="{298FB11D-1D00-4610-A236-A3854C4316A9}" destId="{69F82BDD-9211-4058-8F18-EEC9BF2EDE99}" srcOrd="1" destOrd="0" presId="urn:microsoft.com/office/officeart/2005/8/layout/gear1"/>
    <dgm:cxn modelId="{71B26C75-4C1A-4667-ACAF-91D2E5CE4504}" type="presOf" srcId="{E856DC4F-A20F-4C0C-AC1B-18C6962FAFCD}" destId="{7A569D9E-1104-426F-8655-C145E2393DC7}" srcOrd="1" destOrd="0" presId="urn:microsoft.com/office/officeart/2005/8/layout/gear1"/>
    <dgm:cxn modelId="{9379AB5A-2754-4E79-8E8F-2E2C94988C8D}" type="presOf" srcId="{BAC7B3ED-FA7F-40FD-AB7E-8EE56398945B}" destId="{2ED65CED-884C-483B-8D01-7DE04AED44ED}" srcOrd="1" destOrd="0" presId="urn:microsoft.com/office/officeart/2005/8/layout/gear1"/>
    <dgm:cxn modelId="{521E4794-9544-4479-9BB2-714235D58E74}" type="presOf" srcId="{298FB11D-1D00-4610-A236-A3854C4316A9}" destId="{F553BBFD-EB1D-4AF6-BFDC-C3E41DC54C9C}" srcOrd="0" destOrd="0" presId="urn:microsoft.com/office/officeart/2005/8/layout/gear1"/>
    <dgm:cxn modelId="{CC19479A-D1BF-450C-A126-33496DF36F43}" type="presOf" srcId="{8668B9BD-6FC9-4E24-8A19-8C7A7D9A44A6}" destId="{23FA9AAA-134D-42C4-B978-2E2F45E45E2D}" srcOrd="0" destOrd="0" presId="urn:microsoft.com/office/officeart/2005/8/layout/gear1"/>
    <dgm:cxn modelId="{BF666FB7-4CFB-4ED6-809B-E136515ADF69}" srcId="{8668B9BD-6FC9-4E24-8A19-8C7A7D9A44A6}" destId="{E856DC4F-A20F-4C0C-AC1B-18C6962FAFCD}" srcOrd="1" destOrd="0" parTransId="{D7773384-6AFD-444F-9964-FFF51DF52831}" sibTransId="{B190F570-3CD4-4EBE-B0E9-41EF9315F47B}"/>
    <dgm:cxn modelId="{B7BCBFD3-4A2B-46F5-B7C7-7F7B7E7393F0}" type="presOf" srcId="{E856DC4F-A20F-4C0C-AC1B-18C6962FAFCD}" destId="{0A3F1783-9CEA-420F-92B3-E7B4023EDC55}" srcOrd="0" destOrd="0" presId="urn:microsoft.com/office/officeart/2005/8/layout/gear1"/>
    <dgm:cxn modelId="{D03277DD-9828-428E-AFC2-995F8AF554D3}" srcId="{8668B9BD-6FC9-4E24-8A19-8C7A7D9A44A6}" destId="{BAC7B3ED-FA7F-40FD-AB7E-8EE56398945B}" srcOrd="0" destOrd="0" parTransId="{0AED95D0-CC2F-4F38-97EB-F234A309621A}" sibTransId="{C2655B65-CAD2-4027-8B7D-B500B525FFAE}"/>
    <dgm:cxn modelId="{4B0DE9ED-C2CE-4766-8801-A64384A1F932}" type="presOf" srcId="{61BFF22C-4BD6-4995-9CF7-147A42EABE56}" destId="{EE1729AE-7893-4755-BE2C-E9A75C4FDF24}" srcOrd="0" destOrd="0" presId="urn:microsoft.com/office/officeart/2005/8/layout/gear1"/>
    <dgm:cxn modelId="{1DAD9AF5-DCEF-4D5D-B5BD-B508D4B32193}" type="presOf" srcId="{298FB11D-1D00-4610-A236-A3854C4316A9}" destId="{38B596EF-63D8-486C-9C95-4BA44359232E}" srcOrd="3" destOrd="0" presId="urn:microsoft.com/office/officeart/2005/8/layout/gear1"/>
    <dgm:cxn modelId="{DD793D47-4A8E-4757-8BB8-3E2BF0808B3B}" type="presParOf" srcId="{23FA9AAA-134D-42C4-B978-2E2F45E45E2D}" destId="{2FC3514A-7D67-487D-881C-4ECA4C2EF334}" srcOrd="0" destOrd="0" presId="urn:microsoft.com/office/officeart/2005/8/layout/gear1"/>
    <dgm:cxn modelId="{4B3664AC-5E2A-4BBA-9F0B-9B3EB0B08950}" type="presParOf" srcId="{23FA9AAA-134D-42C4-B978-2E2F45E45E2D}" destId="{2ED65CED-884C-483B-8D01-7DE04AED44ED}" srcOrd="1" destOrd="0" presId="urn:microsoft.com/office/officeart/2005/8/layout/gear1"/>
    <dgm:cxn modelId="{F211AA4C-8A71-42A4-9B0D-80208B311AB1}" type="presParOf" srcId="{23FA9AAA-134D-42C4-B978-2E2F45E45E2D}" destId="{C3235FBD-8AF5-4015-926A-8C3D9B4C4BF5}" srcOrd="2" destOrd="0" presId="urn:microsoft.com/office/officeart/2005/8/layout/gear1"/>
    <dgm:cxn modelId="{69E068C7-F6B8-4F65-A75C-5EB96F377C3B}" type="presParOf" srcId="{23FA9AAA-134D-42C4-B978-2E2F45E45E2D}" destId="{0A3F1783-9CEA-420F-92B3-E7B4023EDC55}" srcOrd="3" destOrd="0" presId="urn:microsoft.com/office/officeart/2005/8/layout/gear1"/>
    <dgm:cxn modelId="{BF338488-41CC-41C4-86F2-3F3CBDB1330D}" type="presParOf" srcId="{23FA9AAA-134D-42C4-B978-2E2F45E45E2D}" destId="{7A569D9E-1104-426F-8655-C145E2393DC7}" srcOrd="4" destOrd="0" presId="urn:microsoft.com/office/officeart/2005/8/layout/gear1"/>
    <dgm:cxn modelId="{F8CFEA05-2D03-444B-B43B-19056647DDE9}" type="presParOf" srcId="{23FA9AAA-134D-42C4-B978-2E2F45E45E2D}" destId="{4CA12443-5008-4A58-9864-AA1DBE28A8EC}" srcOrd="5" destOrd="0" presId="urn:microsoft.com/office/officeart/2005/8/layout/gear1"/>
    <dgm:cxn modelId="{49FB16AB-65B0-412C-B466-A4C93CA40038}" type="presParOf" srcId="{23FA9AAA-134D-42C4-B978-2E2F45E45E2D}" destId="{F553BBFD-EB1D-4AF6-BFDC-C3E41DC54C9C}" srcOrd="6" destOrd="0" presId="urn:microsoft.com/office/officeart/2005/8/layout/gear1"/>
    <dgm:cxn modelId="{0B779940-B0B6-47AC-BC5B-150995D6FA47}" type="presParOf" srcId="{23FA9AAA-134D-42C4-B978-2E2F45E45E2D}" destId="{69F82BDD-9211-4058-8F18-EEC9BF2EDE99}" srcOrd="7" destOrd="0" presId="urn:microsoft.com/office/officeart/2005/8/layout/gear1"/>
    <dgm:cxn modelId="{FB935892-9E7F-4133-9671-C3A4679EC9B9}" type="presParOf" srcId="{23FA9AAA-134D-42C4-B978-2E2F45E45E2D}" destId="{C1CA217C-8822-46B8-8070-2E0263CD734F}" srcOrd="8" destOrd="0" presId="urn:microsoft.com/office/officeart/2005/8/layout/gear1"/>
    <dgm:cxn modelId="{CFF28693-D617-48E8-B958-D13994702B7A}" type="presParOf" srcId="{23FA9AAA-134D-42C4-B978-2E2F45E45E2D}" destId="{38B596EF-63D8-486C-9C95-4BA44359232E}" srcOrd="9" destOrd="0" presId="urn:microsoft.com/office/officeart/2005/8/layout/gear1"/>
    <dgm:cxn modelId="{860F64CA-DAEE-473A-A2F9-B3005943262A}" type="presParOf" srcId="{23FA9AAA-134D-42C4-B978-2E2F45E45E2D}" destId="{DB3715D2-6033-4F97-B6C5-DFC84C05BCAC}" srcOrd="10" destOrd="0" presId="urn:microsoft.com/office/officeart/2005/8/layout/gear1"/>
    <dgm:cxn modelId="{EC8C7EC5-3B81-4268-B35D-59F24FE10B67}" type="presParOf" srcId="{23FA9AAA-134D-42C4-B978-2E2F45E45E2D}" destId="{D1CD7783-13C6-4BED-9719-CE23381CBBC9}" srcOrd="11" destOrd="0" presId="urn:microsoft.com/office/officeart/2005/8/layout/gear1"/>
    <dgm:cxn modelId="{94A869A4-2DF6-4718-B416-3E62435FFCAE}" type="presParOf" srcId="{23FA9AAA-134D-42C4-B978-2E2F45E45E2D}" destId="{EE1729AE-7893-4755-BE2C-E9A75C4FDF2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29945F-8776-4BE3-9B36-4A2786B1CC6B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8A3292FD-6FD4-4390-93E9-37E3AF7FBB2C}">
      <dgm:prSet phldrT="[Text]" custT="1"/>
      <dgm:sp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>
          <a:outerShdw blurRad="50800" dist="38100" dir="2700000" sx="103000" sy="103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800" b="1"/>
            <a:t>Maintenance</a:t>
          </a:r>
        </a:p>
      </dgm:t>
    </dgm:pt>
    <dgm:pt modelId="{9E494A0B-6E87-400D-A30E-119E9ACD7376}" type="parTrans" cxnId="{EA7EFF81-44F7-4966-BD9F-6AB9FC02082B}">
      <dgm:prSet/>
      <dgm:spPr/>
      <dgm:t>
        <a:bodyPr/>
        <a:lstStyle/>
        <a:p>
          <a:endParaRPr lang="en-US"/>
        </a:p>
      </dgm:t>
    </dgm:pt>
    <dgm:pt modelId="{2947F045-F275-4CD9-9FA5-1D51DBC26DBF}" type="sibTrans" cxnId="{EA7EFF81-44F7-4966-BD9F-6AB9FC02082B}">
      <dgm:prSet/>
      <dgm:spPr/>
      <dgm:t>
        <a:bodyPr/>
        <a:lstStyle/>
        <a:p>
          <a:endParaRPr lang="en-US"/>
        </a:p>
      </dgm:t>
    </dgm:pt>
    <dgm:pt modelId="{F204EDE7-0D14-4E69-A9FC-FA33411D6493}">
      <dgm:prSet phldrT="[Text]" custT="1"/>
      <dgm:spPr>
        <a:gradFill flip="none" rotWithShape="1">
          <a:gsLst>
            <a:gs pos="0">
              <a:schemeClr val="accent4">
                <a:lumMod val="89000"/>
              </a:schemeClr>
            </a:gs>
            <a:gs pos="23000">
              <a:schemeClr val="accent4">
                <a:lumMod val="89000"/>
              </a:schemeClr>
            </a:gs>
            <a:gs pos="69000">
              <a:schemeClr val="accent4">
                <a:lumMod val="75000"/>
              </a:schemeClr>
            </a:gs>
            <a:gs pos="97000">
              <a:schemeClr val="accent4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>
          <a:outerShdw blurRad="50800" dist="38100" dir="2700000" sx="103000" sy="103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400" b="1"/>
            <a:t>Subset of CCL</a:t>
          </a:r>
          <a:endParaRPr lang="en-US" sz="1800" b="1"/>
        </a:p>
      </dgm:t>
    </dgm:pt>
    <dgm:pt modelId="{130AB1DB-96DD-469C-8E20-BDC5918037EE}" type="parTrans" cxnId="{0D7C75D3-161F-42C0-9EBA-0E488CAFCD58}">
      <dgm:prSet/>
      <dgm:spPr/>
      <dgm:t>
        <a:bodyPr/>
        <a:lstStyle/>
        <a:p>
          <a:endParaRPr lang="en-US"/>
        </a:p>
      </dgm:t>
    </dgm:pt>
    <dgm:pt modelId="{F7BB87AC-3C71-4D6B-A509-F1C1CEC8A243}" type="sibTrans" cxnId="{0D7C75D3-161F-42C0-9EBA-0E488CAFCD58}">
      <dgm:prSet/>
      <dgm:spPr>
        <a:effectLst>
          <a:outerShdw blurRad="50800" dist="38100" dir="2700000" sx="103000" sy="103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9D9DCD56-1349-488A-AB5D-17DB7D11851D}">
      <dgm:prSet phldrT="[Text]" custT="1"/>
      <dgm:spPr>
        <a:gradFill flip="none" rotWithShape="1">
          <a:gsLst>
            <a:gs pos="0">
              <a:schemeClr val="accent6">
                <a:lumMod val="89000"/>
              </a:schemeClr>
            </a:gs>
            <a:gs pos="23000">
              <a:schemeClr val="accent6">
                <a:lumMod val="89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>
          <a:outerShdw blurRad="50800" dist="38100" dir="2700000" sx="103000" sy="103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4000" b="0">
              <a:solidFill>
                <a:schemeClr val="bg1"/>
              </a:solidFill>
            </a:rPr>
            <a:t>CCL</a:t>
          </a:r>
        </a:p>
      </dgm:t>
    </dgm:pt>
    <dgm:pt modelId="{1858B1D2-B97D-411D-ADBE-01357AA6789F}" type="parTrans" cxnId="{9205024A-B6FF-400D-B481-8A1E2C6DA979}">
      <dgm:prSet/>
      <dgm:spPr/>
      <dgm:t>
        <a:bodyPr/>
        <a:lstStyle/>
        <a:p>
          <a:endParaRPr lang="en-US"/>
        </a:p>
      </dgm:t>
    </dgm:pt>
    <dgm:pt modelId="{104AF173-A609-4026-B595-2CFB19483794}" type="sibTrans" cxnId="{9205024A-B6FF-400D-B481-8A1E2C6DA979}">
      <dgm:prSet/>
      <dgm:spPr/>
      <dgm:t>
        <a:bodyPr/>
        <a:lstStyle/>
        <a:p>
          <a:endParaRPr lang="en-US"/>
        </a:p>
      </dgm:t>
    </dgm:pt>
    <dgm:pt modelId="{C7FA89DC-8BF6-43D4-BFF4-7D56D56D6E77}" type="pres">
      <dgm:prSet presAssocID="{FC29945F-8776-4BE3-9B36-4A2786B1CC6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A0B67BF-30A1-4CE9-893C-294F802C3A8E}" type="pres">
      <dgm:prSet presAssocID="{8A3292FD-6FD4-4390-93E9-37E3AF7FBB2C}" presName="gear1" presStyleLbl="node1" presStyleIdx="0" presStyleCnt="3" custScaleX="105017" custScaleY="104226">
        <dgm:presLayoutVars>
          <dgm:chMax val="1"/>
          <dgm:bulletEnabled val="1"/>
        </dgm:presLayoutVars>
      </dgm:prSet>
      <dgm:spPr/>
    </dgm:pt>
    <dgm:pt modelId="{17411FF5-631B-4E3D-92B3-4AB6F22C6B08}" type="pres">
      <dgm:prSet presAssocID="{8A3292FD-6FD4-4390-93E9-37E3AF7FBB2C}" presName="gear1srcNode" presStyleLbl="node1" presStyleIdx="0" presStyleCnt="3"/>
      <dgm:spPr/>
    </dgm:pt>
    <dgm:pt modelId="{A374401B-D0D9-4E5A-B6C6-C52A8FA18815}" type="pres">
      <dgm:prSet presAssocID="{8A3292FD-6FD4-4390-93E9-37E3AF7FBB2C}" presName="gear1dstNode" presStyleLbl="node1" presStyleIdx="0" presStyleCnt="3"/>
      <dgm:spPr/>
    </dgm:pt>
    <dgm:pt modelId="{6E38BB79-0410-472B-961A-3D2F4F903F8F}" type="pres">
      <dgm:prSet presAssocID="{F204EDE7-0D14-4E69-A9FC-FA33411D6493}" presName="gear2" presStyleLbl="node1" presStyleIdx="1" presStyleCnt="3" custScaleX="119936" custScaleY="122236">
        <dgm:presLayoutVars>
          <dgm:chMax val="1"/>
          <dgm:bulletEnabled val="1"/>
        </dgm:presLayoutVars>
      </dgm:prSet>
      <dgm:spPr/>
    </dgm:pt>
    <dgm:pt modelId="{9A977E96-40E0-433C-9269-4BBF35C2F23B}" type="pres">
      <dgm:prSet presAssocID="{F204EDE7-0D14-4E69-A9FC-FA33411D6493}" presName="gear2srcNode" presStyleLbl="node1" presStyleIdx="1" presStyleCnt="3"/>
      <dgm:spPr/>
    </dgm:pt>
    <dgm:pt modelId="{ACF04213-7434-4947-A7C5-436B114795F6}" type="pres">
      <dgm:prSet presAssocID="{F204EDE7-0D14-4E69-A9FC-FA33411D6493}" presName="gear2dstNode" presStyleLbl="node1" presStyleIdx="1" presStyleCnt="3"/>
      <dgm:spPr/>
    </dgm:pt>
    <dgm:pt modelId="{A3CC5A35-407A-45E6-9E49-C68243B1A7BB}" type="pres">
      <dgm:prSet presAssocID="{9D9DCD56-1349-488A-AB5D-17DB7D11851D}" presName="gear3" presStyleLbl="node1" presStyleIdx="2" presStyleCnt="3" custScaleX="109438" custScaleY="103869"/>
      <dgm:spPr/>
    </dgm:pt>
    <dgm:pt modelId="{0C75A969-8FCE-4EA9-90A6-E7C415033E17}" type="pres">
      <dgm:prSet presAssocID="{9D9DCD56-1349-488A-AB5D-17DB7D11851D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AC769231-E433-414C-A9D8-51C983CF4E43}" type="pres">
      <dgm:prSet presAssocID="{9D9DCD56-1349-488A-AB5D-17DB7D11851D}" presName="gear3srcNode" presStyleLbl="node1" presStyleIdx="2" presStyleCnt="3"/>
      <dgm:spPr/>
    </dgm:pt>
    <dgm:pt modelId="{6DB607C0-1E21-48F8-A70D-A7F4D4219BEA}" type="pres">
      <dgm:prSet presAssocID="{9D9DCD56-1349-488A-AB5D-17DB7D11851D}" presName="gear3dstNode" presStyleLbl="node1" presStyleIdx="2" presStyleCnt="3"/>
      <dgm:spPr/>
    </dgm:pt>
    <dgm:pt modelId="{27D09601-704D-4E78-856B-CBD8B24CA008}" type="pres">
      <dgm:prSet presAssocID="{2947F045-F275-4CD9-9FA5-1D51DBC26DBF}" presName="connector1" presStyleLbl="sibTrans2D1" presStyleIdx="0" presStyleCnt="3"/>
      <dgm:spPr/>
    </dgm:pt>
    <dgm:pt modelId="{28B9ADEB-17B2-4DD3-B4A7-FD1612EAF667}" type="pres">
      <dgm:prSet presAssocID="{F7BB87AC-3C71-4D6B-A509-F1C1CEC8A243}" presName="connector2" presStyleLbl="sibTrans2D1" presStyleIdx="1" presStyleCnt="3"/>
      <dgm:spPr/>
    </dgm:pt>
    <dgm:pt modelId="{E465CE9D-0843-4010-82E6-0D0628D98753}" type="pres">
      <dgm:prSet presAssocID="{104AF173-A609-4026-B595-2CFB19483794}" presName="connector3" presStyleLbl="sibTrans2D1" presStyleIdx="2" presStyleCnt="3"/>
      <dgm:spPr/>
    </dgm:pt>
  </dgm:ptLst>
  <dgm:cxnLst>
    <dgm:cxn modelId="{F9808306-EC99-46B1-9BBB-B425042F4F90}" type="presOf" srcId="{2947F045-F275-4CD9-9FA5-1D51DBC26DBF}" destId="{27D09601-704D-4E78-856B-CBD8B24CA008}" srcOrd="0" destOrd="0" presId="urn:microsoft.com/office/officeart/2005/8/layout/gear1"/>
    <dgm:cxn modelId="{B42AE306-CF40-4144-BB58-C870A83C8DB4}" type="presOf" srcId="{F204EDE7-0D14-4E69-A9FC-FA33411D6493}" destId="{9A977E96-40E0-433C-9269-4BBF35C2F23B}" srcOrd="1" destOrd="0" presId="urn:microsoft.com/office/officeart/2005/8/layout/gear1"/>
    <dgm:cxn modelId="{91E8C807-FE48-4A41-8EAF-15F4E1079419}" type="presOf" srcId="{FC29945F-8776-4BE3-9B36-4A2786B1CC6B}" destId="{C7FA89DC-8BF6-43D4-BFF4-7D56D56D6E77}" srcOrd="0" destOrd="0" presId="urn:microsoft.com/office/officeart/2005/8/layout/gear1"/>
    <dgm:cxn modelId="{9FDD9F10-6E13-4157-BD84-915E7A9B0D48}" type="presOf" srcId="{8A3292FD-6FD4-4390-93E9-37E3AF7FBB2C}" destId="{A374401B-D0D9-4E5A-B6C6-C52A8FA18815}" srcOrd="2" destOrd="0" presId="urn:microsoft.com/office/officeart/2005/8/layout/gear1"/>
    <dgm:cxn modelId="{033F6B62-C659-428F-86EB-ADF36135633A}" type="presOf" srcId="{8A3292FD-6FD4-4390-93E9-37E3AF7FBB2C}" destId="{17411FF5-631B-4E3D-92B3-4AB6F22C6B08}" srcOrd="1" destOrd="0" presId="urn:microsoft.com/office/officeart/2005/8/layout/gear1"/>
    <dgm:cxn modelId="{9205024A-B6FF-400D-B481-8A1E2C6DA979}" srcId="{FC29945F-8776-4BE3-9B36-4A2786B1CC6B}" destId="{9D9DCD56-1349-488A-AB5D-17DB7D11851D}" srcOrd="2" destOrd="0" parTransId="{1858B1D2-B97D-411D-ADBE-01357AA6789F}" sibTransId="{104AF173-A609-4026-B595-2CFB19483794}"/>
    <dgm:cxn modelId="{BAD45B4C-DFB8-4536-83BD-683DA1AC2320}" type="presOf" srcId="{9D9DCD56-1349-488A-AB5D-17DB7D11851D}" destId="{6DB607C0-1E21-48F8-A70D-A7F4D4219BEA}" srcOrd="3" destOrd="0" presId="urn:microsoft.com/office/officeart/2005/8/layout/gear1"/>
    <dgm:cxn modelId="{61067E6F-B899-47A7-B605-19595BC602B4}" type="presOf" srcId="{F204EDE7-0D14-4E69-A9FC-FA33411D6493}" destId="{ACF04213-7434-4947-A7C5-436B114795F6}" srcOrd="2" destOrd="0" presId="urn:microsoft.com/office/officeart/2005/8/layout/gear1"/>
    <dgm:cxn modelId="{91915456-8742-4A2C-91C4-006637BFF197}" type="presOf" srcId="{104AF173-A609-4026-B595-2CFB19483794}" destId="{E465CE9D-0843-4010-82E6-0D0628D98753}" srcOrd="0" destOrd="0" presId="urn:microsoft.com/office/officeart/2005/8/layout/gear1"/>
    <dgm:cxn modelId="{EA7EFF81-44F7-4966-BD9F-6AB9FC02082B}" srcId="{FC29945F-8776-4BE3-9B36-4A2786B1CC6B}" destId="{8A3292FD-6FD4-4390-93E9-37E3AF7FBB2C}" srcOrd="0" destOrd="0" parTransId="{9E494A0B-6E87-400D-A30E-119E9ACD7376}" sibTransId="{2947F045-F275-4CD9-9FA5-1D51DBC26DBF}"/>
    <dgm:cxn modelId="{ADCCF583-232F-4282-B165-1CA7505BF9EE}" type="presOf" srcId="{9D9DCD56-1349-488A-AB5D-17DB7D11851D}" destId="{A3CC5A35-407A-45E6-9E49-C68243B1A7BB}" srcOrd="0" destOrd="0" presId="urn:microsoft.com/office/officeart/2005/8/layout/gear1"/>
    <dgm:cxn modelId="{710383C0-586F-42CC-97B8-63BF66378E64}" type="presOf" srcId="{F7BB87AC-3C71-4D6B-A509-F1C1CEC8A243}" destId="{28B9ADEB-17B2-4DD3-B4A7-FD1612EAF667}" srcOrd="0" destOrd="0" presId="urn:microsoft.com/office/officeart/2005/8/layout/gear1"/>
    <dgm:cxn modelId="{C037A9C0-A90F-497A-8B7A-B2B9CDE102B2}" type="presOf" srcId="{8A3292FD-6FD4-4390-93E9-37E3AF7FBB2C}" destId="{0A0B67BF-30A1-4CE9-893C-294F802C3A8E}" srcOrd="0" destOrd="0" presId="urn:microsoft.com/office/officeart/2005/8/layout/gear1"/>
    <dgm:cxn modelId="{193872CD-D486-4F05-AB5B-C7956436D80F}" type="presOf" srcId="{9D9DCD56-1349-488A-AB5D-17DB7D11851D}" destId="{AC769231-E433-414C-A9D8-51C983CF4E43}" srcOrd="2" destOrd="0" presId="urn:microsoft.com/office/officeart/2005/8/layout/gear1"/>
    <dgm:cxn modelId="{0D7C75D3-161F-42C0-9EBA-0E488CAFCD58}" srcId="{FC29945F-8776-4BE3-9B36-4A2786B1CC6B}" destId="{F204EDE7-0D14-4E69-A9FC-FA33411D6493}" srcOrd="1" destOrd="0" parTransId="{130AB1DB-96DD-469C-8E20-BDC5918037EE}" sibTransId="{F7BB87AC-3C71-4D6B-A509-F1C1CEC8A243}"/>
    <dgm:cxn modelId="{FBA12DDF-B6D4-4CF4-8ACE-BD26BE7AC0C7}" type="presOf" srcId="{F204EDE7-0D14-4E69-A9FC-FA33411D6493}" destId="{6E38BB79-0410-472B-961A-3D2F4F903F8F}" srcOrd="0" destOrd="0" presId="urn:microsoft.com/office/officeart/2005/8/layout/gear1"/>
    <dgm:cxn modelId="{0D85DDEB-A3A3-4F71-8F1E-27428C59CC1A}" type="presOf" srcId="{9D9DCD56-1349-488A-AB5D-17DB7D11851D}" destId="{0C75A969-8FCE-4EA9-90A6-E7C415033E17}" srcOrd="1" destOrd="0" presId="urn:microsoft.com/office/officeart/2005/8/layout/gear1"/>
    <dgm:cxn modelId="{04F16C32-8559-431F-8CE6-C707B0AEA803}" type="presParOf" srcId="{C7FA89DC-8BF6-43D4-BFF4-7D56D56D6E77}" destId="{0A0B67BF-30A1-4CE9-893C-294F802C3A8E}" srcOrd="0" destOrd="0" presId="urn:microsoft.com/office/officeart/2005/8/layout/gear1"/>
    <dgm:cxn modelId="{09D2DBEE-C8B1-4A65-8816-0551250DA0DB}" type="presParOf" srcId="{C7FA89DC-8BF6-43D4-BFF4-7D56D56D6E77}" destId="{17411FF5-631B-4E3D-92B3-4AB6F22C6B08}" srcOrd="1" destOrd="0" presId="urn:microsoft.com/office/officeart/2005/8/layout/gear1"/>
    <dgm:cxn modelId="{EF3B83E0-C41E-439D-AF78-1AE85DAA01BD}" type="presParOf" srcId="{C7FA89DC-8BF6-43D4-BFF4-7D56D56D6E77}" destId="{A374401B-D0D9-4E5A-B6C6-C52A8FA18815}" srcOrd="2" destOrd="0" presId="urn:microsoft.com/office/officeart/2005/8/layout/gear1"/>
    <dgm:cxn modelId="{BA8373CC-0269-4216-95B2-DE4B539C1258}" type="presParOf" srcId="{C7FA89DC-8BF6-43D4-BFF4-7D56D56D6E77}" destId="{6E38BB79-0410-472B-961A-3D2F4F903F8F}" srcOrd="3" destOrd="0" presId="urn:microsoft.com/office/officeart/2005/8/layout/gear1"/>
    <dgm:cxn modelId="{3EAC7699-AC07-42A7-9633-5C6DE2D08502}" type="presParOf" srcId="{C7FA89DC-8BF6-43D4-BFF4-7D56D56D6E77}" destId="{9A977E96-40E0-433C-9269-4BBF35C2F23B}" srcOrd="4" destOrd="0" presId="urn:microsoft.com/office/officeart/2005/8/layout/gear1"/>
    <dgm:cxn modelId="{3BAE6228-8C0E-4408-B2CA-08F742A85749}" type="presParOf" srcId="{C7FA89DC-8BF6-43D4-BFF4-7D56D56D6E77}" destId="{ACF04213-7434-4947-A7C5-436B114795F6}" srcOrd="5" destOrd="0" presId="urn:microsoft.com/office/officeart/2005/8/layout/gear1"/>
    <dgm:cxn modelId="{6AA23B74-4F17-41E7-9B99-A0B88713D2E2}" type="presParOf" srcId="{C7FA89DC-8BF6-43D4-BFF4-7D56D56D6E77}" destId="{A3CC5A35-407A-45E6-9E49-C68243B1A7BB}" srcOrd="6" destOrd="0" presId="urn:microsoft.com/office/officeart/2005/8/layout/gear1"/>
    <dgm:cxn modelId="{E94AF789-CEC1-4C7D-9800-AAA13C8F834D}" type="presParOf" srcId="{C7FA89DC-8BF6-43D4-BFF4-7D56D56D6E77}" destId="{0C75A969-8FCE-4EA9-90A6-E7C415033E17}" srcOrd="7" destOrd="0" presId="urn:microsoft.com/office/officeart/2005/8/layout/gear1"/>
    <dgm:cxn modelId="{52BEF115-3828-4609-9EEE-A4066E4E4D52}" type="presParOf" srcId="{C7FA89DC-8BF6-43D4-BFF4-7D56D56D6E77}" destId="{AC769231-E433-414C-A9D8-51C983CF4E43}" srcOrd="8" destOrd="0" presId="urn:microsoft.com/office/officeart/2005/8/layout/gear1"/>
    <dgm:cxn modelId="{B65E958E-CA24-40D1-9D9A-561F693F31BD}" type="presParOf" srcId="{C7FA89DC-8BF6-43D4-BFF4-7D56D56D6E77}" destId="{6DB607C0-1E21-48F8-A70D-A7F4D4219BEA}" srcOrd="9" destOrd="0" presId="urn:microsoft.com/office/officeart/2005/8/layout/gear1"/>
    <dgm:cxn modelId="{6EADDB7C-68D6-4A22-BC22-E11537F64D1E}" type="presParOf" srcId="{C7FA89DC-8BF6-43D4-BFF4-7D56D56D6E77}" destId="{27D09601-704D-4E78-856B-CBD8B24CA008}" srcOrd="10" destOrd="0" presId="urn:microsoft.com/office/officeart/2005/8/layout/gear1"/>
    <dgm:cxn modelId="{A8E21C8A-E420-4D11-BD0D-C94CA5ED5FEB}" type="presParOf" srcId="{C7FA89DC-8BF6-43D4-BFF4-7D56D56D6E77}" destId="{28B9ADEB-17B2-4DD3-B4A7-FD1612EAF667}" srcOrd="11" destOrd="0" presId="urn:microsoft.com/office/officeart/2005/8/layout/gear1"/>
    <dgm:cxn modelId="{3A463794-95B5-4179-A069-D6022891EB60}" type="presParOf" srcId="{C7FA89DC-8BF6-43D4-BFF4-7D56D56D6E77}" destId="{E465CE9D-0843-4010-82E6-0D0628D98753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C29945F-8776-4BE3-9B36-4A2786B1CC6B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8A3292FD-6FD4-4390-93E9-37E3AF7FBB2C}">
      <dgm:prSet phldrT="[Text]" custT="1"/>
      <dgm:sp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US" sz="2000" b="1"/>
            <a:t>Messages</a:t>
          </a:r>
        </a:p>
      </dgm:t>
    </dgm:pt>
    <dgm:pt modelId="{9E494A0B-6E87-400D-A30E-119E9ACD7376}" type="parTrans" cxnId="{EA7EFF81-44F7-4966-BD9F-6AB9FC02082B}">
      <dgm:prSet/>
      <dgm:spPr/>
      <dgm:t>
        <a:bodyPr/>
        <a:lstStyle/>
        <a:p>
          <a:endParaRPr lang="en-US"/>
        </a:p>
      </dgm:t>
    </dgm:pt>
    <dgm:pt modelId="{2947F045-F275-4CD9-9FA5-1D51DBC26DBF}" type="sibTrans" cxnId="{EA7EFF81-44F7-4966-BD9F-6AB9FC02082B}">
      <dgm:prSet/>
      <dgm:spPr/>
      <dgm:t>
        <a:bodyPr/>
        <a:lstStyle/>
        <a:p>
          <a:endParaRPr lang="en-US"/>
        </a:p>
      </dgm:t>
    </dgm:pt>
    <dgm:pt modelId="{F204EDE7-0D14-4E69-A9FC-FA33411D6493}">
      <dgm:prSet phldrT="[Text]" custT="1"/>
      <dgm:spPr>
        <a:gradFill flip="none" rotWithShape="1">
          <a:gsLst>
            <a:gs pos="0">
              <a:schemeClr val="accent4">
                <a:lumMod val="89000"/>
              </a:schemeClr>
            </a:gs>
            <a:gs pos="23000">
              <a:schemeClr val="accent4">
                <a:lumMod val="89000"/>
              </a:schemeClr>
            </a:gs>
            <a:gs pos="69000">
              <a:schemeClr val="accent4">
                <a:lumMod val="75000"/>
              </a:schemeClr>
            </a:gs>
            <a:gs pos="97000">
              <a:schemeClr val="accent4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US" sz="1800" b="1"/>
            <a:t>Structure</a:t>
          </a:r>
          <a:endParaRPr lang="en-US" sz="1400" b="1"/>
        </a:p>
      </dgm:t>
    </dgm:pt>
    <dgm:pt modelId="{130AB1DB-96DD-469C-8E20-BDC5918037EE}" type="parTrans" cxnId="{0D7C75D3-161F-42C0-9EBA-0E488CAFCD58}">
      <dgm:prSet/>
      <dgm:spPr/>
      <dgm:t>
        <a:bodyPr/>
        <a:lstStyle/>
        <a:p>
          <a:endParaRPr lang="en-US"/>
        </a:p>
      </dgm:t>
    </dgm:pt>
    <dgm:pt modelId="{F7BB87AC-3C71-4D6B-A509-F1C1CEC8A243}" type="sibTrans" cxnId="{0D7C75D3-161F-42C0-9EBA-0E488CAFCD58}">
      <dgm:prSet/>
      <dgm:spPr/>
      <dgm:t>
        <a:bodyPr/>
        <a:lstStyle/>
        <a:p>
          <a:endParaRPr lang="en-US"/>
        </a:p>
      </dgm:t>
    </dgm:pt>
    <dgm:pt modelId="{9D9DCD56-1349-488A-AB5D-17DB7D11851D}">
      <dgm:prSet phldrT="[Text]"/>
      <dgm:spPr>
        <a:gradFill flip="none" rotWithShape="1">
          <a:gsLst>
            <a:gs pos="0">
              <a:schemeClr val="accent6">
                <a:lumMod val="89000"/>
              </a:schemeClr>
            </a:gs>
            <a:gs pos="23000">
              <a:schemeClr val="accent6">
                <a:lumMod val="89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US"/>
            <a:t> </a:t>
          </a:r>
          <a:r>
            <a:rPr lang="en-US" b="1"/>
            <a:t>CCL subset</a:t>
          </a:r>
        </a:p>
      </dgm:t>
    </dgm:pt>
    <dgm:pt modelId="{1858B1D2-B97D-411D-ADBE-01357AA6789F}" type="parTrans" cxnId="{9205024A-B6FF-400D-B481-8A1E2C6DA979}">
      <dgm:prSet/>
      <dgm:spPr/>
      <dgm:t>
        <a:bodyPr/>
        <a:lstStyle/>
        <a:p>
          <a:endParaRPr lang="en-US"/>
        </a:p>
      </dgm:t>
    </dgm:pt>
    <dgm:pt modelId="{104AF173-A609-4026-B595-2CFB19483794}" type="sibTrans" cxnId="{9205024A-B6FF-400D-B481-8A1E2C6DA979}">
      <dgm:prSet/>
      <dgm:spPr/>
      <dgm:t>
        <a:bodyPr/>
        <a:lstStyle/>
        <a:p>
          <a:endParaRPr lang="en-US"/>
        </a:p>
      </dgm:t>
    </dgm:pt>
    <dgm:pt modelId="{C7FA89DC-8BF6-43D4-BFF4-7D56D56D6E77}" type="pres">
      <dgm:prSet presAssocID="{FC29945F-8776-4BE3-9B36-4A2786B1CC6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A0B67BF-30A1-4CE9-893C-294F802C3A8E}" type="pres">
      <dgm:prSet presAssocID="{8A3292FD-6FD4-4390-93E9-37E3AF7FBB2C}" presName="gear1" presStyleLbl="node1" presStyleIdx="0" presStyleCnt="3">
        <dgm:presLayoutVars>
          <dgm:chMax val="1"/>
          <dgm:bulletEnabled val="1"/>
        </dgm:presLayoutVars>
      </dgm:prSet>
      <dgm:spPr/>
    </dgm:pt>
    <dgm:pt modelId="{17411FF5-631B-4E3D-92B3-4AB6F22C6B08}" type="pres">
      <dgm:prSet presAssocID="{8A3292FD-6FD4-4390-93E9-37E3AF7FBB2C}" presName="gear1srcNode" presStyleLbl="node1" presStyleIdx="0" presStyleCnt="3"/>
      <dgm:spPr/>
    </dgm:pt>
    <dgm:pt modelId="{A374401B-D0D9-4E5A-B6C6-C52A8FA18815}" type="pres">
      <dgm:prSet presAssocID="{8A3292FD-6FD4-4390-93E9-37E3AF7FBB2C}" presName="gear1dstNode" presStyleLbl="node1" presStyleIdx="0" presStyleCnt="3"/>
      <dgm:spPr/>
    </dgm:pt>
    <dgm:pt modelId="{6E38BB79-0410-472B-961A-3D2F4F903F8F}" type="pres">
      <dgm:prSet presAssocID="{F204EDE7-0D14-4E69-A9FC-FA33411D6493}" presName="gear2" presStyleLbl="node1" presStyleIdx="1" presStyleCnt="3" custScaleX="126964" custScaleY="128592">
        <dgm:presLayoutVars>
          <dgm:chMax val="1"/>
          <dgm:bulletEnabled val="1"/>
        </dgm:presLayoutVars>
      </dgm:prSet>
      <dgm:spPr/>
    </dgm:pt>
    <dgm:pt modelId="{9A977E96-40E0-433C-9269-4BBF35C2F23B}" type="pres">
      <dgm:prSet presAssocID="{F204EDE7-0D14-4E69-A9FC-FA33411D6493}" presName="gear2srcNode" presStyleLbl="node1" presStyleIdx="1" presStyleCnt="3"/>
      <dgm:spPr/>
    </dgm:pt>
    <dgm:pt modelId="{ACF04213-7434-4947-A7C5-436B114795F6}" type="pres">
      <dgm:prSet presAssocID="{F204EDE7-0D14-4E69-A9FC-FA33411D6493}" presName="gear2dstNode" presStyleLbl="node1" presStyleIdx="1" presStyleCnt="3"/>
      <dgm:spPr/>
    </dgm:pt>
    <dgm:pt modelId="{A3CC5A35-407A-45E6-9E49-C68243B1A7BB}" type="pres">
      <dgm:prSet presAssocID="{9D9DCD56-1349-488A-AB5D-17DB7D11851D}" presName="gear3" presStyleLbl="node1" presStyleIdx="2" presStyleCnt="3" custScaleX="109438" custScaleY="103869"/>
      <dgm:spPr/>
    </dgm:pt>
    <dgm:pt modelId="{0C75A969-8FCE-4EA9-90A6-E7C415033E17}" type="pres">
      <dgm:prSet presAssocID="{9D9DCD56-1349-488A-AB5D-17DB7D11851D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AC769231-E433-414C-A9D8-51C983CF4E43}" type="pres">
      <dgm:prSet presAssocID="{9D9DCD56-1349-488A-AB5D-17DB7D11851D}" presName="gear3srcNode" presStyleLbl="node1" presStyleIdx="2" presStyleCnt="3"/>
      <dgm:spPr/>
    </dgm:pt>
    <dgm:pt modelId="{6DB607C0-1E21-48F8-A70D-A7F4D4219BEA}" type="pres">
      <dgm:prSet presAssocID="{9D9DCD56-1349-488A-AB5D-17DB7D11851D}" presName="gear3dstNode" presStyleLbl="node1" presStyleIdx="2" presStyleCnt="3"/>
      <dgm:spPr/>
    </dgm:pt>
    <dgm:pt modelId="{27D09601-704D-4E78-856B-CBD8B24CA008}" type="pres">
      <dgm:prSet presAssocID="{2947F045-F275-4CD9-9FA5-1D51DBC26DBF}" presName="connector1" presStyleLbl="sibTrans2D1" presStyleIdx="0" presStyleCnt="3"/>
      <dgm:spPr/>
    </dgm:pt>
    <dgm:pt modelId="{28B9ADEB-17B2-4DD3-B4A7-FD1612EAF667}" type="pres">
      <dgm:prSet presAssocID="{F7BB87AC-3C71-4D6B-A509-F1C1CEC8A243}" presName="connector2" presStyleLbl="sibTrans2D1" presStyleIdx="1" presStyleCnt="3"/>
      <dgm:spPr/>
    </dgm:pt>
    <dgm:pt modelId="{E465CE9D-0843-4010-82E6-0D0628D98753}" type="pres">
      <dgm:prSet presAssocID="{104AF173-A609-4026-B595-2CFB19483794}" presName="connector3" presStyleLbl="sibTrans2D1" presStyleIdx="2" presStyleCnt="3"/>
      <dgm:spPr/>
    </dgm:pt>
  </dgm:ptLst>
  <dgm:cxnLst>
    <dgm:cxn modelId="{F9808306-EC99-46B1-9BBB-B425042F4F90}" type="presOf" srcId="{2947F045-F275-4CD9-9FA5-1D51DBC26DBF}" destId="{27D09601-704D-4E78-856B-CBD8B24CA008}" srcOrd="0" destOrd="0" presId="urn:microsoft.com/office/officeart/2005/8/layout/gear1"/>
    <dgm:cxn modelId="{B42AE306-CF40-4144-BB58-C870A83C8DB4}" type="presOf" srcId="{F204EDE7-0D14-4E69-A9FC-FA33411D6493}" destId="{9A977E96-40E0-433C-9269-4BBF35C2F23B}" srcOrd="1" destOrd="0" presId="urn:microsoft.com/office/officeart/2005/8/layout/gear1"/>
    <dgm:cxn modelId="{91E8C807-FE48-4A41-8EAF-15F4E1079419}" type="presOf" srcId="{FC29945F-8776-4BE3-9B36-4A2786B1CC6B}" destId="{C7FA89DC-8BF6-43D4-BFF4-7D56D56D6E77}" srcOrd="0" destOrd="0" presId="urn:microsoft.com/office/officeart/2005/8/layout/gear1"/>
    <dgm:cxn modelId="{9FDD9F10-6E13-4157-BD84-915E7A9B0D48}" type="presOf" srcId="{8A3292FD-6FD4-4390-93E9-37E3AF7FBB2C}" destId="{A374401B-D0D9-4E5A-B6C6-C52A8FA18815}" srcOrd="2" destOrd="0" presId="urn:microsoft.com/office/officeart/2005/8/layout/gear1"/>
    <dgm:cxn modelId="{033F6B62-C659-428F-86EB-ADF36135633A}" type="presOf" srcId="{8A3292FD-6FD4-4390-93E9-37E3AF7FBB2C}" destId="{17411FF5-631B-4E3D-92B3-4AB6F22C6B08}" srcOrd="1" destOrd="0" presId="urn:microsoft.com/office/officeart/2005/8/layout/gear1"/>
    <dgm:cxn modelId="{9205024A-B6FF-400D-B481-8A1E2C6DA979}" srcId="{FC29945F-8776-4BE3-9B36-4A2786B1CC6B}" destId="{9D9DCD56-1349-488A-AB5D-17DB7D11851D}" srcOrd="2" destOrd="0" parTransId="{1858B1D2-B97D-411D-ADBE-01357AA6789F}" sibTransId="{104AF173-A609-4026-B595-2CFB19483794}"/>
    <dgm:cxn modelId="{BAD45B4C-DFB8-4536-83BD-683DA1AC2320}" type="presOf" srcId="{9D9DCD56-1349-488A-AB5D-17DB7D11851D}" destId="{6DB607C0-1E21-48F8-A70D-A7F4D4219BEA}" srcOrd="3" destOrd="0" presId="urn:microsoft.com/office/officeart/2005/8/layout/gear1"/>
    <dgm:cxn modelId="{61067E6F-B899-47A7-B605-19595BC602B4}" type="presOf" srcId="{F204EDE7-0D14-4E69-A9FC-FA33411D6493}" destId="{ACF04213-7434-4947-A7C5-436B114795F6}" srcOrd="2" destOrd="0" presId="urn:microsoft.com/office/officeart/2005/8/layout/gear1"/>
    <dgm:cxn modelId="{91915456-8742-4A2C-91C4-006637BFF197}" type="presOf" srcId="{104AF173-A609-4026-B595-2CFB19483794}" destId="{E465CE9D-0843-4010-82E6-0D0628D98753}" srcOrd="0" destOrd="0" presId="urn:microsoft.com/office/officeart/2005/8/layout/gear1"/>
    <dgm:cxn modelId="{EA7EFF81-44F7-4966-BD9F-6AB9FC02082B}" srcId="{FC29945F-8776-4BE3-9B36-4A2786B1CC6B}" destId="{8A3292FD-6FD4-4390-93E9-37E3AF7FBB2C}" srcOrd="0" destOrd="0" parTransId="{9E494A0B-6E87-400D-A30E-119E9ACD7376}" sibTransId="{2947F045-F275-4CD9-9FA5-1D51DBC26DBF}"/>
    <dgm:cxn modelId="{ADCCF583-232F-4282-B165-1CA7505BF9EE}" type="presOf" srcId="{9D9DCD56-1349-488A-AB5D-17DB7D11851D}" destId="{A3CC5A35-407A-45E6-9E49-C68243B1A7BB}" srcOrd="0" destOrd="0" presId="urn:microsoft.com/office/officeart/2005/8/layout/gear1"/>
    <dgm:cxn modelId="{710383C0-586F-42CC-97B8-63BF66378E64}" type="presOf" srcId="{F7BB87AC-3C71-4D6B-A509-F1C1CEC8A243}" destId="{28B9ADEB-17B2-4DD3-B4A7-FD1612EAF667}" srcOrd="0" destOrd="0" presId="urn:microsoft.com/office/officeart/2005/8/layout/gear1"/>
    <dgm:cxn modelId="{C037A9C0-A90F-497A-8B7A-B2B9CDE102B2}" type="presOf" srcId="{8A3292FD-6FD4-4390-93E9-37E3AF7FBB2C}" destId="{0A0B67BF-30A1-4CE9-893C-294F802C3A8E}" srcOrd="0" destOrd="0" presId="urn:microsoft.com/office/officeart/2005/8/layout/gear1"/>
    <dgm:cxn modelId="{193872CD-D486-4F05-AB5B-C7956436D80F}" type="presOf" srcId="{9D9DCD56-1349-488A-AB5D-17DB7D11851D}" destId="{AC769231-E433-414C-A9D8-51C983CF4E43}" srcOrd="2" destOrd="0" presId="urn:microsoft.com/office/officeart/2005/8/layout/gear1"/>
    <dgm:cxn modelId="{0D7C75D3-161F-42C0-9EBA-0E488CAFCD58}" srcId="{FC29945F-8776-4BE3-9B36-4A2786B1CC6B}" destId="{F204EDE7-0D14-4E69-A9FC-FA33411D6493}" srcOrd="1" destOrd="0" parTransId="{130AB1DB-96DD-469C-8E20-BDC5918037EE}" sibTransId="{F7BB87AC-3C71-4D6B-A509-F1C1CEC8A243}"/>
    <dgm:cxn modelId="{FBA12DDF-B6D4-4CF4-8ACE-BD26BE7AC0C7}" type="presOf" srcId="{F204EDE7-0D14-4E69-A9FC-FA33411D6493}" destId="{6E38BB79-0410-472B-961A-3D2F4F903F8F}" srcOrd="0" destOrd="0" presId="urn:microsoft.com/office/officeart/2005/8/layout/gear1"/>
    <dgm:cxn modelId="{0D85DDEB-A3A3-4F71-8F1E-27428C59CC1A}" type="presOf" srcId="{9D9DCD56-1349-488A-AB5D-17DB7D11851D}" destId="{0C75A969-8FCE-4EA9-90A6-E7C415033E17}" srcOrd="1" destOrd="0" presId="urn:microsoft.com/office/officeart/2005/8/layout/gear1"/>
    <dgm:cxn modelId="{04F16C32-8559-431F-8CE6-C707B0AEA803}" type="presParOf" srcId="{C7FA89DC-8BF6-43D4-BFF4-7D56D56D6E77}" destId="{0A0B67BF-30A1-4CE9-893C-294F802C3A8E}" srcOrd="0" destOrd="0" presId="urn:microsoft.com/office/officeart/2005/8/layout/gear1"/>
    <dgm:cxn modelId="{09D2DBEE-C8B1-4A65-8816-0551250DA0DB}" type="presParOf" srcId="{C7FA89DC-8BF6-43D4-BFF4-7D56D56D6E77}" destId="{17411FF5-631B-4E3D-92B3-4AB6F22C6B08}" srcOrd="1" destOrd="0" presId="urn:microsoft.com/office/officeart/2005/8/layout/gear1"/>
    <dgm:cxn modelId="{EF3B83E0-C41E-439D-AF78-1AE85DAA01BD}" type="presParOf" srcId="{C7FA89DC-8BF6-43D4-BFF4-7D56D56D6E77}" destId="{A374401B-D0D9-4E5A-B6C6-C52A8FA18815}" srcOrd="2" destOrd="0" presId="urn:microsoft.com/office/officeart/2005/8/layout/gear1"/>
    <dgm:cxn modelId="{BA8373CC-0269-4216-95B2-DE4B539C1258}" type="presParOf" srcId="{C7FA89DC-8BF6-43D4-BFF4-7D56D56D6E77}" destId="{6E38BB79-0410-472B-961A-3D2F4F903F8F}" srcOrd="3" destOrd="0" presId="urn:microsoft.com/office/officeart/2005/8/layout/gear1"/>
    <dgm:cxn modelId="{3EAC7699-AC07-42A7-9633-5C6DE2D08502}" type="presParOf" srcId="{C7FA89DC-8BF6-43D4-BFF4-7D56D56D6E77}" destId="{9A977E96-40E0-433C-9269-4BBF35C2F23B}" srcOrd="4" destOrd="0" presId="urn:microsoft.com/office/officeart/2005/8/layout/gear1"/>
    <dgm:cxn modelId="{3BAE6228-8C0E-4408-B2CA-08F742A85749}" type="presParOf" srcId="{C7FA89DC-8BF6-43D4-BFF4-7D56D56D6E77}" destId="{ACF04213-7434-4947-A7C5-436B114795F6}" srcOrd="5" destOrd="0" presId="urn:microsoft.com/office/officeart/2005/8/layout/gear1"/>
    <dgm:cxn modelId="{6AA23B74-4F17-41E7-9B99-A0B88713D2E2}" type="presParOf" srcId="{C7FA89DC-8BF6-43D4-BFF4-7D56D56D6E77}" destId="{A3CC5A35-407A-45E6-9E49-C68243B1A7BB}" srcOrd="6" destOrd="0" presId="urn:microsoft.com/office/officeart/2005/8/layout/gear1"/>
    <dgm:cxn modelId="{E94AF789-CEC1-4C7D-9800-AAA13C8F834D}" type="presParOf" srcId="{C7FA89DC-8BF6-43D4-BFF4-7D56D56D6E77}" destId="{0C75A969-8FCE-4EA9-90A6-E7C415033E17}" srcOrd="7" destOrd="0" presId="urn:microsoft.com/office/officeart/2005/8/layout/gear1"/>
    <dgm:cxn modelId="{52BEF115-3828-4609-9EEE-A4066E4E4D52}" type="presParOf" srcId="{C7FA89DC-8BF6-43D4-BFF4-7D56D56D6E77}" destId="{AC769231-E433-414C-A9D8-51C983CF4E43}" srcOrd="8" destOrd="0" presId="urn:microsoft.com/office/officeart/2005/8/layout/gear1"/>
    <dgm:cxn modelId="{B65E958E-CA24-40D1-9D9A-561F693F31BD}" type="presParOf" srcId="{C7FA89DC-8BF6-43D4-BFF4-7D56D56D6E77}" destId="{6DB607C0-1E21-48F8-A70D-A7F4D4219BEA}" srcOrd="9" destOrd="0" presId="urn:microsoft.com/office/officeart/2005/8/layout/gear1"/>
    <dgm:cxn modelId="{6EADDB7C-68D6-4A22-BC22-E11537F64D1E}" type="presParOf" srcId="{C7FA89DC-8BF6-43D4-BFF4-7D56D56D6E77}" destId="{27D09601-704D-4E78-856B-CBD8B24CA008}" srcOrd="10" destOrd="0" presId="urn:microsoft.com/office/officeart/2005/8/layout/gear1"/>
    <dgm:cxn modelId="{A8E21C8A-E420-4D11-BD0D-C94CA5ED5FEB}" type="presParOf" srcId="{C7FA89DC-8BF6-43D4-BFF4-7D56D56D6E77}" destId="{28B9ADEB-17B2-4DD3-B4A7-FD1612EAF667}" srcOrd="11" destOrd="0" presId="urn:microsoft.com/office/officeart/2005/8/layout/gear1"/>
    <dgm:cxn modelId="{3A463794-95B5-4179-A069-D6022891EB60}" type="presParOf" srcId="{C7FA89DC-8BF6-43D4-BFF4-7D56D56D6E77}" destId="{E465CE9D-0843-4010-82E6-0D0628D98753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C3514A-7D67-487D-881C-4ECA4C2EF334}">
      <dsp:nvSpPr>
        <dsp:cNvPr id="0" name=""/>
        <dsp:cNvSpPr/>
      </dsp:nvSpPr>
      <dsp:spPr>
        <a:xfrm>
          <a:off x="2489202" y="0"/>
          <a:ext cx="2235200" cy="2235200"/>
        </a:xfrm>
        <a:prstGeom prst="gear9">
          <a:avLst/>
        </a:prstGeom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sx="102000" sy="102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SCRDM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&amp;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MMT</a:t>
          </a:r>
        </a:p>
      </dsp:txBody>
      <dsp:txXfrm>
        <a:off x="2938577" y="523585"/>
        <a:ext cx="1336450" cy="1148939"/>
      </dsp:txXfrm>
    </dsp:sp>
    <dsp:sp modelId="{0A3F1783-9CEA-420F-92B3-E7B4023EDC55}">
      <dsp:nvSpPr>
        <dsp:cNvPr id="0" name=""/>
        <dsp:cNvSpPr/>
      </dsp:nvSpPr>
      <dsp:spPr>
        <a:xfrm>
          <a:off x="1094695" y="1195292"/>
          <a:ext cx="2120822" cy="2226600"/>
        </a:xfrm>
        <a:prstGeom prst="gear6">
          <a:avLst/>
        </a:prstGeom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sx="102000" sy="102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solidFill>
                <a:schemeClr val="bg1"/>
              </a:solidFill>
            </a:rPr>
            <a:t>Publication</a:t>
          </a:r>
        </a:p>
      </dsp:txBody>
      <dsp:txXfrm>
        <a:off x="1628618" y="1748048"/>
        <a:ext cx="1052976" cy="1121088"/>
      </dsp:txXfrm>
    </dsp:sp>
    <dsp:sp modelId="{F553BBFD-EB1D-4AF6-BFDC-C3E41DC54C9C}">
      <dsp:nvSpPr>
        <dsp:cNvPr id="0" name=""/>
        <dsp:cNvSpPr/>
      </dsp:nvSpPr>
      <dsp:spPr>
        <a:xfrm rot="20700000">
          <a:off x="2867164" y="1905730"/>
          <a:ext cx="1980171" cy="1934982"/>
        </a:xfrm>
        <a:prstGeom prst="gear6">
          <a:avLst/>
        </a:prstGeom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sx="102000" sy="102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Messages</a:t>
          </a:r>
        </a:p>
      </dsp:txBody>
      <dsp:txXfrm rot="-20700000">
        <a:off x="3304153" y="2327448"/>
        <a:ext cx="1106191" cy="1091546"/>
      </dsp:txXfrm>
    </dsp:sp>
    <dsp:sp modelId="{DB3715D2-6033-4F97-B6C5-DFC84C05BCAC}">
      <dsp:nvSpPr>
        <dsp:cNvPr id="0" name=""/>
        <dsp:cNvSpPr/>
      </dsp:nvSpPr>
      <dsp:spPr>
        <a:xfrm rot="17492036">
          <a:off x="2175885" y="-335102"/>
          <a:ext cx="2789071" cy="2861056"/>
        </a:xfrm>
        <a:prstGeom prst="circularArrow">
          <a:avLst>
            <a:gd name="adj1" fmla="val 4687"/>
            <a:gd name="adj2" fmla="val 299029"/>
            <a:gd name="adj3" fmla="val 2513083"/>
            <a:gd name="adj4" fmla="val 15867933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CD7783-13C6-4BED-9719-CE23381CBBC9}">
      <dsp:nvSpPr>
        <dsp:cNvPr id="0" name=""/>
        <dsp:cNvSpPr/>
      </dsp:nvSpPr>
      <dsp:spPr>
        <a:xfrm flipH="1">
          <a:off x="2720732" y="1750824"/>
          <a:ext cx="2552563" cy="207873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1729AE-7893-4755-BE2C-E9A75C4FDF24}">
      <dsp:nvSpPr>
        <dsp:cNvPr id="0" name=""/>
        <dsp:cNvSpPr/>
      </dsp:nvSpPr>
      <dsp:spPr>
        <a:xfrm rot="21077580">
          <a:off x="820584" y="975289"/>
          <a:ext cx="2241296" cy="224129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C3514A-7D67-487D-881C-4ECA4C2EF334}">
      <dsp:nvSpPr>
        <dsp:cNvPr id="0" name=""/>
        <dsp:cNvSpPr/>
      </dsp:nvSpPr>
      <dsp:spPr>
        <a:xfrm>
          <a:off x="2489202" y="0"/>
          <a:ext cx="2235200" cy="2235200"/>
        </a:xfrm>
        <a:prstGeom prst="gear9">
          <a:avLst/>
        </a:prstGeom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46000">
              <a:schemeClr val="accent5">
                <a:lumMod val="95000"/>
                <a:lumOff val="5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sx="102000" sy="102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Reference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Data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Models</a:t>
          </a:r>
        </a:p>
      </dsp:txBody>
      <dsp:txXfrm>
        <a:off x="2938577" y="523585"/>
        <a:ext cx="1336450" cy="1148939"/>
      </dsp:txXfrm>
    </dsp:sp>
    <dsp:sp modelId="{0A3F1783-9CEA-420F-92B3-E7B4023EDC55}">
      <dsp:nvSpPr>
        <dsp:cNvPr id="0" name=""/>
        <dsp:cNvSpPr/>
      </dsp:nvSpPr>
      <dsp:spPr>
        <a:xfrm>
          <a:off x="1094695" y="1195292"/>
          <a:ext cx="2120822" cy="2226600"/>
        </a:xfrm>
        <a:prstGeom prst="gear6">
          <a:avLst/>
        </a:prstGeom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sx="102000" sy="102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bg1"/>
              </a:solidFill>
            </a:rPr>
            <a:t>Data Pipelines</a:t>
          </a:r>
        </a:p>
      </dsp:txBody>
      <dsp:txXfrm>
        <a:off x="1628618" y="1748048"/>
        <a:ext cx="1052976" cy="1121088"/>
      </dsp:txXfrm>
    </dsp:sp>
    <dsp:sp modelId="{F553BBFD-EB1D-4AF6-BFDC-C3E41DC54C9C}">
      <dsp:nvSpPr>
        <dsp:cNvPr id="0" name=""/>
        <dsp:cNvSpPr/>
      </dsp:nvSpPr>
      <dsp:spPr>
        <a:xfrm rot="20700000">
          <a:off x="2867164" y="1905730"/>
          <a:ext cx="1980171" cy="1934982"/>
        </a:xfrm>
        <a:prstGeom prst="gear6">
          <a:avLst/>
        </a:prstGeom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sx="102000" sy="1020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Single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Window</a:t>
          </a:r>
        </a:p>
      </dsp:txBody>
      <dsp:txXfrm rot="-20700000">
        <a:off x="3304153" y="2327448"/>
        <a:ext cx="1106191" cy="1091546"/>
      </dsp:txXfrm>
    </dsp:sp>
    <dsp:sp modelId="{DB3715D2-6033-4F97-B6C5-DFC84C05BCAC}">
      <dsp:nvSpPr>
        <dsp:cNvPr id="0" name=""/>
        <dsp:cNvSpPr/>
      </dsp:nvSpPr>
      <dsp:spPr>
        <a:xfrm rot="17492036">
          <a:off x="2175885" y="-335102"/>
          <a:ext cx="2789071" cy="2861056"/>
        </a:xfrm>
        <a:prstGeom prst="circularArrow">
          <a:avLst>
            <a:gd name="adj1" fmla="val 4687"/>
            <a:gd name="adj2" fmla="val 299029"/>
            <a:gd name="adj3" fmla="val 2513083"/>
            <a:gd name="adj4" fmla="val 15867933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CD7783-13C6-4BED-9719-CE23381CBBC9}">
      <dsp:nvSpPr>
        <dsp:cNvPr id="0" name=""/>
        <dsp:cNvSpPr/>
      </dsp:nvSpPr>
      <dsp:spPr>
        <a:xfrm flipH="1">
          <a:off x="2720732" y="1750824"/>
          <a:ext cx="2552563" cy="207873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1729AE-7893-4755-BE2C-E9A75C4FDF24}">
      <dsp:nvSpPr>
        <dsp:cNvPr id="0" name=""/>
        <dsp:cNvSpPr/>
      </dsp:nvSpPr>
      <dsp:spPr>
        <a:xfrm rot="21077580">
          <a:off x="820584" y="975289"/>
          <a:ext cx="2241296" cy="224129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C3514A-7D67-487D-881C-4ECA4C2EF334}">
      <dsp:nvSpPr>
        <dsp:cNvPr id="0" name=""/>
        <dsp:cNvSpPr/>
      </dsp:nvSpPr>
      <dsp:spPr>
        <a:xfrm>
          <a:off x="2489202" y="0"/>
          <a:ext cx="2235200" cy="2235200"/>
        </a:xfrm>
        <a:prstGeom prst="gear9">
          <a:avLst/>
        </a:prstGeom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46000">
              <a:schemeClr val="accent5">
                <a:lumMod val="95000"/>
                <a:lumOff val="5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sx="102000" sy="102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White Paper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on RDM</a:t>
          </a:r>
        </a:p>
      </dsp:txBody>
      <dsp:txXfrm>
        <a:off x="2938577" y="523585"/>
        <a:ext cx="1336450" cy="1148939"/>
      </dsp:txXfrm>
    </dsp:sp>
    <dsp:sp modelId="{0A3F1783-9CEA-420F-92B3-E7B4023EDC55}">
      <dsp:nvSpPr>
        <dsp:cNvPr id="0" name=""/>
        <dsp:cNvSpPr/>
      </dsp:nvSpPr>
      <dsp:spPr>
        <a:xfrm>
          <a:off x="1094695" y="1195292"/>
          <a:ext cx="2120822" cy="2226600"/>
        </a:xfrm>
        <a:prstGeom prst="gear6">
          <a:avLst/>
        </a:prstGeom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sx="102000" sy="102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bg1"/>
              </a:solidFill>
            </a:rPr>
            <a:t>High Level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bg1"/>
              </a:solidFill>
            </a:rPr>
            <a:t>BRS</a:t>
          </a:r>
        </a:p>
      </dsp:txBody>
      <dsp:txXfrm>
        <a:off x="1628618" y="1748048"/>
        <a:ext cx="1052976" cy="1121088"/>
      </dsp:txXfrm>
    </dsp:sp>
    <dsp:sp modelId="{F553BBFD-EB1D-4AF6-BFDC-C3E41DC54C9C}">
      <dsp:nvSpPr>
        <dsp:cNvPr id="0" name=""/>
        <dsp:cNvSpPr/>
      </dsp:nvSpPr>
      <dsp:spPr>
        <a:xfrm rot="20700000">
          <a:off x="2867164" y="1905730"/>
          <a:ext cx="1980171" cy="1934982"/>
        </a:xfrm>
        <a:prstGeom prst="gear6">
          <a:avLst/>
        </a:prstGeom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sx="102000" sy="1020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High Level RSM</a:t>
          </a:r>
        </a:p>
      </dsp:txBody>
      <dsp:txXfrm rot="-20700000">
        <a:off x="3304153" y="2327448"/>
        <a:ext cx="1106191" cy="1091546"/>
      </dsp:txXfrm>
    </dsp:sp>
    <dsp:sp modelId="{DB3715D2-6033-4F97-B6C5-DFC84C05BCAC}">
      <dsp:nvSpPr>
        <dsp:cNvPr id="0" name=""/>
        <dsp:cNvSpPr/>
      </dsp:nvSpPr>
      <dsp:spPr>
        <a:xfrm rot="17492036">
          <a:off x="2175885" y="-335102"/>
          <a:ext cx="2789071" cy="2861056"/>
        </a:xfrm>
        <a:prstGeom prst="circularArrow">
          <a:avLst>
            <a:gd name="adj1" fmla="val 4687"/>
            <a:gd name="adj2" fmla="val 299029"/>
            <a:gd name="adj3" fmla="val 2513083"/>
            <a:gd name="adj4" fmla="val 15867933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CD7783-13C6-4BED-9719-CE23381CBBC9}">
      <dsp:nvSpPr>
        <dsp:cNvPr id="0" name=""/>
        <dsp:cNvSpPr/>
      </dsp:nvSpPr>
      <dsp:spPr>
        <a:xfrm flipH="1">
          <a:off x="2720732" y="1750824"/>
          <a:ext cx="2552563" cy="207873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1729AE-7893-4755-BE2C-E9A75C4FDF24}">
      <dsp:nvSpPr>
        <dsp:cNvPr id="0" name=""/>
        <dsp:cNvSpPr/>
      </dsp:nvSpPr>
      <dsp:spPr>
        <a:xfrm rot="21077580">
          <a:off x="820584" y="975289"/>
          <a:ext cx="2241296" cy="224129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B67BF-30A1-4CE9-893C-294F802C3A8E}">
      <dsp:nvSpPr>
        <dsp:cNvPr id="0" name=""/>
        <dsp:cNvSpPr/>
      </dsp:nvSpPr>
      <dsp:spPr>
        <a:xfrm>
          <a:off x="2756193" y="1854267"/>
          <a:ext cx="2449650" cy="2431199"/>
        </a:xfrm>
        <a:prstGeom prst="gear9">
          <a:avLst/>
        </a:prstGeom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sx="103000" sy="103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Maintenance</a:t>
          </a:r>
        </a:p>
      </dsp:txBody>
      <dsp:txXfrm>
        <a:off x="3247303" y="2423764"/>
        <a:ext cx="1467430" cy="1249686"/>
      </dsp:txXfrm>
    </dsp:sp>
    <dsp:sp modelId="{6E38BB79-0410-472B-961A-3D2F4F903F8F}">
      <dsp:nvSpPr>
        <dsp:cNvPr id="0" name=""/>
        <dsp:cNvSpPr/>
      </dsp:nvSpPr>
      <dsp:spPr>
        <a:xfrm>
          <a:off x="1288442" y="1163597"/>
          <a:ext cx="2034657" cy="2073676"/>
        </a:xfrm>
        <a:prstGeom prst="gear6">
          <a:avLst/>
        </a:prstGeom>
        <a:gradFill flip="none" rotWithShape="1">
          <a:gsLst>
            <a:gs pos="0">
              <a:schemeClr val="accent4">
                <a:lumMod val="89000"/>
              </a:schemeClr>
            </a:gs>
            <a:gs pos="23000">
              <a:schemeClr val="accent4">
                <a:lumMod val="89000"/>
              </a:schemeClr>
            </a:gs>
            <a:gs pos="69000">
              <a:schemeClr val="accent4">
                <a:lumMod val="75000"/>
              </a:schemeClr>
            </a:gs>
            <a:gs pos="97000">
              <a:schemeClr val="accent4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sx="103000" sy="103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/>
            <a:t>Subset of CCL</a:t>
          </a:r>
          <a:endParaRPr lang="en-US" sz="1800" b="1" kern="1200"/>
        </a:p>
      </dsp:txBody>
      <dsp:txXfrm>
        <a:off x="1800673" y="1684681"/>
        <a:ext cx="1010195" cy="1031508"/>
      </dsp:txXfrm>
    </dsp:sp>
    <dsp:sp modelId="{A3CC5A35-407A-45E6-9E49-C68243B1A7BB}">
      <dsp:nvSpPr>
        <dsp:cNvPr id="0" name=""/>
        <dsp:cNvSpPr/>
      </dsp:nvSpPr>
      <dsp:spPr>
        <a:xfrm rot="20700000">
          <a:off x="2312352" y="166615"/>
          <a:ext cx="1852935" cy="1692605"/>
        </a:xfrm>
        <a:prstGeom prst="gear6">
          <a:avLst/>
        </a:prstGeom>
        <a:gradFill flip="none" rotWithShape="1">
          <a:gsLst>
            <a:gs pos="0">
              <a:schemeClr val="accent6">
                <a:lumMod val="89000"/>
              </a:schemeClr>
            </a:gs>
            <a:gs pos="23000">
              <a:schemeClr val="accent6">
                <a:lumMod val="89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sx="103000" sy="103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0" kern="1200">
              <a:solidFill>
                <a:schemeClr val="bg1"/>
              </a:solidFill>
            </a:rPr>
            <a:t>CCL</a:t>
          </a:r>
        </a:p>
      </dsp:txBody>
      <dsp:txXfrm rot="-20700000">
        <a:off x="2728265" y="528343"/>
        <a:ext cx="1021110" cy="969148"/>
      </dsp:txXfrm>
    </dsp:sp>
    <dsp:sp modelId="{27D09601-704D-4E78-856B-CBD8B24CA008}">
      <dsp:nvSpPr>
        <dsp:cNvPr id="0" name=""/>
        <dsp:cNvSpPr/>
      </dsp:nvSpPr>
      <dsp:spPr>
        <a:xfrm>
          <a:off x="2635857" y="1551276"/>
          <a:ext cx="2985756" cy="2985756"/>
        </a:xfrm>
        <a:prstGeom prst="circularArrow">
          <a:avLst>
            <a:gd name="adj1" fmla="val 4688"/>
            <a:gd name="adj2" fmla="val 299029"/>
            <a:gd name="adj3" fmla="val 2517341"/>
            <a:gd name="adj4" fmla="val 15858748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B9ADEB-17B2-4DD3-B4A7-FD1612EAF667}">
      <dsp:nvSpPr>
        <dsp:cNvPr id="0" name=""/>
        <dsp:cNvSpPr/>
      </dsp:nvSpPr>
      <dsp:spPr>
        <a:xfrm>
          <a:off x="1157106" y="976647"/>
          <a:ext cx="2169339" cy="216933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sx="103000" sy="103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65CE9D-0843-4010-82E6-0D0628D98753}">
      <dsp:nvSpPr>
        <dsp:cNvPr id="0" name=""/>
        <dsp:cNvSpPr/>
      </dsp:nvSpPr>
      <dsp:spPr>
        <a:xfrm>
          <a:off x="2023253" y="-182450"/>
          <a:ext cx="2338984" cy="233898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B67BF-30A1-4CE9-893C-294F802C3A8E}">
      <dsp:nvSpPr>
        <dsp:cNvPr id="0" name=""/>
        <dsp:cNvSpPr/>
      </dsp:nvSpPr>
      <dsp:spPr>
        <a:xfrm>
          <a:off x="2545972" y="1742217"/>
          <a:ext cx="2107631" cy="2107631"/>
        </a:xfrm>
        <a:prstGeom prst="gear9">
          <a:avLst/>
        </a:prstGeom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/>
            <a:t>Messages</a:t>
          </a:r>
        </a:p>
      </dsp:txBody>
      <dsp:txXfrm>
        <a:off x="2969700" y="2235920"/>
        <a:ext cx="1260175" cy="1083365"/>
      </dsp:txXfrm>
    </dsp:sp>
    <dsp:sp modelId="{6E38BB79-0410-472B-961A-3D2F4F903F8F}">
      <dsp:nvSpPr>
        <dsp:cNvPr id="0" name=""/>
        <dsp:cNvSpPr/>
      </dsp:nvSpPr>
      <dsp:spPr>
        <a:xfrm>
          <a:off x="1113058" y="1024917"/>
          <a:ext cx="1946133" cy="1971088"/>
        </a:xfrm>
        <a:prstGeom prst="gear6">
          <a:avLst/>
        </a:prstGeom>
        <a:gradFill flip="none" rotWithShape="1">
          <a:gsLst>
            <a:gs pos="0">
              <a:schemeClr val="accent4">
                <a:lumMod val="89000"/>
              </a:schemeClr>
            </a:gs>
            <a:gs pos="23000">
              <a:schemeClr val="accent4">
                <a:lumMod val="89000"/>
              </a:schemeClr>
            </a:gs>
            <a:gs pos="69000">
              <a:schemeClr val="accent4">
                <a:lumMod val="75000"/>
              </a:schemeClr>
            </a:gs>
            <a:gs pos="97000">
              <a:schemeClr val="accent4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Structure</a:t>
          </a:r>
          <a:endParaRPr lang="en-US" sz="1400" b="1" kern="1200"/>
        </a:p>
      </dsp:txBody>
      <dsp:txXfrm>
        <a:off x="1603003" y="1521505"/>
        <a:ext cx="966243" cy="977912"/>
      </dsp:txXfrm>
    </dsp:sp>
    <dsp:sp modelId="{A3CC5A35-407A-45E6-9E49-C68243B1A7BB}">
      <dsp:nvSpPr>
        <dsp:cNvPr id="0" name=""/>
        <dsp:cNvSpPr/>
      </dsp:nvSpPr>
      <dsp:spPr>
        <a:xfrm rot="20700000">
          <a:off x="2092071" y="172811"/>
          <a:ext cx="1674212" cy="1529346"/>
        </a:xfrm>
        <a:prstGeom prst="gear6">
          <a:avLst/>
        </a:prstGeom>
        <a:gradFill flip="none" rotWithShape="1">
          <a:gsLst>
            <a:gs pos="0">
              <a:schemeClr val="accent6">
                <a:lumMod val="89000"/>
              </a:schemeClr>
            </a:gs>
            <a:gs pos="23000">
              <a:schemeClr val="accent6">
                <a:lumMod val="89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 </a:t>
          </a:r>
          <a:r>
            <a:rPr lang="en-US" sz="2300" b="1" kern="1200"/>
            <a:t>CCL subset</a:t>
          </a:r>
        </a:p>
      </dsp:txBody>
      <dsp:txXfrm rot="-20700000">
        <a:off x="2467867" y="499650"/>
        <a:ext cx="922620" cy="875670"/>
      </dsp:txXfrm>
    </dsp:sp>
    <dsp:sp modelId="{27D09601-704D-4E78-856B-CBD8B24CA008}">
      <dsp:nvSpPr>
        <dsp:cNvPr id="0" name=""/>
        <dsp:cNvSpPr/>
      </dsp:nvSpPr>
      <dsp:spPr>
        <a:xfrm>
          <a:off x="2379976" y="1426410"/>
          <a:ext cx="2697768" cy="2697768"/>
        </a:xfrm>
        <a:prstGeom prst="circularArrow">
          <a:avLst>
            <a:gd name="adj1" fmla="val 4687"/>
            <a:gd name="adj2" fmla="val 299029"/>
            <a:gd name="adj3" fmla="val 2506996"/>
            <a:gd name="adj4" fmla="val 15881174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B9ADEB-17B2-4DD3-B4A7-FD1612EAF667}">
      <dsp:nvSpPr>
        <dsp:cNvPr id="0" name=""/>
        <dsp:cNvSpPr/>
      </dsp:nvSpPr>
      <dsp:spPr>
        <a:xfrm>
          <a:off x="1048253" y="906448"/>
          <a:ext cx="1960097" cy="196009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65CE9D-0843-4010-82E6-0D0628D98753}">
      <dsp:nvSpPr>
        <dsp:cNvPr id="0" name=""/>
        <dsp:cNvSpPr/>
      </dsp:nvSpPr>
      <dsp:spPr>
        <a:xfrm>
          <a:off x="1830856" y="-140849"/>
          <a:ext cx="2113379" cy="211337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C10DA-83F3-4EEA-8975-D5DEED66A8F8}" type="datetimeFigureOut">
              <a:rPr lang="en-GB" smtClean="0"/>
              <a:t>20/03/2017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257C5-C5BE-46A6-BDAD-69F097C562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78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ABD84-E238-48A4-85F9-9FB78602AF4D}" type="datetimeFigureOut">
              <a:rPr lang="en-GB" smtClean="0"/>
              <a:t>20/03/2017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530D94-1A26-44EE-B16B-C4EFD97F7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982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8226D-EAEB-40BC-B7A8-2789FC591D8E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3362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8226D-EAEB-40BC-B7A8-2789FC591D8E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8119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0D94-1A26-44EE-B16B-C4EFD97F70D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0631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0D94-1A26-44EE-B16B-C4EFD97F70D2}" type="slidenum">
              <a:rPr lang="en-GB" smtClean="0"/>
              <a:t>93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021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83932" y="6404903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6434B-49FF-4C2B-AA15-54452B49F1E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5" name="Titolo 1"/>
          <p:cNvSpPr txBox="1">
            <a:spLocks/>
          </p:cNvSpPr>
          <p:nvPr userDrawn="1"/>
        </p:nvSpPr>
        <p:spPr bwMode="auto">
          <a:xfrm>
            <a:off x="460375" y="487928"/>
            <a:ext cx="8064896" cy="2243782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FF5050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200"/>
              </a:lnSpc>
            </a:pPr>
            <a:br>
              <a:rPr lang="it-IT" dirty="0">
                <a:solidFill>
                  <a:schemeClr val="accent1"/>
                </a:solidFill>
              </a:rPr>
            </a:br>
            <a:br>
              <a:rPr lang="it-IT" dirty="0">
                <a:solidFill>
                  <a:schemeClr val="accent1"/>
                </a:solidFill>
              </a:rPr>
            </a:br>
            <a:r>
              <a:rPr lang="it-IT" sz="3600" b="1" dirty="0">
                <a:solidFill>
                  <a:schemeClr val="accent1"/>
                </a:solidFill>
              </a:rPr>
              <a:t>UN/CEFACT</a:t>
            </a:r>
            <a:br>
              <a:rPr lang="it-IT" sz="3600" b="1" dirty="0">
                <a:solidFill>
                  <a:schemeClr val="accent1"/>
                </a:solidFill>
              </a:rPr>
            </a:br>
            <a:endParaRPr lang="it-IT" sz="3600" b="1" dirty="0">
              <a:solidFill>
                <a:schemeClr val="accent1"/>
              </a:solidFill>
            </a:endParaRPr>
          </a:p>
          <a:p>
            <a:pPr>
              <a:lnSpc>
                <a:spcPts val="3200"/>
              </a:lnSpc>
            </a:pPr>
            <a:r>
              <a:rPr lang="it-IT" sz="3600" b="1">
                <a:solidFill>
                  <a:schemeClr val="accent1"/>
                </a:solidFill>
              </a:rPr>
              <a:t>Reference Data Models</a:t>
            </a:r>
            <a:endParaRPr lang="it-IT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Q:\UN Logo &amp; UNECE Logo\New UNECE\UNECE logo FOR ALL OTHER USES\UNECE logo-blue-english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406" y="223300"/>
            <a:ext cx="2593848" cy="7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752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fld id="{740289C2-9F35-4D44-9F23-323F9F03438E}" type="datetimeFigureOut">
              <a:rPr lang="fr-FR" smtClean="0"/>
              <a:t>20/03/2017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842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fld id="{740289C2-9F35-4D44-9F23-323F9F03438E}" type="datetimeFigureOut">
              <a:rPr lang="fr-FR" smtClean="0"/>
              <a:t>20/03/2017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735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fld id="{740289C2-9F35-4D44-9F23-323F9F03438E}" type="datetimeFigureOut">
              <a:rPr lang="fr-FR" smtClean="0"/>
              <a:t>20/03/2017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925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fld id="{740289C2-9F35-4D44-9F23-323F9F03438E}" type="datetimeFigureOut">
              <a:rPr lang="fr-FR" smtClean="0"/>
              <a:t>20/03/2017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2689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6045692"/>
            <a:ext cx="9144000" cy="8123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0" y="-1"/>
            <a:ext cx="9144000" cy="22904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9156" y="659843"/>
            <a:ext cx="6996194" cy="89916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5635"/>
            <a:ext cx="7886700" cy="448132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1028" name="Picture 4" descr="http://www1.unece.org/stat/platform/download/attachments/71401485/wikis?version=1&amp;modificationDate=1355730024128&amp;api=v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84" y="295040"/>
            <a:ext cx="1286188" cy="110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 userDrawn="1"/>
        </p:nvSpPr>
        <p:spPr>
          <a:xfrm>
            <a:off x="1519156" y="106536"/>
            <a:ext cx="50438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>
                <a:solidFill>
                  <a:schemeClr val="bg1"/>
                </a:solidFill>
              </a:rPr>
              <a:t>UNECE – United Nations</a:t>
            </a:r>
            <a:r>
              <a:rPr lang="fr-FR" sz="1600" baseline="0">
                <a:solidFill>
                  <a:schemeClr val="bg1"/>
                </a:solidFill>
              </a:rPr>
              <a:t> Economic Commission for Europe</a:t>
            </a:r>
            <a:endParaRPr lang="fr-FR" sz="1600">
              <a:solidFill>
                <a:schemeClr val="bg1"/>
              </a:solidFill>
            </a:endParaRPr>
          </a:p>
          <a:p>
            <a:r>
              <a:rPr lang="fr-FR" sz="1400">
                <a:solidFill>
                  <a:schemeClr val="bg1"/>
                </a:solidFill>
              </a:rPr>
              <a:t>UN/CEFACT – UN Centre for Trade</a:t>
            </a:r>
            <a:r>
              <a:rPr lang="fr-FR" sz="1400" baseline="0">
                <a:solidFill>
                  <a:schemeClr val="bg1"/>
                </a:solidFill>
              </a:rPr>
              <a:t> Facilitation and e-Business</a:t>
            </a:r>
            <a:endParaRPr lang="fr-FR" sz="1400">
              <a:solidFill>
                <a:schemeClr val="bg1"/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106C77B-0A6C-4C31-A695-A29AD89C7D78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texte 4"/>
          <p:cNvSpPr>
            <a:spLocks noGrp="1"/>
          </p:cNvSpPr>
          <p:nvPr>
            <p:ph type="body" sz="quarter" idx="13" hasCustomPrompt="1"/>
          </p:nvPr>
        </p:nvSpPr>
        <p:spPr>
          <a:xfrm>
            <a:off x="6383045" y="156726"/>
            <a:ext cx="2132305" cy="45292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 baseline="0"/>
            </a:lvl1pPr>
          </a:lstStyle>
          <a:p>
            <a:pPr lvl="0"/>
            <a:r>
              <a:rPr lang="fr-FR"/>
              <a:t>Section name</a:t>
            </a:r>
          </a:p>
        </p:txBody>
      </p:sp>
    </p:spTree>
    <p:extLst>
      <p:ext uri="{BB962C8B-B14F-4D97-AF65-F5344CB8AC3E}">
        <p14:creationId xmlns:p14="http://schemas.microsoft.com/office/powerpoint/2010/main" val="660961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25924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466043" y="6283522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2D9F6-4E0E-41D8-BC1F-BF1CE87366CF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04186" y="35512"/>
            <a:ext cx="1544715" cy="266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0" cap="none" spc="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UN/CEFACT</a:t>
            </a:r>
          </a:p>
        </p:txBody>
      </p:sp>
    </p:spTree>
    <p:extLst>
      <p:ext uri="{BB962C8B-B14F-4D97-AF65-F5344CB8AC3E}">
        <p14:creationId xmlns:p14="http://schemas.microsoft.com/office/powerpoint/2010/main" val="253681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824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0382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8144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7655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fld id="{740289C2-9F35-4D44-9F23-323F9F03438E}" type="datetimeFigureOut">
              <a:rPr lang="fr-FR" smtClean="0"/>
              <a:t>20/03/2017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3427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fld id="{740289C2-9F35-4D44-9F23-323F9F03438E}" type="datetimeFigureOut">
              <a:rPr lang="fr-FR" smtClean="0"/>
              <a:t>20/03/2017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705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fld id="{740289C2-9F35-4D44-9F23-323F9F03438E}" type="datetimeFigureOut">
              <a:rPr lang="fr-FR" smtClean="0"/>
              <a:t>20/03/2017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663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084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2.xml"/><Relationship Id="rId4" Type="http://schemas.openxmlformats.org/officeDocument/2006/relationships/image" Target="../media/image23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3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4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5.xml"/><Relationship Id="rId4" Type="http://schemas.openxmlformats.org/officeDocument/2006/relationships/image" Target="../media/image65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6.xml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7.xml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8.xm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hyperlink" Target="mailto:r.wessel@seeburger.d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sue.probert@dial.pipex.com" TargetMode="External"/><Relationship Id="rId4" Type="http://schemas.openxmlformats.org/officeDocument/2006/relationships/hyperlink" Target="mailto:gerhard.heemskerk@kpnmail.nl" TargetMode="Externa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40015" y="3003094"/>
            <a:ext cx="60039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000" b="1">
                <a:solidFill>
                  <a:srgbClr val="002060"/>
                </a:solidFill>
              </a:rPr>
              <a:t>Anticipating and Following Technological Trends </a:t>
            </a:r>
          </a:p>
          <a:p>
            <a:pPr lvl="1" algn="ctr"/>
            <a:r>
              <a:rPr lang="en-US" sz="2000" b="1">
                <a:solidFill>
                  <a:srgbClr val="002060"/>
                </a:solidFill>
              </a:rPr>
              <a:t>in eBusiness Data Exchanges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734671" y="502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5016383" y="3809833"/>
            <a:ext cx="4240379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 algn="l"/>
            <a:r>
              <a:rPr lang="en-AU" b="1">
                <a:solidFill>
                  <a:schemeClr val="tx1">
                    <a:lumMod val="50000"/>
                    <a:lumOff val="50000"/>
                  </a:schemeClr>
                </a:solidFill>
              </a:rPr>
              <a:t>Mini Conference, Geneva, 27 March 2017 </a:t>
            </a:r>
            <a:endParaRPr lang="en-AU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Rechteck 8"/>
          <p:cNvSpPr/>
          <p:nvPr/>
        </p:nvSpPr>
        <p:spPr>
          <a:xfrm>
            <a:off x="5721427" y="4174958"/>
            <a:ext cx="342257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1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Rolf Wessel 	                        SCRDM  Project Lead</a:t>
            </a:r>
          </a:p>
          <a:p>
            <a:pPr algn="just"/>
            <a:r>
              <a:rPr lang="de-DE" sz="11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Ian Watt		SCRDM  Editor</a:t>
            </a:r>
          </a:p>
          <a:p>
            <a:pPr algn="just"/>
            <a:r>
              <a:rPr lang="de-DE" sz="11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Sue Probert                             MMT       Lead Editor</a:t>
            </a:r>
          </a:p>
          <a:p>
            <a:pPr algn="just"/>
            <a:r>
              <a:rPr lang="de-DE" sz="11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Gerhard </a:t>
            </a:r>
            <a:r>
              <a:rPr lang="nl-NL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Heemskerk</a:t>
            </a:r>
            <a:r>
              <a:rPr lang="de-DE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	</a:t>
            </a:r>
            <a:r>
              <a:rPr lang="de-DE" sz="11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SCRDM  Lead Editor</a:t>
            </a:r>
          </a:p>
          <a:p>
            <a:pPr algn="just"/>
            <a:endParaRPr lang="de-DE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638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407038" y="1552615"/>
            <a:ext cx="7787439" cy="43685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000" b="1"/>
              <a:t>Project Leader: Mrs </a:t>
            </a:r>
            <a:r>
              <a:rPr lang="nl-NL" sz="2000" b="1"/>
              <a:t>Sandretto &amp; Mr David Hesketh</a:t>
            </a:r>
            <a:endParaRPr lang="en-AU" sz="2000" b="1" dirty="0"/>
          </a:p>
          <a:p>
            <a:pPr marL="0" indent="0">
              <a:buNone/>
            </a:pPr>
            <a:r>
              <a:rPr lang="en-AU" sz="2000" b="1"/>
              <a:t>Lead Editor      : Mrs Sue Probert</a:t>
            </a:r>
            <a:endParaRPr lang="en-AU" sz="2000" b="1" dirty="0"/>
          </a:p>
          <a:p>
            <a:pPr marL="0" indent="0">
              <a:buNone/>
            </a:pPr>
            <a:endParaRPr lang="en-AU" sz="800" dirty="0"/>
          </a:p>
          <a:p>
            <a:pPr marL="0" indent="0">
              <a:buNone/>
            </a:pPr>
            <a:r>
              <a:rPr lang="en-AU" sz="2000" dirty="0"/>
              <a:t>Editing team:</a:t>
            </a:r>
          </a:p>
          <a:p>
            <a:pPr marL="0" indent="0">
              <a:buNone/>
            </a:pPr>
            <a:r>
              <a:rPr lang="en-AU" sz="2000"/>
              <a:t>- Henk Van Maaren</a:t>
            </a:r>
            <a:br>
              <a:rPr lang="en-AU" sz="2000"/>
            </a:br>
            <a:r>
              <a:rPr lang="en-AU" sz="2000"/>
              <a:t>- Marielle Stumm</a:t>
            </a:r>
            <a:br>
              <a:rPr lang="en-AU" sz="2000"/>
            </a:br>
            <a:r>
              <a:rPr lang="en-AU" sz="2000"/>
              <a:t>- Rudi Bauer</a:t>
            </a:r>
            <a:br>
              <a:rPr lang="en-AU" sz="2000"/>
            </a:br>
            <a:r>
              <a:rPr lang="en-AU" sz="2000"/>
              <a:t>- Yoshi Kito</a:t>
            </a:r>
            <a:br>
              <a:rPr lang="en-AU" sz="2000"/>
            </a:br>
            <a:r>
              <a:rPr lang="en-AU" sz="2000"/>
              <a:t>- Dominique Vankemmel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32610" y="444839"/>
            <a:ext cx="7787439" cy="8161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3600" b="1">
                <a:latin typeface="+mj-lt"/>
              </a:rPr>
              <a:t>MMT Project Leadership</a:t>
            </a:r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10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46828" y="1066503"/>
            <a:ext cx="960933" cy="42205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1788130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511751" y="1725578"/>
            <a:ext cx="7705603" cy="43685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000" b="1"/>
              <a:t>Project Leader: Mr Ulrike Linde</a:t>
            </a:r>
            <a:endParaRPr lang="en-AU" sz="2000" b="1" dirty="0"/>
          </a:p>
          <a:p>
            <a:pPr marL="0" indent="0">
              <a:buNone/>
            </a:pPr>
            <a:endParaRPr lang="en-AU" sz="800" dirty="0"/>
          </a:p>
          <a:p>
            <a:pPr marL="0" indent="0">
              <a:buNone/>
            </a:pPr>
            <a:r>
              <a:rPr lang="en-AU" sz="2000" dirty="0"/>
              <a:t>Editing team:</a:t>
            </a:r>
          </a:p>
          <a:p>
            <a:pPr marL="0" indent="0">
              <a:buNone/>
            </a:pPr>
            <a:r>
              <a:rPr lang="en-AU" sz="2000"/>
              <a:t>- Colin Laughlan</a:t>
            </a:r>
            <a:br>
              <a:rPr lang="en-AU" sz="2000"/>
            </a:br>
            <a:r>
              <a:rPr lang="en-AU" sz="2000"/>
              <a:t>- Gerhard Heemskerk</a:t>
            </a:r>
            <a:br>
              <a:rPr lang="en-AU" sz="2000"/>
            </a:br>
            <a:r>
              <a:rPr lang="en-AU" sz="2000"/>
              <a:t>- Karina Duvinger</a:t>
            </a:r>
            <a:br>
              <a:rPr lang="en-AU" sz="2000"/>
            </a:br>
            <a:r>
              <a:rPr lang="en-AU" sz="2000"/>
              <a:t>- Ian Watt</a:t>
            </a:r>
            <a:br>
              <a:rPr lang="en-AU" sz="2000"/>
            </a:br>
            <a:r>
              <a:rPr lang="en-AU" sz="2000"/>
              <a:t>- Mary Kay Blantz</a:t>
            </a:r>
            <a:br>
              <a:rPr lang="en-AU" sz="2000"/>
            </a:br>
            <a:r>
              <a:rPr lang="en-AU" sz="2000"/>
              <a:t>- Sue Probert</a:t>
            </a:r>
            <a:br>
              <a:rPr lang="en-AU" sz="2000"/>
            </a:br>
            <a:r>
              <a:rPr lang="en-AU" sz="2000"/>
              <a:t>- Ulrike </a:t>
            </a:r>
            <a:r>
              <a:rPr lang="en-AU" sz="2000" dirty="0"/>
              <a:t>Linde</a:t>
            </a:r>
          </a:p>
          <a:p>
            <a:endParaRPr lang="en-AU" sz="2000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70834" y="476736"/>
            <a:ext cx="7787439" cy="8161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3600" b="1">
                <a:latin typeface="+mj-lt"/>
              </a:rPr>
              <a:t>Publication Procedures </a:t>
            </a:r>
            <a:br>
              <a:rPr lang="en-AU" sz="3600" b="1">
                <a:latin typeface="+mj-lt"/>
              </a:rPr>
            </a:br>
            <a:r>
              <a:rPr lang="en-AU" sz="3200" b="1">
                <a:latin typeface="+mj-lt"/>
              </a:rPr>
              <a:t>Project Leadership</a:t>
            </a:r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11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46828" y="1066503"/>
            <a:ext cx="960933" cy="42205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2124814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46510" y="418862"/>
            <a:ext cx="7899400" cy="662063"/>
          </a:xfrm>
        </p:spPr>
        <p:txBody>
          <a:bodyPr>
            <a:normAutofit fontScale="90000"/>
          </a:bodyPr>
          <a:lstStyle/>
          <a:p>
            <a:r>
              <a:rPr lang="nl-NL" b="1"/>
              <a:t>Project Purpose: </a:t>
            </a:r>
            <a:r>
              <a:rPr lang="en-AU" b="1"/>
              <a:t>SCRDM &amp; MMT</a:t>
            </a:r>
            <a:endParaRPr lang="nl-NL" b="1"/>
          </a:p>
        </p:txBody>
      </p:sp>
      <p:sp>
        <p:nvSpPr>
          <p:cNvPr id="5" name="TextBox 4"/>
          <p:cNvSpPr txBox="1"/>
          <p:nvPr/>
        </p:nvSpPr>
        <p:spPr>
          <a:xfrm>
            <a:off x="726191" y="1600565"/>
            <a:ext cx="8166631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AU" sz="2000"/>
              <a:t>Development of semantic models (Reference Data Models) </a:t>
            </a:r>
            <a:br>
              <a:rPr lang="en-AU" sz="2000"/>
            </a:br>
            <a:r>
              <a:rPr lang="en-AU" sz="2000"/>
              <a:t>for the </a:t>
            </a:r>
            <a:r>
              <a:rPr lang="en-US" sz="2000"/>
              <a:t>Supply Chain and the Transport &amp; Logistics domains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AU" sz="2000"/>
              <a:t>Easy </a:t>
            </a:r>
            <a:r>
              <a:rPr lang="en-AU" sz="2000" dirty="0"/>
              <a:t>to use and maintainable </a:t>
            </a:r>
            <a:r>
              <a:rPr lang="en-AU" sz="2000"/>
              <a:t>semantic framework </a:t>
            </a:r>
            <a:br>
              <a:rPr lang="en-AU" sz="2000"/>
            </a:br>
            <a:r>
              <a:rPr lang="en-AU" sz="2000"/>
              <a:t>for the Supply Chain </a:t>
            </a:r>
            <a:r>
              <a:rPr lang="en-US" sz="2000"/>
              <a:t>and the Transport &amp; Logistics domains</a:t>
            </a:r>
            <a:endParaRPr lang="en-AU" sz="2000" dirty="0"/>
          </a:p>
          <a:p>
            <a:pPr marL="514350" indent="-5143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/>
              <a:t>Based on the UN/CEFACT Core Component Library (CCL) </a:t>
            </a:r>
            <a:endParaRPr lang="en-AU" sz="2000"/>
          </a:p>
          <a:p>
            <a:pPr marL="514350" indent="-5143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/>
              <a:t>Semantic links between:</a:t>
            </a:r>
          </a:p>
          <a:p>
            <a:pPr>
              <a:spcBef>
                <a:spcPts val="1200"/>
              </a:spcBef>
            </a:pPr>
            <a:r>
              <a:rPr lang="en-US" sz="2000"/>
              <a:t>         -  UN Layout Key documents via TDED references </a:t>
            </a:r>
            <a:br>
              <a:rPr lang="en-US" sz="2000"/>
            </a:br>
            <a:r>
              <a:rPr lang="en-US" sz="2000"/>
              <a:t>         -  UN/EDIFACT message implementation structures </a:t>
            </a:r>
            <a:br>
              <a:rPr lang="en-US" sz="2000"/>
            </a:br>
            <a:r>
              <a:rPr lang="en-US" sz="2000"/>
              <a:t>          - Core Component Library</a:t>
            </a:r>
          </a:p>
          <a:p>
            <a:pPr marL="514350" indent="-5143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/>
              <a:t>Guidelines for using Reference Data Models </a:t>
            </a:r>
          </a:p>
          <a:p>
            <a:pPr>
              <a:spcBef>
                <a:spcPts val="600"/>
              </a:spcBef>
            </a:pPr>
            <a:endParaRPr lang="en-AU" sz="2400" dirty="0"/>
          </a:p>
          <a:p>
            <a:endParaRPr lang="en-AU" sz="2400" dirty="0"/>
          </a:p>
          <a:p>
            <a:endParaRPr lang="nl-NL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12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98998" y="1080925"/>
            <a:ext cx="1093824" cy="35447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Purpose</a:t>
            </a:r>
          </a:p>
        </p:txBody>
      </p:sp>
    </p:spTree>
    <p:extLst>
      <p:ext uri="{BB962C8B-B14F-4D97-AF65-F5344CB8AC3E}">
        <p14:creationId xmlns:p14="http://schemas.microsoft.com/office/powerpoint/2010/main" val="3804402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46290" y="678774"/>
            <a:ext cx="8160826" cy="662063"/>
          </a:xfrm>
        </p:spPr>
        <p:txBody>
          <a:bodyPr>
            <a:normAutofit fontScale="90000"/>
          </a:bodyPr>
          <a:lstStyle/>
          <a:p>
            <a:r>
              <a:rPr lang="nl-NL" b="1"/>
              <a:t>Project Purpose: </a:t>
            </a:r>
            <a:r>
              <a:rPr lang="nl-NL" sz="3100" b="1"/>
              <a:t>Extension Technical Artefacts Cross Industry messages</a:t>
            </a:r>
            <a:endParaRPr lang="nl-NL" sz="4000" b="1"/>
          </a:p>
        </p:txBody>
      </p:sp>
      <p:sp>
        <p:nvSpPr>
          <p:cNvPr id="5" name="TextBox 4"/>
          <p:cNvSpPr txBox="1"/>
          <p:nvPr/>
        </p:nvSpPr>
        <p:spPr>
          <a:xfrm>
            <a:off x="646290" y="1908342"/>
            <a:ext cx="8166631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/>
              <a:t>Based on UN/CEFACT Supply Chain Reference Data Model (SCRDM) 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/>
              <a:t>Process Driven XML schemas, based on existing artefacts of:</a:t>
            </a:r>
            <a:br>
              <a:rPr lang="en-US" sz="2000"/>
            </a:br>
            <a:r>
              <a:rPr lang="en-US" sz="2000"/>
              <a:t>- Cataloguing </a:t>
            </a:r>
            <a:br>
              <a:rPr lang="en-US" sz="2000"/>
            </a:br>
            <a:r>
              <a:rPr lang="en-US" sz="2000"/>
              <a:t>- Quotation </a:t>
            </a:r>
            <a:br>
              <a:rPr lang="en-US" sz="2000"/>
            </a:br>
            <a:r>
              <a:rPr lang="en-US" sz="2000"/>
              <a:t>- Ordering </a:t>
            </a:r>
            <a:br>
              <a:rPr lang="en-US" sz="2000"/>
            </a:br>
            <a:r>
              <a:rPr lang="en-US" sz="2000"/>
              <a:t>- Delivering </a:t>
            </a:r>
            <a:br>
              <a:rPr lang="en-US" sz="2000"/>
            </a:br>
            <a:r>
              <a:rPr lang="en-US" sz="2000"/>
              <a:t>- Remittance advice 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/>
              <a:t>The new SCRDM Process driven XML schemas will become modern alternatives to the previously published Document driven XML schemas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/>
              <a:t>Business requirement consistency will be ensured because the new SCRDM XML schemas will be based on the currently published Business Requirement Specifications (BRSs)</a:t>
            </a:r>
            <a:endParaRPr lang="en-AU" sz="2000" dirty="0"/>
          </a:p>
          <a:p>
            <a:endParaRPr lang="en-AU" sz="2800" dirty="0"/>
          </a:p>
          <a:p>
            <a:endParaRPr lang="nl-NL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13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98998" y="1080925"/>
            <a:ext cx="1093824" cy="35447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Purpose</a:t>
            </a:r>
          </a:p>
        </p:txBody>
      </p:sp>
    </p:spTree>
    <p:extLst>
      <p:ext uri="{BB962C8B-B14F-4D97-AF65-F5344CB8AC3E}">
        <p14:creationId xmlns:p14="http://schemas.microsoft.com/office/powerpoint/2010/main" val="2365048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1109" y="455822"/>
            <a:ext cx="7899400" cy="662063"/>
          </a:xfrm>
        </p:spPr>
        <p:txBody>
          <a:bodyPr>
            <a:normAutofit/>
          </a:bodyPr>
          <a:lstStyle/>
          <a:p>
            <a:r>
              <a:rPr lang="nl-NL" sz="3600" b="1"/>
              <a:t>Project Purpose: Publication Procedures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6191" y="1600565"/>
            <a:ext cx="81666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/>
              <a:t>Define the procedures for the creation and publication of CCL-based Reference Data Models and associated artefacts. </a:t>
            </a:r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14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6191" y="2828091"/>
            <a:ext cx="80137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/>
              <a:t>The process for the publication of Reference Data Models takes account of the following aspects:</a:t>
            </a:r>
          </a:p>
          <a:p>
            <a:pPr>
              <a:spcBef>
                <a:spcPts val="1200"/>
              </a:spcBef>
            </a:pPr>
            <a:r>
              <a:rPr lang="en-US" sz="2000"/>
              <a:t>	-   Relationship with the underlying CCL</a:t>
            </a:r>
          </a:p>
          <a:p>
            <a:pPr>
              <a:spcBef>
                <a:spcPts val="1200"/>
              </a:spcBef>
            </a:pPr>
            <a:r>
              <a:rPr lang="en-US" sz="2000"/>
              <a:t>	-   Validation rules for publication formats</a:t>
            </a:r>
          </a:p>
          <a:p>
            <a:pPr>
              <a:spcBef>
                <a:spcPts val="1200"/>
              </a:spcBef>
            </a:pPr>
            <a:r>
              <a:rPr lang="en-US" sz="2000"/>
              <a:t>	-   Production of the publication bundle</a:t>
            </a:r>
          </a:p>
          <a:p>
            <a:pPr>
              <a:spcBef>
                <a:spcPts val="1200"/>
              </a:spcBef>
            </a:pPr>
            <a:r>
              <a:rPr lang="en-US" sz="2000"/>
              <a:t>	-   Maintenance of Reference Data Models</a:t>
            </a:r>
          </a:p>
        </p:txBody>
      </p:sp>
      <p:sp>
        <p:nvSpPr>
          <p:cNvPr id="7" name="Rectangle 6"/>
          <p:cNvSpPr/>
          <p:nvPr/>
        </p:nvSpPr>
        <p:spPr>
          <a:xfrm>
            <a:off x="7798998" y="1080925"/>
            <a:ext cx="1093824" cy="35447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Purpose</a:t>
            </a:r>
          </a:p>
        </p:txBody>
      </p:sp>
    </p:spTree>
    <p:extLst>
      <p:ext uri="{BB962C8B-B14F-4D97-AF65-F5344CB8AC3E}">
        <p14:creationId xmlns:p14="http://schemas.microsoft.com/office/powerpoint/2010/main" val="1086487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287077" y="431420"/>
            <a:ext cx="853794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600"/>
              <a:t>Project Deliverables: SCRDM, MMT, </a:t>
            </a:r>
            <a:br>
              <a:rPr lang="nl-NL" sz="3600"/>
            </a:br>
            <a:r>
              <a:rPr lang="nl-NL" sz="2800"/>
              <a:t>Extension Technical Artefacts Cross Industry </a:t>
            </a:r>
            <a:br>
              <a:rPr lang="nl-NL" sz="2800"/>
            </a:br>
            <a:r>
              <a:rPr lang="nl-NL" sz="2800"/>
              <a:t>Messages</a:t>
            </a:r>
            <a:endParaRPr lang="nl-NL" sz="3200"/>
          </a:p>
        </p:txBody>
      </p:sp>
      <p:sp>
        <p:nvSpPr>
          <p:cNvPr id="5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15</a:t>
            </a:fld>
            <a:endParaRPr lang="en-AU"/>
          </a:p>
        </p:txBody>
      </p:sp>
      <p:sp>
        <p:nvSpPr>
          <p:cNvPr id="52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485320" y="1080006"/>
            <a:ext cx="1339702" cy="32716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Deliverables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339" y="2305141"/>
            <a:ext cx="8491419" cy="3692923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49334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76169" y="417866"/>
            <a:ext cx="8246532" cy="662063"/>
          </a:xfrm>
        </p:spPr>
        <p:txBody>
          <a:bodyPr>
            <a:normAutofit/>
          </a:bodyPr>
          <a:lstStyle/>
          <a:p>
            <a:r>
              <a:rPr lang="nl-NL" sz="3600" b="1"/>
              <a:t>Project Deliverables: </a:t>
            </a:r>
            <a:r>
              <a:rPr lang="nl-NL" sz="3100" b="1"/>
              <a:t>Procedures Publication</a:t>
            </a:r>
            <a:endParaRPr lang="nl-NL" b="1"/>
          </a:p>
        </p:txBody>
      </p:sp>
      <p:sp>
        <p:nvSpPr>
          <p:cNvPr id="5" name="TextBox 4"/>
          <p:cNvSpPr txBox="1"/>
          <p:nvPr/>
        </p:nvSpPr>
        <p:spPr>
          <a:xfrm>
            <a:off x="726191" y="1239058"/>
            <a:ext cx="8166631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/>
              <a:t>Definition of the publication bundle</a:t>
            </a:r>
          </a:p>
          <a:p>
            <a:r>
              <a:rPr lang="en-US" sz="2400"/>
              <a:t>        - 8 Requirements</a:t>
            </a:r>
          </a:p>
          <a:p>
            <a:r>
              <a:rPr lang="en-US" sz="2400"/>
              <a:t>        - 4 Publication Formats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/>
          </a:p>
          <a:p>
            <a:endParaRPr lang="en-AU" sz="2800" dirty="0"/>
          </a:p>
          <a:p>
            <a:endParaRPr lang="en-AU" sz="2800" dirty="0"/>
          </a:p>
          <a:p>
            <a:endParaRPr lang="nl-NL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16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864" y="2476316"/>
            <a:ext cx="6188358" cy="3891934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Speech Bubble: Oval 7"/>
          <p:cNvSpPr/>
          <p:nvPr/>
        </p:nvSpPr>
        <p:spPr>
          <a:xfrm>
            <a:off x="476169" y="2593275"/>
            <a:ext cx="2013442" cy="1871330"/>
          </a:xfrm>
          <a:prstGeom prst="wedgeEllipseCallout">
            <a:avLst>
              <a:gd name="adj1" fmla="val 57978"/>
              <a:gd name="adj2" fmla="val 48140"/>
            </a:avLst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/>
              <a:t>Public Review comments </a:t>
            </a:r>
          </a:p>
          <a:p>
            <a:pPr algn="ctr"/>
            <a:r>
              <a:rPr lang="nl-NL" sz="1600"/>
              <a:t>(if any) discussed during forum</a:t>
            </a:r>
          </a:p>
        </p:txBody>
      </p:sp>
      <p:sp>
        <p:nvSpPr>
          <p:cNvPr id="9" name="Rectangle 8"/>
          <p:cNvSpPr/>
          <p:nvPr/>
        </p:nvSpPr>
        <p:spPr>
          <a:xfrm>
            <a:off x="7485320" y="1080006"/>
            <a:ext cx="1339702" cy="32716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Deliverables</a:t>
            </a:r>
          </a:p>
        </p:txBody>
      </p:sp>
    </p:spTree>
    <p:extLst>
      <p:ext uri="{BB962C8B-B14F-4D97-AF65-F5344CB8AC3E}">
        <p14:creationId xmlns:p14="http://schemas.microsoft.com/office/powerpoint/2010/main" val="21191118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20940" y="418828"/>
            <a:ext cx="8001000" cy="571853"/>
          </a:xfrm>
        </p:spPr>
        <p:txBody>
          <a:bodyPr>
            <a:normAutofit fontScale="90000"/>
          </a:bodyPr>
          <a:lstStyle/>
          <a:p>
            <a:r>
              <a:rPr lang="nl-NL" b="1"/>
              <a:t>Project Status</a:t>
            </a:r>
            <a:endParaRPr lang="nl-NL" sz="2800" b="1" i="1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17</a:t>
            </a:fld>
            <a:endParaRPr lang="en-AU"/>
          </a:p>
        </p:txBody>
      </p:sp>
      <p:sp>
        <p:nvSpPr>
          <p:cNvPr id="3" name="TextBox 2"/>
          <p:cNvSpPr txBox="1"/>
          <p:nvPr/>
        </p:nvSpPr>
        <p:spPr>
          <a:xfrm>
            <a:off x="612279" y="1799950"/>
            <a:ext cx="6837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/>
              <a:t>1. Supply Chain Reference Data Model Project (SCRDM)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0940" y="2752947"/>
            <a:ext cx="6837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/>
              <a:t>3. Extension of Cross Industry Invoice technical artefacts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0940" y="3259726"/>
            <a:ext cx="6828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/>
              <a:t>4. Extension of Cross Industry </a:t>
            </a:r>
            <a:r>
              <a:rPr lang="en-US" sz="2000"/>
              <a:t>Cataloguing, Quotation, Ordering,  </a:t>
            </a:r>
          </a:p>
          <a:p>
            <a:r>
              <a:rPr lang="en-US" sz="2000"/>
              <a:t>     Delivering and Remittance Advice technical artefacts</a:t>
            </a:r>
            <a:endParaRPr lang="nl-NL" sz="2000"/>
          </a:p>
        </p:txBody>
      </p:sp>
      <p:sp>
        <p:nvSpPr>
          <p:cNvPr id="14" name="TextBox 13"/>
          <p:cNvSpPr txBox="1"/>
          <p:nvPr/>
        </p:nvSpPr>
        <p:spPr>
          <a:xfrm>
            <a:off x="612278" y="4090604"/>
            <a:ext cx="6710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/>
              <a:t>5. </a:t>
            </a:r>
            <a:r>
              <a:rPr lang="en-US" sz="2000"/>
              <a:t>Procedures for Reference Data Model &amp; associated artefacts</a:t>
            </a:r>
          </a:p>
          <a:p>
            <a:r>
              <a:rPr lang="en-US" sz="2000"/>
              <a:t>    publication</a:t>
            </a:r>
            <a:endParaRPr lang="nl-NL" sz="2000"/>
          </a:p>
        </p:txBody>
      </p:sp>
      <p:sp>
        <p:nvSpPr>
          <p:cNvPr id="18" name="TextBox 17"/>
          <p:cNvSpPr txBox="1"/>
          <p:nvPr/>
        </p:nvSpPr>
        <p:spPr>
          <a:xfrm>
            <a:off x="612278" y="2272828"/>
            <a:ext cx="6837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/>
              <a:t>2. Multi Modal Transport (MMT)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302747" y="1258828"/>
            <a:ext cx="17080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400"/>
              <a:t>Open Development </a:t>
            </a:r>
          </a:p>
          <a:p>
            <a:r>
              <a:rPr lang="nl-NL" sz="1400"/>
              <a:t>Process stage</a:t>
            </a:r>
          </a:p>
        </p:txBody>
      </p:sp>
      <p:sp>
        <p:nvSpPr>
          <p:cNvPr id="5" name="Rectangle 4"/>
          <p:cNvSpPr/>
          <p:nvPr/>
        </p:nvSpPr>
        <p:spPr>
          <a:xfrm>
            <a:off x="7425026" y="1905040"/>
            <a:ext cx="1439166" cy="286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Publication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425026" y="2334516"/>
            <a:ext cx="1463454" cy="322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Draft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425027" y="2826172"/>
            <a:ext cx="1469866" cy="3413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Publication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425026" y="3393398"/>
            <a:ext cx="1487742" cy="3413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Draft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425026" y="4068847"/>
            <a:ext cx="1487742" cy="3413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Public Review</a:t>
            </a:r>
          </a:p>
        </p:txBody>
      </p:sp>
      <p:sp>
        <p:nvSpPr>
          <p:cNvPr id="2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9526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896" y="380673"/>
            <a:ext cx="7886700" cy="704917"/>
          </a:xfrm>
        </p:spPr>
        <p:txBody>
          <a:bodyPr>
            <a:normAutofit/>
          </a:bodyPr>
          <a:lstStyle/>
          <a:p>
            <a:r>
              <a:rPr lang="nl-NL" sz="4000" b="1"/>
              <a:t>The path forward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8153" y="1627993"/>
            <a:ext cx="857888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/>
              <a:t>Transition period </a:t>
            </a:r>
          </a:p>
          <a:p>
            <a:pPr>
              <a:spcBef>
                <a:spcPts val="1200"/>
              </a:spcBef>
            </a:pPr>
            <a:r>
              <a:rPr lang="en-US" sz="2200"/>
              <a:t>        </a:t>
            </a:r>
            <a:r>
              <a:rPr lang="en-US" sz="2000"/>
              <a:t>- Further Process Driven XML messages will be derived from the RDMs  </a:t>
            </a:r>
            <a:br>
              <a:rPr lang="en-US" sz="2000"/>
            </a:br>
            <a:r>
              <a:rPr lang="en-US" sz="2000"/>
              <a:t>           (e.g. Scheduling)</a:t>
            </a:r>
          </a:p>
          <a:p>
            <a:pPr>
              <a:spcBef>
                <a:spcPts val="1200"/>
              </a:spcBef>
            </a:pPr>
            <a:r>
              <a:rPr lang="en-US" sz="2000"/>
              <a:t>        - New RDM Process driven XML schemas will become modern </a:t>
            </a:r>
            <a:br>
              <a:rPr lang="en-US" sz="2000"/>
            </a:br>
            <a:r>
              <a:rPr lang="en-US" sz="2000"/>
              <a:t>           alternatives to any previously published Document driven XML schemas</a:t>
            </a:r>
          </a:p>
          <a:p>
            <a:pPr>
              <a:spcBef>
                <a:spcPts val="1200"/>
              </a:spcBef>
            </a:pPr>
            <a:endParaRPr lang="en-US" sz="20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18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467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36181" y="397023"/>
            <a:ext cx="7267222" cy="707319"/>
          </a:xfrm>
        </p:spPr>
        <p:txBody>
          <a:bodyPr>
            <a:normAutofit/>
          </a:bodyPr>
          <a:lstStyle/>
          <a:p>
            <a:r>
              <a:rPr lang="nl-NL" sz="4000" b="1"/>
              <a:t>Work for the coming months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36181" y="1379434"/>
            <a:ext cx="8370711" cy="8835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AU" sz="2000"/>
              <a:t>Internal and Public Review of Message Assemblies (RSMs) </a:t>
            </a:r>
            <a:br>
              <a:rPr lang="en-AU" sz="2000"/>
            </a:br>
            <a:r>
              <a:rPr lang="en-AU" sz="2000"/>
              <a:t>and updated Business Requirement Specifications (BRSs) for:  </a:t>
            </a:r>
            <a:br>
              <a:rPr lang="en-AU" sz="2000"/>
            </a:br>
            <a:r>
              <a:rPr lang="en-AU" sz="2000"/>
              <a:t>- </a:t>
            </a:r>
            <a:r>
              <a:rPr lang="en-US" sz="2000"/>
              <a:t>Cataloguing </a:t>
            </a:r>
            <a:br>
              <a:rPr lang="en-US" sz="2000"/>
            </a:br>
            <a:r>
              <a:rPr lang="en-US" sz="2000"/>
              <a:t>- Quotation </a:t>
            </a:r>
            <a:br>
              <a:rPr lang="en-US" sz="2000"/>
            </a:br>
            <a:r>
              <a:rPr lang="en-US" sz="2000"/>
              <a:t>- Ordering </a:t>
            </a:r>
            <a:br>
              <a:rPr lang="en-US" sz="2000"/>
            </a:br>
            <a:r>
              <a:rPr lang="en-US" sz="2000"/>
              <a:t>- Delivering</a:t>
            </a:r>
            <a:br>
              <a:rPr lang="en-US" sz="2000"/>
            </a:br>
            <a:r>
              <a:rPr lang="en-US" sz="2000"/>
              <a:t>- Remittance Advice</a:t>
            </a:r>
            <a:endParaRPr lang="en-AU" sz="2000" dirty="0"/>
          </a:p>
          <a:p>
            <a:pPr>
              <a:lnSpc>
                <a:spcPct val="100000"/>
              </a:lnSpc>
            </a:pPr>
            <a:r>
              <a:rPr lang="en-AU" sz="2000"/>
              <a:t>Preparing publication of updated Business Requirement Specifications (BRSs), Requirement Specification Mappings (RSMs) for Public Review</a:t>
            </a:r>
          </a:p>
          <a:p>
            <a:pPr>
              <a:lnSpc>
                <a:spcPct val="100000"/>
              </a:lnSpc>
            </a:pPr>
            <a:r>
              <a:rPr lang="en-AU" sz="2000"/>
              <a:t>Processing the Public Review comments </a:t>
            </a:r>
            <a:endParaRPr lang="en-AU" sz="2000" dirty="0"/>
          </a:p>
          <a:p>
            <a:pPr>
              <a:lnSpc>
                <a:spcPct val="100000"/>
              </a:lnSpc>
            </a:pPr>
            <a:r>
              <a:rPr lang="en-AU" sz="2000"/>
              <a:t>Preparing publication of deliverables including the Process Driven XML schemas</a:t>
            </a:r>
            <a:endParaRPr lang="en-AU" sz="2000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19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peech Bubble: Oval 2"/>
          <p:cNvSpPr/>
          <p:nvPr/>
        </p:nvSpPr>
        <p:spPr>
          <a:xfrm>
            <a:off x="7268897" y="799884"/>
            <a:ext cx="1623925" cy="1463063"/>
          </a:xfrm>
          <a:prstGeom prst="wedgeEllipseCallout">
            <a:avLst>
              <a:gd name="adj1" fmla="val -65593"/>
              <a:gd name="adj2" fmla="val -50156"/>
            </a:avLst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You are welcome to join our team</a:t>
            </a:r>
          </a:p>
        </p:txBody>
      </p:sp>
    </p:spTree>
    <p:extLst>
      <p:ext uri="{BB962C8B-B14F-4D97-AF65-F5344CB8AC3E}">
        <p14:creationId xmlns:p14="http://schemas.microsoft.com/office/powerpoint/2010/main" val="2750803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83356" y="418000"/>
            <a:ext cx="7685243" cy="640509"/>
          </a:xfrm>
        </p:spPr>
        <p:txBody>
          <a:bodyPr>
            <a:normAutofit fontScale="90000"/>
          </a:bodyPr>
          <a:lstStyle/>
          <a:p>
            <a:r>
              <a:rPr lang="en-AU" b="1" dirty="0"/>
              <a:t>Mini Conference Background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83356" y="1674431"/>
            <a:ext cx="7685243" cy="16259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/>
              <a:t>This Mini Conference will provide participants with information on: </a:t>
            </a:r>
          </a:p>
          <a:p>
            <a:pPr lvl="1"/>
            <a:r>
              <a:rPr lang="en-AU"/>
              <a:t>Reference Data Models (RDMs) for the Supply Chain and the Transport &amp; Logistics domains.</a:t>
            </a:r>
            <a:endParaRPr lang="en-AU" dirty="0"/>
          </a:p>
          <a:p>
            <a:endParaRPr lang="en-AU" dirty="0"/>
          </a:p>
          <a:p>
            <a:pPr marL="0" indent="0">
              <a:buNone/>
            </a:pPr>
            <a:r>
              <a:rPr lang="en-AU" dirty="0"/>
              <a:t>Participants will also get information on:</a:t>
            </a:r>
          </a:p>
          <a:p>
            <a:pPr lvl="1"/>
            <a:r>
              <a:rPr lang="en-AU"/>
              <a:t>Projects</a:t>
            </a:r>
            <a:endParaRPr lang="en-AU" dirty="0"/>
          </a:p>
          <a:p>
            <a:pPr lvl="1"/>
            <a:r>
              <a:rPr lang="en-AU"/>
              <a:t>Concepts</a:t>
            </a:r>
          </a:p>
          <a:p>
            <a:pPr lvl="1"/>
            <a:r>
              <a:rPr lang="en-AU"/>
              <a:t>Deliverables</a:t>
            </a:r>
          </a:p>
          <a:p>
            <a:pPr lvl="1"/>
            <a:r>
              <a:rPr lang="en-AU"/>
              <a:t>Maintenance</a:t>
            </a:r>
            <a:endParaRPr lang="en-AU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88519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30642" y="1202815"/>
            <a:ext cx="3948438" cy="2494397"/>
          </a:xfrm>
        </p:spPr>
        <p:txBody>
          <a:bodyPr>
            <a:normAutofit/>
          </a:bodyPr>
          <a:lstStyle/>
          <a:p>
            <a:pPr algn="ctr"/>
            <a:r>
              <a:rPr lang="nl-NL" b="1"/>
              <a:t>Questions on </a:t>
            </a:r>
            <a:br>
              <a:rPr lang="nl-NL" b="1"/>
            </a:br>
            <a:r>
              <a:rPr lang="nl-NL" b="1"/>
              <a:t>“The projects” ?</a:t>
            </a:r>
          </a:p>
        </p:txBody>
      </p:sp>
      <p:sp>
        <p:nvSpPr>
          <p:cNvPr id="8" name="Rectangle 7"/>
          <p:cNvSpPr/>
          <p:nvPr/>
        </p:nvSpPr>
        <p:spPr>
          <a:xfrm>
            <a:off x="267358" y="309575"/>
            <a:ext cx="2954655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/>
              <a:t>End section 1:</a:t>
            </a:r>
          </a:p>
          <a:p>
            <a:r>
              <a:rPr lang="nl-NL" sz="3600"/>
              <a:t>			</a:t>
            </a:r>
          </a:p>
          <a:p>
            <a:endParaRPr lang="nl-NL" sz="3600"/>
          </a:p>
          <a:p>
            <a:r>
              <a:rPr lang="nl-NL" sz="3600"/>
              <a:t> 			</a:t>
            </a:r>
          </a:p>
        </p:txBody>
      </p:sp>
      <p:sp>
        <p:nvSpPr>
          <p:cNvPr id="10" name="Action Button: Help 9">
            <a:hlinkClick r:id="" action="ppaction://noaction" highlightClick="1"/>
          </p:cNvPr>
          <p:cNvSpPr/>
          <p:nvPr/>
        </p:nvSpPr>
        <p:spPr>
          <a:xfrm>
            <a:off x="4083653" y="3343889"/>
            <a:ext cx="1042416" cy="1042416"/>
          </a:xfrm>
          <a:prstGeom prst="actionButtonHelp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20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46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77871952"/>
              </p:ext>
            </p:extLst>
          </p:nvPr>
        </p:nvGraphicFramePr>
        <p:xfrm>
          <a:off x="1478384" y="168174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58150" y="409942"/>
            <a:ext cx="8136468" cy="6395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/>
              <a:t>Section 2: Concept of RDMs</a:t>
            </a: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21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39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751305" y="375622"/>
            <a:ext cx="65075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dirty="0"/>
              <a:t>Reference Data Model – </a:t>
            </a:r>
            <a:r>
              <a:rPr lang="nl-NL" sz="4000" i="1" dirty="0">
                <a:solidFill>
                  <a:srgbClr val="FF0000"/>
                </a:solidFill>
              </a:rPr>
              <a:t>WHY?</a:t>
            </a:r>
          </a:p>
        </p:txBody>
      </p:sp>
      <p:sp>
        <p:nvSpPr>
          <p:cNvPr id="1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195492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22</a:t>
            </a:fld>
            <a:endParaRPr lang="en-AU"/>
          </a:p>
        </p:txBody>
      </p:sp>
      <p:sp>
        <p:nvSpPr>
          <p:cNvPr id="3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43695" y="1434382"/>
            <a:ext cx="804912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i="1" dirty="0"/>
              <a:t>“The average international transaction involves 27 to 30 different parties</a:t>
            </a:r>
            <a:r>
              <a:rPr lang="en-AU" sz="2000" i="1"/>
              <a:t>, </a:t>
            </a:r>
            <a:br>
              <a:rPr lang="en-AU" sz="2000" i="1"/>
            </a:br>
            <a:r>
              <a:rPr lang="en-AU" sz="2000" i="1"/>
              <a:t> 40 </a:t>
            </a:r>
            <a:r>
              <a:rPr lang="en-AU" sz="2000" i="1" dirty="0"/>
              <a:t>documents, 200 data elements (30 of which are repeated at least 30 times) and the re-keying of 60-70% of data at least once</a:t>
            </a:r>
            <a:r>
              <a:rPr lang="en-AU" sz="2000" i="1"/>
              <a:t>”. </a:t>
            </a:r>
          </a:p>
          <a:p>
            <a:pPr>
              <a:lnSpc>
                <a:spcPct val="150000"/>
              </a:lnSpc>
            </a:pPr>
            <a:r>
              <a:rPr lang="en-AU" sz="2000" i="1"/>
              <a:t>             	</a:t>
            </a:r>
            <a:r>
              <a:rPr lang="en-AU">
                <a:solidFill>
                  <a:srgbClr val="0070C0"/>
                </a:solidFill>
              </a:rPr>
              <a:t>– United </a:t>
            </a:r>
            <a:r>
              <a:rPr lang="en-AU" dirty="0">
                <a:solidFill>
                  <a:srgbClr val="0070C0"/>
                </a:solidFill>
              </a:rPr>
              <a:t>Nations Conference on Trade </a:t>
            </a:r>
            <a:r>
              <a:rPr lang="en-AU">
                <a:solidFill>
                  <a:srgbClr val="0070C0"/>
                </a:solidFill>
              </a:rPr>
              <a:t>and Development – </a:t>
            </a:r>
          </a:p>
          <a:p>
            <a:endParaRPr lang="en-AU" sz="2000" u="sng" dirty="0"/>
          </a:p>
          <a:p>
            <a:r>
              <a:rPr lang="en-AU" sz="2000" i="1" dirty="0"/>
              <a:t>“The average cost of invoicing is USD$5 per paper invoice, versus $2 for an electronic invoice</a:t>
            </a:r>
            <a:r>
              <a:rPr lang="en-AU" sz="2000" i="1"/>
              <a:t>” </a:t>
            </a:r>
          </a:p>
          <a:p>
            <a:pPr>
              <a:lnSpc>
                <a:spcPct val="200000"/>
              </a:lnSpc>
            </a:pPr>
            <a:r>
              <a:rPr lang="en-AU">
                <a:solidFill>
                  <a:srgbClr val="0070C0"/>
                </a:solidFill>
              </a:rPr>
              <a:t>                   –  UN</a:t>
            </a:r>
            <a:r>
              <a:rPr lang="en-AU" dirty="0">
                <a:solidFill>
                  <a:srgbClr val="0070C0"/>
                </a:solidFill>
              </a:rPr>
              <a:t>/CEFACT (</a:t>
            </a:r>
            <a:r>
              <a:rPr lang="en-AU">
                <a:solidFill>
                  <a:srgbClr val="0070C0"/>
                </a:solidFill>
              </a:rPr>
              <a:t>UN Centre </a:t>
            </a:r>
            <a:r>
              <a:rPr lang="en-AU" dirty="0">
                <a:solidFill>
                  <a:srgbClr val="0070C0"/>
                </a:solidFill>
              </a:rPr>
              <a:t>for Trade Facilitation and </a:t>
            </a:r>
            <a:r>
              <a:rPr lang="en-AU">
                <a:solidFill>
                  <a:srgbClr val="0070C0"/>
                </a:solidFill>
              </a:rPr>
              <a:t>Electronic Business)  –</a:t>
            </a:r>
            <a:endParaRPr lang="en-AU" dirty="0">
              <a:solidFill>
                <a:srgbClr val="0070C0"/>
              </a:solidFill>
            </a:endParaRPr>
          </a:p>
          <a:p>
            <a:endParaRPr lang="en-AU" sz="2000" dirty="0"/>
          </a:p>
          <a:p>
            <a:r>
              <a:rPr lang="en-AU" sz="2000" dirty="0"/>
              <a:t>“</a:t>
            </a:r>
            <a:r>
              <a:rPr lang="en-AU" sz="2000" i="1" dirty="0"/>
              <a:t>The prevalence of mistakes is evidenced by the </a:t>
            </a:r>
            <a:r>
              <a:rPr lang="en-AU" sz="2000" dirty="0"/>
              <a:t>Auditor General in Canada</a:t>
            </a:r>
            <a:r>
              <a:rPr lang="en-AU" sz="2000" u="sng" dirty="0"/>
              <a:t> </a:t>
            </a:r>
            <a:r>
              <a:rPr lang="en-AU" sz="2000" i="1" dirty="0"/>
              <a:t>who reports that ‘30-50% of all Customs Entries are misclassified’ and by the US Customs Service who report that 62% of customs submissions are considered to have “Major Transactional Discrepancies</a:t>
            </a:r>
            <a:r>
              <a:rPr lang="en-AU" sz="2000" i="1"/>
              <a:t>”. </a:t>
            </a:r>
          </a:p>
          <a:p>
            <a:pPr>
              <a:lnSpc>
                <a:spcPct val="150000"/>
              </a:lnSpc>
            </a:pPr>
            <a:r>
              <a:rPr lang="en-AU" sz="2000">
                <a:solidFill>
                  <a:srgbClr val="0070C0"/>
                </a:solidFill>
              </a:rPr>
              <a:t>                                 –</a:t>
            </a:r>
            <a:r>
              <a:rPr lang="en-AU" sz="2000" i="1">
                <a:solidFill>
                  <a:srgbClr val="0070C0"/>
                </a:solidFill>
              </a:rPr>
              <a:t>  Auditor General in Canada </a:t>
            </a:r>
            <a:r>
              <a:rPr lang="en-AU" sz="2000">
                <a:solidFill>
                  <a:srgbClr val="0070C0"/>
                </a:solidFill>
              </a:rPr>
              <a:t>– </a:t>
            </a:r>
            <a:endParaRPr lang="en-AU" sz="2000" i="1" dirty="0">
              <a:solidFill>
                <a:srgbClr val="0070C0"/>
              </a:solidFill>
            </a:endParaRPr>
          </a:p>
          <a:p>
            <a:endParaRPr lang="en-AU" sz="2000" dirty="0"/>
          </a:p>
          <a:p>
            <a:endParaRPr lang="en-AU" sz="2000" dirty="0"/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296836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637889" cy="741186"/>
          </a:xfrm>
        </p:spPr>
        <p:txBody>
          <a:bodyPr>
            <a:normAutofit/>
          </a:bodyPr>
          <a:lstStyle/>
          <a:p>
            <a:r>
              <a:rPr lang="en-AU" sz="4000" b="1" dirty="0"/>
              <a:t>Something had </a:t>
            </a:r>
            <a:r>
              <a:rPr lang="en-AU" sz="4000" b="1"/>
              <a:t>to change...</a:t>
            </a:r>
            <a:endParaRPr lang="en-AU" sz="4000" b="1" dirty="0"/>
          </a:p>
        </p:txBody>
      </p:sp>
      <p:pic>
        <p:nvPicPr>
          <p:cNvPr id="5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2483" y="2241190"/>
            <a:ext cx="5104493" cy="2936536"/>
          </a:xfrm>
          <a:prstGeom prst="rect">
            <a:avLst/>
          </a:prstGeom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861672" y="1360924"/>
            <a:ext cx="79784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AU" sz="2000">
                <a:latin typeface="Calibri" panose="020F0502020204030204" pitchFamily="34" charset="0"/>
                <a:ea typeface="Calibri" panose="020F0502020204030204" pitchFamily="34" charset="0"/>
              </a:rPr>
              <a:t>we </a:t>
            </a:r>
            <a:r>
              <a:rPr lang="en-AU" sz="2000" dirty="0">
                <a:latin typeface="Calibri" panose="020F0502020204030204" pitchFamily="34" charset="0"/>
                <a:ea typeface="Calibri" panose="020F0502020204030204" pitchFamily="34" charset="0"/>
              </a:rPr>
              <a:t>did not try to fix the 400 year old road infrastructure in our </a:t>
            </a:r>
            <a:r>
              <a:rPr lang="en-AU" sz="2000">
                <a:latin typeface="Calibri" panose="020F0502020204030204" pitchFamily="34" charset="0"/>
                <a:ea typeface="Calibri" panose="020F0502020204030204" pitchFamily="34" charset="0"/>
              </a:rPr>
              <a:t>cities </a:t>
            </a:r>
          </a:p>
          <a:p>
            <a:pPr marL="342900" indent="-342900">
              <a:buFontTx/>
              <a:buChar char="-"/>
            </a:pPr>
            <a:r>
              <a:rPr lang="en-AU" sz="2000">
                <a:latin typeface="Calibri" panose="020F0502020204030204" pitchFamily="34" charset="0"/>
                <a:ea typeface="Calibri" panose="020F0502020204030204" pitchFamily="34" charset="0"/>
              </a:rPr>
              <a:t>we </a:t>
            </a:r>
            <a:r>
              <a:rPr lang="en-AU" sz="2000" dirty="0">
                <a:latin typeface="Calibri" panose="020F0502020204030204" pitchFamily="34" charset="0"/>
                <a:ea typeface="Calibri" panose="020F0502020204030204" pitchFamily="34" charset="0"/>
              </a:rPr>
              <a:t>created super highways to support physical </a:t>
            </a:r>
            <a:r>
              <a:rPr lang="en-AU" sz="2000">
                <a:latin typeface="Calibri" panose="020F0502020204030204" pitchFamily="34" charset="0"/>
                <a:ea typeface="Calibri" panose="020F0502020204030204" pitchFamily="34" charset="0"/>
              </a:rPr>
              <a:t>movement </a:t>
            </a:r>
            <a:endParaRPr lang="nl-NL" sz="2000" dirty="0"/>
          </a:p>
        </p:txBody>
      </p:sp>
      <p:sp>
        <p:nvSpPr>
          <p:cNvPr id="10" name="Rectangle 9"/>
          <p:cNvSpPr/>
          <p:nvPr/>
        </p:nvSpPr>
        <p:spPr>
          <a:xfrm>
            <a:off x="838200" y="5350107"/>
            <a:ext cx="80018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>
                <a:latin typeface="Calibri" panose="020F0502020204030204" pitchFamily="34" charset="0"/>
                <a:ea typeface="Calibri" panose="020F0502020204030204" pitchFamily="34" charset="0"/>
              </a:rPr>
              <a:t>- </a:t>
            </a:r>
            <a:r>
              <a:rPr lang="en-AU" sz="2000">
                <a:latin typeface="Calibri" panose="020F0502020204030204" pitchFamily="34" charset="0"/>
                <a:ea typeface="Calibri" panose="020F0502020204030204" pitchFamily="34" charset="0"/>
              </a:rPr>
              <a:t>similarly </a:t>
            </a:r>
            <a:r>
              <a:rPr lang="en-AU" sz="2000" dirty="0">
                <a:latin typeface="Calibri" panose="020F0502020204030204" pitchFamily="34" charset="0"/>
                <a:ea typeface="Calibri" panose="020F0502020204030204" pitchFamily="34" charset="0"/>
              </a:rPr>
              <a:t>we have now developed Reference Data Models for </a:t>
            </a:r>
            <a:r>
              <a:rPr lang="en-AU" sz="2000">
                <a:latin typeface="Calibri" panose="020F0502020204030204" pitchFamily="34" charset="0"/>
                <a:ea typeface="Calibri" panose="020F0502020204030204" pitchFamily="34" charset="0"/>
              </a:rPr>
              <a:t>defining </a:t>
            </a:r>
            <a:br>
              <a:rPr lang="en-AU" sz="200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AU" sz="2000">
                <a:latin typeface="Calibri" panose="020F0502020204030204" pitchFamily="34" charset="0"/>
                <a:ea typeface="Calibri" panose="020F0502020204030204" pitchFamily="34" charset="0"/>
              </a:rPr>
              <a:t>   required Process Driven </a:t>
            </a:r>
            <a:r>
              <a:rPr lang="en-AU" sz="2000" dirty="0">
                <a:latin typeface="Calibri" panose="020F0502020204030204" pitchFamily="34" charset="0"/>
                <a:ea typeface="Calibri" panose="020F0502020204030204" pitchFamily="34" charset="0"/>
              </a:rPr>
              <a:t>information flows to be exchanged along </a:t>
            </a:r>
            <a:r>
              <a:rPr lang="en-AU" sz="2000">
                <a:latin typeface="Calibri" panose="020F0502020204030204" pitchFamily="34" charset="0"/>
                <a:ea typeface="Calibri" panose="020F0502020204030204" pitchFamily="34" charset="0"/>
              </a:rPr>
              <a:t>super </a:t>
            </a:r>
            <a:br>
              <a:rPr lang="en-AU" sz="200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AU" sz="2000">
                <a:latin typeface="Calibri" panose="020F0502020204030204" pitchFamily="34" charset="0"/>
                <a:ea typeface="Calibri" panose="020F0502020204030204" pitchFamily="34" charset="0"/>
              </a:rPr>
              <a:t>   highways for information</a:t>
            </a:r>
            <a:endParaRPr lang="nl-NL" sz="2400" dirty="0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23</a:t>
            </a:fld>
            <a:endParaRPr lang="en-AU"/>
          </a:p>
        </p:txBody>
      </p:sp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3335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2457" y="1511944"/>
            <a:ext cx="4467809" cy="3225199"/>
          </a:xfrm>
          <a:prstGeom prst="rect">
            <a:avLst/>
          </a:prstGeom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326511" cy="14749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/>
              <a:t>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57577" y="454352"/>
            <a:ext cx="8446910" cy="6000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4000" b="1"/>
              <a:t>Reference Data Models &amp; Data Pipelines fit together</a:t>
            </a:r>
            <a:endParaRPr lang="en-AU" sz="4000" b="1" dirty="0"/>
          </a:p>
        </p:txBody>
      </p:sp>
      <p:sp>
        <p:nvSpPr>
          <p:cNvPr id="10" name="Rectangle 9"/>
          <p:cNvSpPr/>
          <p:nvPr/>
        </p:nvSpPr>
        <p:spPr>
          <a:xfrm>
            <a:off x="688997" y="4866588"/>
            <a:ext cx="831549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Data Pipeline: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Information travels from origin to destination and can be accessed by </a:t>
            </a:r>
            <a:r>
              <a:rPr lang="en-US" sz="2000"/>
              <a:t>appropriately authorized </a:t>
            </a:r>
            <a:r>
              <a:rPr lang="en-US" sz="2000" dirty="0"/>
              <a:t>private and public sector parties to the specific trade transaction</a:t>
            </a:r>
            <a:r>
              <a:rPr lang="en-US" sz="2400" dirty="0"/>
              <a:t>. </a:t>
            </a:r>
            <a:endParaRPr lang="nl-NL" sz="2400" dirty="0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24</a:t>
            </a:fld>
            <a:endParaRPr lang="en-AU"/>
          </a:p>
        </p:txBody>
      </p:sp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7067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87828" y="325916"/>
            <a:ext cx="8215489" cy="786342"/>
          </a:xfrm>
        </p:spPr>
        <p:txBody>
          <a:bodyPr>
            <a:normAutofit/>
          </a:bodyPr>
          <a:lstStyle/>
          <a:p>
            <a:r>
              <a:rPr lang="en-AU" sz="4000" b="1" dirty="0"/>
              <a:t>Integrated Data Pipelines … </a:t>
            </a:r>
            <a:r>
              <a:rPr lang="en-AU" sz="4000" b="1" i="1" u="sng" dirty="0">
                <a:solidFill>
                  <a:srgbClr val="FF0000"/>
                </a:solidFill>
              </a:rPr>
              <a:t>As-Is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05190" y="1112258"/>
            <a:ext cx="8424460" cy="5195185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25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59172" y="5493939"/>
            <a:ext cx="1587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/>
              <a:t>Hesketh, </a:t>
            </a:r>
            <a:r>
              <a:rPr lang="en-AU" sz="1000" dirty="0" err="1"/>
              <a:t>Heijmann</a:t>
            </a:r>
            <a:r>
              <a:rPr lang="en-AU" sz="1000" dirty="0"/>
              <a:t> 2011</a:t>
            </a:r>
          </a:p>
        </p:txBody>
      </p:sp>
    </p:spTree>
    <p:extLst>
      <p:ext uri="{BB962C8B-B14F-4D97-AF65-F5344CB8AC3E}">
        <p14:creationId xmlns:p14="http://schemas.microsoft.com/office/powerpoint/2010/main" val="6001333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8215489" cy="786342"/>
          </a:xfrm>
        </p:spPr>
        <p:txBody>
          <a:bodyPr>
            <a:normAutofit/>
          </a:bodyPr>
          <a:lstStyle/>
          <a:p>
            <a:r>
              <a:rPr lang="en-AU" sz="4000" b="1" dirty="0"/>
              <a:t>Integrated Data Pipelines … </a:t>
            </a:r>
            <a:r>
              <a:rPr lang="en-AU" sz="4000" b="1" i="1" u="sng" dirty="0">
                <a:solidFill>
                  <a:srgbClr val="00B050"/>
                </a:solidFill>
              </a:rPr>
              <a:t>To-Be</a:t>
            </a:r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045662"/>
            <a:ext cx="7238893" cy="5326657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26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9233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Grp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799" y="1295537"/>
            <a:ext cx="3814650" cy="3904817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47535" y="424935"/>
            <a:ext cx="9491133" cy="650875"/>
          </a:xfrm>
        </p:spPr>
        <p:txBody>
          <a:bodyPr>
            <a:normAutofit/>
          </a:bodyPr>
          <a:lstStyle/>
          <a:p>
            <a:r>
              <a:rPr lang="en-AU" sz="4000" b="1"/>
              <a:t>Example: Lao Coffee Project (2011)</a:t>
            </a:r>
            <a:endParaRPr lang="en-AU" sz="4000" b="1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527415" y="1978697"/>
            <a:ext cx="4299384" cy="2951863"/>
          </a:xfrm>
        </p:spPr>
        <p:txBody>
          <a:bodyPr>
            <a:noAutofit/>
          </a:bodyPr>
          <a:lstStyle/>
          <a:p>
            <a:r>
              <a:rPr lang="en-AU" sz="2400" dirty="0"/>
              <a:t>Trial ‘paper-less’ transactions, </a:t>
            </a:r>
            <a:br>
              <a:rPr lang="en-AU" sz="2400" dirty="0"/>
            </a:br>
            <a:r>
              <a:rPr lang="en-AU" sz="2400" dirty="0"/>
              <a:t>partly funded by the Asia Development Bank</a:t>
            </a:r>
          </a:p>
          <a:p>
            <a:pPr lvl="0"/>
            <a:r>
              <a:rPr lang="en-AU" sz="2400" dirty="0"/>
              <a:t>Savings per </a:t>
            </a:r>
            <a:r>
              <a:rPr lang="en-AU" sz="2400"/>
              <a:t>shipment </a:t>
            </a:r>
            <a:br>
              <a:rPr lang="en-AU" sz="2400"/>
            </a:br>
            <a:r>
              <a:rPr lang="en-AU" sz="2400"/>
              <a:t>(</a:t>
            </a:r>
            <a:r>
              <a:rPr lang="en-AU" sz="2400" dirty="0"/>
              <a:t>1 or more containers)</a:t>
            </a:r>
          </a:p>
          <a:p>
            <a:pPr marL="0" lvl="0" indent="0">
              <a:buNone/>
            </a:pPr>
            <a:r>
              <a:rPr lang="en-AU" sz="2400" dirty="0"/>
              <a:t>	- $200–$240*</a:t>
            </a:r>
          </a:p>
          <a:p>
            <a:pPr marL="0" indent="0">
              <a:buNone/>
            </a:pPr>
            <a:r>
              <a:rPr lang="en-AU" sz="1800"/>
              <a:t>* incl</a:t>
            </a:r>
            <a:r>
              <a:rPr lang="en-AU" sz="1800" dirty="0"/>
              <a:t>. $80 removal document courier costs</a:t>
            </a:r>
            <a:endParaRPr lang="en-AU" sz="20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27415" y="1286069"/>
            <a:ext cx="3957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/>
              <a:t>Shipping Lao Coffee to the EU</a:t>
            </a:r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27</a:t>
            </a:fld>
            <a:endParaRPr lang="en-AU"/>
          </a:p>
        </p:txBody>
      </p:sp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26799" y="5306266"/>
            <a:ext cx="42002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i="1" dirty="0"/>
              <a:t>Paper-Free Trade for Smallholder Farmers </a:t>
            </a:r>
          </a:p>
          <a:p>
            <a:r>
              <a:rPr lang="en-AU" sz="1400" i="1" dirty="0"/>
              <a:t>‘A pilot study of a Coffee Association in the LAO People’s Democratic Republic’</a:t>
            </a:r>
          </a:p>
          <a:p>
            <a:r>
              <a:rPr lang="en-AU" sz="1200" i="1">
                <a:solidFill>
                  <a:srgbClr val="0070C0"/>
                </a:solidFill>
              </a:rPr>
              <a:t>(ADB </a:t>
            </a:r>
            <a:r>
              <a:rPr lang="en-AU" sz="1200" i="1" dirty="0">
                <a:solidFill>
                  <a:srgbClr val="0070C0"/>
                </a:solidFill>
              </a:rPr>
              <a:t>South East Asia Working Paper Series No.10 </a:t>
            </a:r>
            <a:r>
              <a:rPr lang="en-AU" sz="1200" i="1">
                <a:solidFill>
                  <a:srgbClr val="0070C0"/>
                </a:solidFill>
              </a:rPr>
              <a:t>February 2015)</a:t>
            </a:r>
            <a:endParaRPr lang="en-AU" sz="12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07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22489" cy="676597"/>
          </a:xfrm>
        </p:spPr>
        <p:txBody>
          <a:bodyPr>
            <a:normAutofit fontScale="90000"/>
          </a:bodyPr>
          <a:lstStyle/>
          <a:p>
            <a:r>
              <a:rPr lang="nl-NL" b="1"/>
              <a:t>Reference Data Model </a:t>
            </a:r>
            <a:r>
              <a:rPr lang="nl-NL" b="1">
                <a:solidFill>
                  <a:srgbClr val="00B050"/>
                </a:solidFill>
              </a:rPr>
              <a:t>- </a:t>
            </a:r>
            <a:r>
              <a:rPr lang="nl-NL" b="1" i="1">
                <a:solidFill>
                  <a:srgbClr val="00B050"/>
                </a:solidFill>
              </a:rPr>
              <a:t>HOW</a:t>
            </a:r>
            <a:endParaRPr lang="nl-NL" b="1" i="1" dirty="0">
              <a:solidFill>
                <a:srgbClr val="00B050"/>
              </a:solidFill>
            </a:endParaRPr>
          </a:p>
        </p:txBody>
      </p:sp>
      <p:sp>
        <p:nvSpPr>
          <p:cNvPr id="1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195492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28</a:t>
            </a:fld>
            <a:endParaRPr lang="en-AU"/>
          </a:p>
        </p:txBody>
      </p:sp>
      <p:sp>
        <p:nvSpPr>
          <p:cNvPr id="3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8077" y="1367551"/>
            <a:ext cx="3008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/>
              <a:t>The Supply Chain and The </a:t>
            </a:r>
          </a:p>
          <a:p>
            <a:pPr algn="ctr"/>
            <a:r>
              <a:rPr lang="nl-NL"/>
              <a:t>Transport &amp; Logistics Domains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00124" y="1457835"/>
            <a:ext cx="1923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000"/>
              <a:t>Other Domain(s)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74418" y="3578232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>
                <a:solidFill>
                  <a:schemeClr val="bg1">
                    <a:lumMod val="65000"/>
                  </a:schemeClr>
                </a:solidFill>
              </a:rPr>
              <a:t>Data </a:t>
            </a:r>
          </a:p>
          <a:p>
            <a:r>
              <a:rPr lang="nl-NL">
                <a:solidFill>
                  <a:schemeClr val="bg1">
                    <a:lumMod val="65000"/>
                  </a:schemeClr>
                </a:solidFill>
              </a:rPr>
              <a:t>pipeline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991" y="2134870"/>
            <a:ext cx="3407959" cy="42431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2795" y="2148122"/>
            <a:ext cx="3391036" cy="4216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7855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779" y="906534"/>
            <a:ext cx="8621676" cy="655600"/>
          </a:xfrm>
        </p:spPr>
        <p:txBody>
          <a:bodyPr>
            <a:normAutofit fontScale="90000"/>
          </a:bodyPr>
          <a:lstStyle/>
          <a:p>
            <a:r>
              <a:rPr lang="nl-NL" sz="4000"/>
              <a:t>RDMs </a:t>
            </a:r>
            <a:r>
              <a:rPr lang="nl-NL" sz="3600"/>
              <a:t>Support Process &amp; Document Driven</a:t>
            </a:r>
            <a:br>
              <a:rPr lang="nl-NL" sz="3100"/>
            </a:br>
            <a:r>
              <a:rPr lang="nl-NL" sz="3100"/>
              <a:t>Data Exchanges</a:t>
            </a:r>
            <a:br>
              <a:rPr lang="nl-NL"/>
            </a:br>
            <a:endParaRPr lang="nl-NL"/>
          </a:p>
        </p:txBody>
      </p:sp>
      <p:sp>
        <p:nvSpPr>
          <p:cNvPr id="4" name="Rectangle 3"/>
          <p:cNvSpPr/>
          <p:nvPr/>
        </p:nvSpPr>
        <p:spPr>
          <a:xfrm>
            <a:off x="2194964" y="1508119"/>
            <a:ext cx="2083982" cy="16861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>
                <a:solidFill>
                  <a:schemeClr val="tx1"/>
                </a:solidFill>
              </a:rPr>
              <a:t>RDM</a:t>
            </a:r>
          </a:p>
          <a:p>
            <a:pPr algn="ctr"/>
            <a:r>
              <a:rPr lang="nl-NL" b="1">
                <a:solidFill>
                  <a:schemeClr val="tx1"/>
                </a:solidFill>
              </a:rPr>
              <a:t>REFERENCE</a:t>
            </a:r>
          </a:p>
          <a:p>
            <a:pPr algn="ctr"/>
            <a:r>
              <a:rPr lang="nl-NL" b="1">
                <a:solidFill>
                  <a:schemeClr val="tx1"/>
                </a:solidFill>
              </a:rPr>
              <a:t>BIEs</a:t>
            </a:r>
          </a:p>
        </p:txBody>
      </p:sp>
      <p:sp>
        <p:nvSpPr>
          <p:cNvPr id="6" name="Rectangle 5"/>
          <p:cNvSpPr/>
          <p:nvPr/>
        </p:nvSpPr>
        <p:spPr>
          <a:xfrm>
            <a:off x="2979452" y="5692880"/>
            <a:ext cx="1269923" cy="78680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Complete Document</a:t>
            </a:r>
          </a:p>
          <a:p>
            <a:pPr algn="ctr"/>
            <a:r>
              <a:rPr lang="nl-NL">
                <a:solidFill>
                  <a:schemeClr val="tx1"/>
                </a:solidFill>
              </a:rPr>
              <a:t>e.g. order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73699" y="3927876"/>
            <a:ext cx="6681894" cy="35087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CCBDA (Applied to the RDM Master Structure)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173699" y="4608361"/>
            <a:ext cx="797443" cy="32961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>
                <a:solidFill>
                  <a:schemeClr val="tx1"/>
                </a:solidFill>
              </a:rPr>
              <a:t>Snippet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73699" y="3374985"/>
            <a:ext cx="6681894" cy="499730"/>
          </a:xfrm>
          <a:prstGeom prst="rect">
            <a:avLst/>
          </a:prstGeom>
          <a:solidFill>
            <a:srgbClr val="2593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Collaborative Workflows (Data Pipelines)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114681" y="4608360"/>
            <a:ext cx="797443" cy="46783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>
                <a:solidFill>
                  <a:schemeClr val="tx1"/>
                </a:solidFill>
              </a:rPr>
              <a:t>Snippet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055663" y="4597728"/>
            <a:ext cx="797443" cy="32961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>
                <a:solidFill>
                  <a:schemeClr val="tx1"/>
                </a:solidFill>
              </a:rPr>
              <a:t>Snippet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996645" y="4597728"/>
            <a:ext cx="797443" cy="46783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>
                <a:solidFill>
                  <a:schemeClr val="tx1"/>
                </a:solidFill>
              </a:rPr>
              <a:t>Snippet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017371" y="4597728"/>
            <a:ext cx="797443" cy="32961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>
                <a:solidFill>
                  <a:schemeClr val="tx1"/>
                </a:solidFill>
              </a:rPr>
              <a:t>Snippet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956580" y="4608361"/>
            <a:ext cx="797443" cy="32961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>
                <a:solidFill>
                  <a:schemeClr val="tx1"/>
                </a:solidFill>
              </a:rPr>
              <a:t>Snippet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957812" y="4608360"/>
            <a:ext cx="797443" cy="46783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>
                <a:solidFill>
                  <a:schemeClr val="tx1"/>
                </a:solidFill>
              </a:rPr>
              <a:t>Snippet</a:t>
            </a:r>
          </a:p>
        </p:txBody>
      </p:sp>
      <p:sp>
        <p:nvSpPr>
          <p:cNvPr id="25" name="Plus Sign 24"/>
          <p:cNvSpPr/>
          <p:nvPr/>
        </p:nvSpPr>
        <p:spPr>
          <a:xfrm>
            <a:off x="2912665" y="4395710"/>
            <a:ext cx="212652" cy="202018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6" name="Plus Sign 25"/>
          <p:cNvSpPr/>
          <p:nvPr/>
        </p:nvSpPr>
        <p:spPr>
          <a:xfrm>
            <a:off x="3866047" y="4406342"/>
            <a:ext cx="212652" cy="202018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7" name="Plus Sign 26"/>
          <p:cNvSpPr/>
          <p:nvPr/>
        </p:nvSpPr>
        <p:spPr>
          <a:xfrm>
            <a:off x="4812347" y="4406342"/>
            <a:ext cx="212652" cy="202018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8" name="Plus Sign 27"/>
          <p:cNvSpPr/>
          <p:nvPr/>
        </p:nvSpPr>
        <p:spPr>
          <a:xfrm>
            <a:off x="5783451" y="4406342"/>
            <a:ext cx="212652" cy="202018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9" name="Plus Sign 28"/>
          <p:cNvSpPr/>
          <p:nvPr/>
        </p:nvSpPr>
        <p:spPr>
          <a:xfrm>
            <a:off x="6779371" y="4406342"/>
            <a:ext cx="212652" cy="202018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0" name="Plus Sign 29"/>
          <p:cNvSpPr/>
          <p:nvPr/>
        </p:nvSpPr>
        <p:spPr>
          <a:xfrm>
            <a:off x="7749592" y="4416973"/>
            <a:ext cx="212652" cy="202018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2" name="Right Brace 31"/>
          <p:cNvSpPr/>
          <p:nvPr/>
        </p:nvSpPr>
        <p:spPr>
          <a:xfrm rot="5400000">
            <a:off x="3481506" y="4465488"/>
            <a:ext cx="265816" cy="1848735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Right Brace 32"/>
          <p:cNvSpPr/>
          <p:nvPr/>
        </p:nvSpPr>
        <p:spPr>
          <a:xfrm rot="5400000">
            <a:off x="6774605" y="3797963"/>
            <a:ext cx="265816" cy="3162516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Left Brace 34"/>
          <p:cNvSpPr/>
          <p:nvPr/>
        </p:nvSpPr>
        <p:spPr>
          <a:xfrm>
            <a:off x="1771655" y="1726938"/>
            <a:ext cx="275117" cy="463133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Rectangle 35"/>
          <p:cNvSpPr/>
          <p:nvPr/>
        </p:nvSpPr>
        <p:spPr>
          <a:xfrm>
            <a:off x="3513402" y="183133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/>
              <a:t>Suitable for all processes </a:t>
            </a:r>
          </a:p>
          <a:p>
            <a:pPr algn="ctr"/>
            <a:r>
              <a:rPr lang="nl-NL"/>
              <a:t>within the RDM scope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82036" y="3194231"/>
            <a:ext cx="16271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/>
              <a:t>RDM</a:t>
            </a:r>
          </a:p>
          <a:p>
            <a:r>
              <a:rPr lang="nl-NL" sz="1400"/>
              <a:t>Supports Process </a:t>
            </a:r>
          </a:p>
          <a:p>
            <a:r>
              <a:rPr lang="nl-NL" sz="1400"/>
              <a:t>&amp; Document Driven</a:t>
            </a:r>
          </a:p>
          <a:p>
            <a:r>
              <a:rPr lang="nl-NL" sz="1400"/>
              <a:t>Data Exchanges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250735" y="5703514"/>
            <a:ext cx="1372810" cy="7761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Complete Document</a:t>
            </a:r>
          </a:p>
          <a:p>
            <a:pPr algn="ctr"/>
            <a:r>
              <a:rPr lang="nl-NL">
                <a:solidFill>
                  <a:schemeClr val="tx1"/>
                </a:solidFill>
              </a:rPr>
              <a:t>e.g. invoice</a:t>
            </a:r>
          </a:p>
        </p:txBody>
      </p:sp>
      <p:sp>
        <p:nvSpPr>
          <p:cNvPr id="39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9093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9230"/>
          </a:xfrm>
        </p:spPr>
        <p:txBody>
          <a:bodyPr>
            <a:normAutofit fontScale="90000"/>
          </a:bodyPr>
          <a:lstStyle/>
          <a:p>
            <a:r>
              <a:rPr lang="nl-NL" b="1"/>
              <a:t>Agenda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932514" y="1442332"/>
          <a:ext cx="7522717" cy="1050153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522717">
                  <a:extLst>
                    <a:ext uri="{9D8B030D-6E8A-4147-A177-3AD203B41FA5}">
                      <a16:colId xmlns:a16="http://schemas.microsoft.com/office/drawing/2014/main" val="3238692513"/>
                    </a:ext>
                  </a:extLst>
                </a:gridCol>
              </a:tblGrid>
              <a:tr h="1050153">
                <a:tc>
                  <a:txBody>
                    <a:bodyPr/>
                    <a:lstStyle/>
                    <a:p>
                      <a:r>
                        <a:rPr lang="nl-NL"/>
                        <a:t>PM1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627144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16993" y="1569155"/>
            <a:ext cx="70382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0.   Opening 	     </a:t>
            </a:r>
          </a:p>
          <a:p>
            <a:pPr marL="342900" indent="-342900">
              <a:buFont typeface="+mj-lt"/>
              <a:buAutoNum type="arabicPeriod"/>
            </a:pPr>
            <a:r>
              <a:rPr lang="nl-NL"/>
              <a:t>Projects				(Rolf Wessel)	</a:t>
            </a:r>
          </a:p>
          <a:p>
            <a:pPr marL="342900" indent="-342900">
              <a:buFont typeface="+mj-lt"/>
              <a:buAutoNum type="arabicPeriod"/>
            </a:pPr>
            <a:r>
              <a:rPr lang="nl-NL"/>
              <a:t>Concept of Reference Data Models                   (Ian Watt)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932515" y="3377186"/>
          <a:ext cx="7522715" cy="1026371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522715">
                  <a:extLst>
                    <a:ext uri="{9D8B030D-6E8A-4147-A177-3AD203B41FA5}">
                      <a16:colId xmlns:a16="http://schemas.microsoft.com/office/drawing/2014/main" val="3238692513"/>
                    </a:ext>
                  </a:extLst>
                </a:gridCol>
              </a:tblGrid>
              <a:tr h="1026371">
                <a:tc>
                  <a:txBody>
                    <a:bodyPr/>
                    <a:lstStyle/>
                    <a:p>
                      <a:r>
                        <a:rPr lang="nl-NL"/>
                        <a:t>PM2 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627144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16995" y="3388827"/>
            <a:ext cx="69508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nl-NL"/>
              <a:t>Reference Data Model High level focus             (Sue Probert)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nl-NL"/>
              <a:t>Maintenance of Reference Data Models           (Sue Probert)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nl-NL"/>
              <a:t>Reference Data Model (technical details)          (Gerhard Heemskerk)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070167" y="2667528"/>
            <a:ext cx="3217369" cy="709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400" b="1" i="1"/>
              <a:t>Coffee break/Networking</a:t>
            </a:r>
          </a:p>
        </p:txBody>
      </p:sp>
      <p:sp>
        <p:nvSpPr>
          <p:cNvPr id="1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</a:t>
            </a:fld>
            <a:endParaRPr lang="en-AU" dirty="0"/>
          </a:p>
        </p:txBody>
      </p:sp>
      <p:sp>
        <p:nvSpPr>
          <p:cNvPr id="11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8731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1632" y="186382"/>
            <a:ext cx="8204200" cy="1056710"/>
          </a:xfrm>
        </p:spPr>
        <p:txBody>
          <a:bodyPr>
            <a:normAutofit/>
          </a:bodyPr>
          <a:lstStyle/>
          <a:p>
            <a:r>
              <a:rPr lang="en-AU" sz="4000" b="1"/>
              <a:t>UN/CEFACT </a:t>
            </a:r>
            <a:r>
              <a:rPr lang="en-AU" sz="4000" b="1" dirty="0"/>
              <a:t>Reference Data Models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192" y="1582037"/>
            <a:ext cx="8435630" cy="4605827"/>
          </a:xfrm>
        </p:spPr>
        <p:txBody>
          <a:bodyPr>
            <a:normAutofit fontScale="70000" lnSpcReduction="20000"/>
          </a:bodyPr>
          <a:lstStyle/>
          <a:p>
            <a:r>
              <a:rPr lang="en-AU" sz="2600" dirty="0"/>
              <a:t>Reference Data Model (e.g</a:t>
            </a:r>
            <a:r>
              <a:rPr lang="en-AU" sz="2600"/>
              <a:t>. SCRDM, MMT RDM)</a:t>
            </a:r>
            <a:endParaRPr lang="en-AU" sz="2600" dirty="0"/>
          </a:p>
          <a:p>
            <a:pPr lvl="1">
              <a:lnSpc>
                <a:spcPct val="160000"/>
              </a:lnSpc>
              <a:spcBef>
                <a:spcPts val="1200"/>
              </a:spcBef>
            </a:pPr>
            <a:r>
              <a:rPr lang="en-AU" sz="2600" dirty="0"/>
              <a:t>a subset of the UN/CEFACT Core </a:t>
            </a:r>
            <a:r>
              <a:rPr lang="en-AU" sz="2600"/>
              <a:t>Component Library (CCL)</a:t>
            </a:r>
            <a:endParaRPr lang="en-AU" sz="2600" dirty="0"/>
          </a:p>
          <a:p>
            <a:pPr lvl="1">
              <a:lnSpc>
                <a:spcPct val="160000"/>
              </a:lnSpc>
              <a:spcBef>
                <a:spcPts val="1200"/>
              </a:spcBef>
            </a:pPr>
            <a:r>
              <a:rPr lang="en-AU" sz="2600" dirty="0"/>
              <a:t>a rich collection of </a:t>
            </a:r>
            <a:r>
              <a:rPr lang="en-AU" sz="2600"/>
              <a:t>business artefacts contextualized for a domain</a:t>
            </a:r>
            <a:br>
              <a:rPr lang="en-AU" sz="2600"/>
            </a:br>
            <a:r>
              <a:rPr lang="en-AU" sz="2600"/>
              <a:t>(e.g. Supply Chain)</a:t>
            </a:r>
          </a:p>
          <a:p>
            <a:pPr lvl="1">
              <a:lnSpc>
                <a:spcPct val="160000"/>
              </a:lnSpc>
              <a:spcBef>
                <a:spcPts val="1200"/>
              </a:spcBef>
            </a:pPr>
            <a:r>
              <a:rPr lang="en-AU" sz="2600"/>
              <a:t>from </a:t>
            </a:r>
            <a:r>
              <a:rPr lang="en-AU" sz="2600" dirty="0"/>
              <a:t>which standard </a:t>
            </a:r>
            <a:r>
              <a:rPr lang="en-AU" sz="2600"/>
              <a:t>business data exchange structures can </a:t>
            </a:r>
            <a:r>
              <a:rPr lang="en-AU" sz="2600" dirty="0"/>
              <a:t>be created</a:t>
            </a:r>
          </a:p>
          <a:p>
            <a:endParaRPr lang="en-AU" sz="2600" dirty="0"/>
          </a:p>
          <a:p>
            <a:r>
              <a:rPr lang="en-AU" sz="2600" dirty="0"/>
              <a:t>The evolution:</a:t>
            </a:r>
          </a:p>
          <a:p>
            <a:pPr lvl="1">
              <a:lnSpc>
                <a:spcPct val="120000"/>
              </a:lnSpc>
              <a:spcBef>
                <a:spcPts val="1200"/>
              </a:spcBef>
            </a:pPr>
            <a:r>
              <a:rPr lang="en-AU" sz="2600" dirty="0"/>
              <a:t>creation of standard </a:t>
            </a:r>
            <a:r>
              <a:rPr lang="en-AU" sz="2600"/>
              <a:t>business data exchange structure (e.g. documents, snippets of documents) from a ‘</a:t>
            </a:r>
            <a:r>
              <a:rPr lang="en-AU" sz="2600" dirty="0"/>
              <a:t>Master Structure’</a:t>
            </a:r>
          </a:p>
          <a:p>
            <a:pPr lvl="1">
              <a:lnSpc>
                <a:spcPct val="120000"/>
              </a:lnSpc>
              <a:spcBef>
                <a:spcPts val="1200"/>
              </a:spcBef>
            </a:pPr>
            <a:r>
              <a:rPr lang="en-AU" sz="2600" dirty="0"/>
              <a:t>contextual message restrictions are applied to the subset artefacts, </a:t>
            </a:r>
            <a:r>
              <a:rPr lang="en-AU" sz="2600"/>
              <a:t>the ‘Master Structures’ </a:t>
            </a:r>
            <a:r>
              <a:rPr lang="en-AU" sz="2600" dirty="0"/>
              <a:t>and/or </a:t>
            </a:r>
            <a:r>
              <a:rPr lang="en-AU" sz="2600"/>
              <a:t>the standard ‘Business Data Exchange Structure’ </a:t>
            </a:r>
            <a:endParaRPr lang="en-AU" sz="2600" dirty="0"/>
          </a:p>
          <a:p>
            <a:pPr marL="457200" lvl="1" indent="0">
              <a:buNone/>
            </a:pPr>
            <a:endParaRPr lang="en-AU" dirty="0"/>
          </a:p>
          <a:p>
            <a:pPr marL="457200" lvl="1" indent="0">
              <a:buNone/>
            </a:pPr>
            <a:endParaRPr lang="en-AU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30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9878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1823606" y="2019650"/>
            <a:ext cx="5964865" cy="3514912"/>
          </a:xfrm>
          <a:prstGeom prst="ellipse">
            <a:avLst/>
          </a:prstGeom>
          <a:solidFill>
            <a:srgbClr val="83C937"/>
          </a:soli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8366494" cy="698130"/>
          </a:xfrm>
        </p:spPr>
        <p:txBody>
          <a:bodyPr>
            <a:normAutofit fontScale="90000"/>
          </a:bodyPr>
          <a:lstStyle/>
          <a:p>
            <a:r>
              <a:rPr lang="en-AU" b="1"/>
              <a:t>Our first delivery: </a:t>
            </a:r>
            <a:r>
              <a:rPr lang="en-AU" b="1" i="1"/>
              <a:t>Cross Industry Invoice</a:t>
            </a:r>
            <a:endParaRPr lang="nl-NL"/>
          </a:p>
        </p:txBody>
      </p:sp>
      <p:sp>
        <p:nvSpPr>
          <p:cNvPr id="4" name="Oval 3"/>
          <p:cNvSpPr/>
          <p:nvPr/>
        </p:nvSpPr>
        <p:spPr>
          <a:xfrm>
            <a:off x="1823607" y="1337239"/>
            <a:ext cx="5457160" cy="3226631"/>
          </a:xfrm>
          <a:prstGeom prst="ellipse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tangle 4"/>
          <p:cNvSpPr/>
          <p:nvPr/>
        </p:nvSpPr>
        <p:spPr>
          <a:xfrm>
            <a:off x="3519499" y="1545140"/>
            <a:ext cx="1286540" cy="712381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Subset </a:t>
            </a:r>
          </a:p>
          <a:p>
            <a:pPr algn="ctr"/>
            <a:r>
              <a:rPr lang="nl-NL">
                <a:solidFill>
                  <a:schemeClr val="tx1"/>
                </a:solidFill>
              </a:rPr>
              <a:t>of CCL</a:t>
            </a:r>
          </a:p>
        </p:txBody>
      </p:sp>
      <p:sp>
        <p:nvSpPr>
          <p:cNvPr id="6" name="Rectangle 5"/>
          <p:cNvSpPr/>
          <p:nvPr/>
        </p:nvSpPr>
        <p:spPr>
          <a:xfrm>
            <a:off x="3519499" y="2573631"/>
            <a:ext cx="1286540" cy="71238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>
                <a:solidFill>
                  <a:schemeClr val="bg1"/>
                </a:solidFill>
              </a:rPr>
              <a:t>BUY  PAY</a:t>
            </a:r>
          </a:p>
          <a:p>
            <a:pPr algn="ctr"/>
            <a:r>
              <a:rPr lang="nl-NL" sz="1600">
                <a:solidFill>
                  <a:schemeClr val="bg1"/>
                </a:solidFill>
              </a:rPr>
              <a:t>Master Structure</a:t>
            </a:r>
          </a:p>
        </p:txBody>
      </p:sp>
      <p:sp>
        <p:nvSpPr>
          <p:cNvPr id="7" name="Rectangle 6"/>
          <p:cNvSpPr/>
          <p:nvPr/>
        </p:nvSpPr>
        <p:spPr>
          <a:xfrm>
            <a:off x="3482283" y="3624447"/>
            <a:ext cx="1286540" cy="71238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>
                <a:solidFill>
                  <a:schemeClr val="bg1"/>
                </a:solidFill>
              </a:rPr>
              <a:t>Business Data Exchange Structure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28777" y="2325408"/>
            <a:ext cx="1873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>
                <a:solidFill>
                  <a:schemeClr val="bg1"/>
                </a:solidFill>
              </a:rPr>
              <a:t>Scope SCRDM</a:t>
            </a:r>
          </a:p>
          <a:p>
            <a:r>
              <a:rPr lang="nl-NL" sz="1400">
                <a:solidFill>
                  <a:schemeClr val="bg1"/>
                </a:solidFill>
              </a:rPr>
              <a:t>Project</a:t>
            </a:r>
          </a:p>
        </p:txBody>
      </p:sp>
      <p:sp>
        <p:nvSpPr>
          <p:cNvPr id="10" name="Oval 9"/>
          <p:cNvSpPr/>
          <p:nvPr/>
        </p:nvSpPr>
        <p:spPr>
          <a:xfrm>
            <a:off x="2586041" y="4859131"/>
            <a:ext cx="5108945" cy="1393696"/>
          </a:xfrm>
          <a:prstGeom prst="ellipse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3482283" y="5087628"/>
            <a:ext cx="1286540" cy="712381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>
                <a:solidFill>
                  <a:schemeClr val="tx1"/>
                </a:solidFill>
              </a:rPr>
              <a:t>Process Driven</a:t>
            </a:r>
          </a:p>
          <a:p>
            <a:pPr algn="ctr"/>
            <a:r>
              <a:rPr lang="nl-NL" sz="1600">
                <a:solidFill>
                  <a:schemeClr val="tx1"/>
                </a:solidFill>
              </a:rPr>
              <a:t>Schema</a:t>
            </a:r>
          </a:p>
        </p:txBody>
      </p:sp>
      <p:cxnSp>
        <p:nvCxnSpPr>
          <p:cNvPr id="15" name="Straight Arrow Connector 14"/>
          <p:cNvCxnSpPr>
            <a:cxnSpLocks/>
          </p:cNvCxnSpPr>
          <p:nvPr/>
        </p:nvCxnSpPr>
        <p:spPr>
          <a:xfrm>
            <a:off x="4191350" y="2266990"/>
            <a:ext cx="0" cy="306641"/>
          </a:xfrm>
          <a:prstGeom prst="straightConnector1">
            <a:avLst/>
          </a:prstGeom>
          <a:ln w="412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</p:cNvCxnSpPr>
          <p:nvPr/>
        </p:nvCxnSpPr>
        <p:spPr>
          <a:xfrm>
            <a:off x="4170330" y="3317806"/>
            <a:ext cx="0" cy="306641"/>
          </a:xfrm>
          <a:prstGeom prst="straightConnector1">
            <a:avLst/>
          </a:prstGeom>
          <a:ln w="412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/>
          </p:cNvCxnSpPr>
          <p:nvPr/>
        </p:nvCxnSpPr>
        <p:spPr>
          <a:xfrm>
            <a:off x="4190678" y="4355766"/>
            <a:ext cx="0" cy="731862"/>
          </a:xfrm>
          <a:prstGeom prst="straightConnector1">
            <a:avLst/>
          </a:prstGeom>
          <a:ln w="412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768823" y="3685358"/>
            <a:ext cx="1464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>
                <a:solidFill>
                  <a:schemeClr val="bg1"/>
                </a:solidFill>
              </a:rPr>
              <a:t>CII SCRDM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806039" y="5272952"/>
            <a:ext cx="1786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>
                <a:solidFill>
                  <a:schemeClr val="bg1"/>
                </a:solidFill>
              </a:rPr>
              <a:t>CII SCRDM  </a:t>
            </a:r>
          </a:p>
          <a:p>
            <a:r>
              <a:rPr lang="nl-NL" sz="1400">
                <a:solidFill>
                  <a:schemeClr val="bg1"/>
                </a:solidFill>
              </a:rPr>
              <a:t>Schema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55728" y="4541385"/>
            <a:ext cx="3090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>
                <a:solidFill>
                  <a:schemeClr val="bg1"/>
                </a:solidFill>
              </a:rPr>
              <a:t>From semantic model to syntax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806039" y="1577330"/>
            <a:ext cx="1464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>
                <a:solidFill>
                  <a:schemeClr val="bg1"/>
                </a:solidFill>
              </a:rPr>
              <a:t>SCRDM </a:t>
            </a:r>
          </a:p>
        </p:txBody>
      </p:sp>
      <p:sp>
        <p:nvSpPr>
          <p:cNvPr id="3" name="Rectangle 2"/>
          <p:cNvSpPr/>
          <p:nvPr/>
        </p:nvSpPr>
        <p:spPr>
          <a:xfrm>
            <a:off x="6149622" y="5269075"/>
            <a:ext cx="25943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400">
                <a:solidFill>
                  <a:schemeClr val="bg1"/>
                </a:solidFill>
              </a:rPr>
              <a:t>Scope of CI Invoice </a:t>
            </a:r>
          </a:p>
          <a:p>
            <a:r>
              <a:rPr lang="nl-NL" sz="1400">
                <a:solidFill>
                  <a:schemeClr val="bg1"/>
                </a:solidFill>
              </a:rPr>
              <a:t>Technical artefact </a:t>
            </a:r>
          </a:p>
          <a:p>
            <a:r>
              <a:rPr lang="nl-NL" sz="1400">
                <a:solidFill>
                  <a:schemeClr val="bg1"/>
                </a:solidFill>
              </a:rPr>
              <a:t>Project</a:t>
            </a:r>
          </a:p>
        </p:txBody>
      </p:sp>
      <p:sp>
        <p:nvSpPr>
          <p:cNvPr id="2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31</a:t>
            </a:fld>
            <a:endParaRPr lang="en-AU"/>
          </a:p>
        </p:txBody>
      </p:sp>
      <p:sp>
        <p:nvSpPr>
          <p:cNvPr id="22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7338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7428793" cy="606226"/>
          </a:xfrm>
        </p:spPr>
        <p:txBody>
          <a:bodyPr>
            <a:normAutofit fontScale="90000"/>
          </a:bodyPr>
          <a:lstStyle/>
          <a:p>
            <a:r>
              <a:rPr lang="en-AU" b="1" dirty="0"/>
              <a:t>Benefits</a:t>
            </a:r>
            <a:r>
              <a:rPr lang="en-AU" b="1"/>
              <a:t>: for Decision Makers</a:t>
            </a:r>
            <a:endParaRPr lang="en-AU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187670"/>
            <a:ext cx="8054622" cy="1990019"/>
          </a:xfrm>
        </p:spPr>
        <p:txBody>
          <a:bodyPr>
            <a:noAutofit/>
          </a:bodyPr>
          <a:lstStyle/>
          <a:p>
            <a:r>
              <a:rPr lang="en-US" sz="2000"/>
              <a:t>The support of information sharing, e.g. enabled by data pipelines, with the timely capture of quality data from data sources ensuring supply chain visibility</a:t>
            </a:r>
          </a:p>
          <a:p>
            <a:r>
              <a:rPr lang="en-US" sz="2000"/>
              <a:t>The provision of global semantics covering all data requirements internationally accepted</a:t>
            </a:r>
          </a:p>
          <a:p>
            <a:r>
              <a:rPr lang="en-US" sz="2000"/>
              <a:t>Reduction of administrative burden by efficient reuse of data shared within the BUY SHIP PAY model</a:t>
            </a:r>
          </a:p>
          <a:p>
            <a:r>
              <a:rPr lang="en-AU" sz="2000"/>
              <a:t>Trusted semantic model, based on internationally accepted standardized &amp; harmonized library </a:t>
            </a:r>
          </a:p>
          <a:p>
            <a:r>
              <a:rPr lang="en-AU" sz="2000"/>
              <a:t>Enhanced interoperability of data with BUY SHIP PAY domain</a:t>
            </a:r>
          </a:p>
          <a:p>
            <a:r>
              <a:rPr lang="en-AU" sz="2000"/>
              <a:t>Standardized data exchange structures, based on common ‘Master’ data exchange structure</a:t>
            </a:r>
            <a:endParaRPr lang="en-AU" sz="2000" dirty="0"/>
          </a:p>
          <a:p>
            <a:r>
              <a:rPr lang="en-AU" sz="2000"/>
              <a:t>Integrated international code lists, using commonly used UNECE Recommended code lists, UN/EDIFACT code lists, ISO code lists..</a:t>
            </a:r>
          </a:p>
          <a:p>
            <a:r>
              <a:rPr lang="en-AU" sz="2000"/>
              <a:t>Future proof semantic model, a data exchange </a:t>
            </a:r>
            <a:r>
              <a:rPr lang="en-US" sz="2000"/>
              <a:t>syntax neutral semantic model</a:t>
            </a:r>
            <a:endParaRPr lang="en-AU" sz="2000"/>
          </a:p>
          <a:p>
            <a:pPr marL="0" indent="0">
              <a:buNone/>
            </a:pPr>
            <a:endParaRPr lang="en-AU" sz="2000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32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5969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057444" cy="1325563"/>
          </a:xfrm>
        </p:spPr>
        <p:txBody>
          <a:bodyPr>
            <a:normAutofit/>
          </a:bodyPr>
          <a:lstStyle/>
          <a:p>
            <a:r>
              <a:rPr lang="en-AU" sz="4000" b="1" dirty="0"/>
              <a:t>Benefits</a:t>
            </a:r>
            <a:r>
              <a:rPr lang="en-AU" sz="4000" b="1"/>
              <a:t>: for implementers </a:t>
            </a:r>
            <a:br>
              <a:rPr lang="en-AU" sz="4000" b="1"/>
            </a:br>
            <a:r>
              <a:rPr lang="en-AU" sz="4000" b="1"/>
              <a:t>of UN/CEFACT Reference Data Models</a:t>
            </a:r>
            <a:endParaRPr lang="en-AU" sz="4000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2031621"/>
            <a:ext cx="8057444" cy="2661315"/>
          </a:xfrm>
        </p:spPr>
        <p:txBody>
          <a:bodyPr>
            <a:noAutofit/>
          </a:bodyPr>
          <a:lstStyle/>
          <a:p>
            <a:r>
              <a:rPr lang="en-US" sz="2000"/>
              <a:t>The use of a syntax neutral semantic model for defining business data exchanges</a:t>
            </a:r>
          </a:p>
          <a:p>
            <a:r>
              <a:rPr lang="en-US" sz="2000"/>
              <a:t>Enhanced interoperability of data across Supply Chain and Transport &amp; Logistic business processes</a:t>
            </a:r>
          </a:p>
          <a:p>
            <a:r>
              <a:rPr lang="en-AU" sz="2000"/>
              <a:t>Easy </a:t>
            </a:r>
            <a:r>
              <a:rPr lang="en-AU" sz="2000" dirty="0"/>
              <a:t>message specific restriction of artefacts, no need to </a:t>
            </a:r>
            <a:r>
              <a:rPr lang="en-AU" sz="2000"/>
              <a:t>create new artefacts (document specific ones).</a:t>
            </a:r>
            <a:endParaRPr lang="en-AU" sz="2000" dirty="0"/>
          </a:p>
          <a:p>
            <a:r>
              <a:rPr lang="en-GB" sz="2000" dirty="0"/>
              <a:t>Restrictions can be applied at process, </a:t>
            </a:r>
            <a:r>
              <a:rPr lang="en-GB" sz="2000"/>
              <a:t>master or message level</a:t>
            </a:r>
            <a:endParaRPr lang="en-GB" sz="2000" dirty="0"/>
          </a:p>
          <a:p>
            <a:r>
              <a:rPr lang="en-AU" sz="2000" dirty="0"/>
              <a:t>Simple creation of </a:t>
            </a:r>
            <a:r>
              <a:rPr lang="en-AU" sz="2000"/>
              <a:t>new data exchange structures from the </a:t>
            </a:r>
            <a:r>
              <a:rPr lang="en-AU" sz="2000" dirty="0"/>
              <a:t>“Master”</a:t>
            </a:r>
          </a:p>
          <a:p>
            <a:r>
              <a:rPr lang="en-AU" sz="2000" dirty="0"/>
              <a:t>Available artefacts easy </a:t>
            </a:r>
            <a:r>
              <a:rPr lang="en-AU" sz="2000"/>
              <a:t>to find, by searching in the subset of the CCL</a:t>
            </a:r>
            <a:endParaRPr lang="en-AU" sz="2000" dirty="0"/>
          </a:p>
          <a:p>
            <a:r>
              <a:rPr lang="en-AU" sz="2000" dirty="0"/>
              <a:t>Newcomers easily guided to the available, appropriate artefacts (“the right spot”)</a:t>
            </a:r>
          </a:p>
          <a:p>
            <a:endParaRPr lang="en-AU" sz="2000" dirty="0"/>
          </a:p>
          <a:p>
            <a:pPr marL="0" indent="0">
              <a:buNone/>
            </a:pPr>
            <a:endParaRPr lang="en-AU" sz="2000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33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3763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10819" y="365125"/>
            <a:ext cx="9299222" cy="808919"/>
          </a:xfrm>
        </p:spPr>
        <p:txBody>
          <a:bodyPr>
            <a:normAutofit/>
          </a:bodyPr>
          <a:lstStyle/>
          <a:p>
            <a:r>
              <a:rPr lang="en-AU" sz="4000" b="1" dirty="0"/>
              <a:t>Benefits</a:t>
            </a:r>
            <a:r>
              <a:rPr lang="en-AU" sz="4000" b="1"/>
              <a:t>: Government and Private sector</a:t>
            </a:r>
            <a:endParaRPr lang="en-AU" sz="4000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68866" y="895355"/>
            <a:ext cx="8223956" cy="2869842"/>
          </a:xfrm>
        </p:spPr>
        <p:txBody>
          <a:bodyPr>
            <a:noAutofit/>
          </a:bodyPr>
          <a:lstStyle/>
          <a:p>
            <a:endParaRPr lang="en-AU" sz="2000" dirty="0"/>
          </a:p>
          <a:p>
            <a:r>
              <a:rPr lang="en-AU" sz="2000"/>
              <a:t>Facilitation of government &amp; private sector interfaces by supporting Data Pipeline &amp; Single Window concepts</a:t>
            </a:r>
          </a:p>
          <a:p>
            <a:r>
              <a:rPr lang="en-AU" sz="2000"/>
              <a:t>Reduction </a:t>
            </a:r>
            <a:r>
              <a:rPr lang="en-AU" sz="2000" dirty="0"/>
              <a:t>of administrative burden, efficient reuse of data</a:t>
            </a:r>
          </a:p>
          <a:p>
            <a:r>
              <a:rPr lang="en-AU" sz="2000" dirty="0"/>
              <a:t>Trusted semantic model, based on internationally accepted standardized &amp; harmonized library </a:t>
            </a:r>
          </a:p>
          <a:p>
            <a:pPr fontAlgn="base"/>
            <a:r>
              <a:rPr lang="en-US" sz="2000"/>
              <a:t>Providing global cross-syntax Reference Data Models through the principles enshrined in:</a:t>
            </a:r>
          </a:p>
          <a:p>
            <a:pPr lvl="1" fontAlgn="base"/>
            <a:r>
              <a:rPr lang="en-US" sz="1800"/>
              <a:t>the United Nations Layout Key (UNLK), </a:t>
            </a:r>
          </a:p>
          <a:p>
            <a:pPr lvl="1" fontAlgn="base"/>
            <a:r>
              <a:rPr lang="en-US" sz="1800"/>
              <a:t>the United Nations Trade Data Element Directory (UNTDED) </a:t>
            </a:r>
          </a:p>
          <a:p>
            <a:pPr lvl="1" fontAlgn="base"/>
            <a:r>
              <a:rPr lang="en-US" sz="1800"/>
              <a:t>United Nations Electronic Data Interchange for Administration, Commerce and Transport (UN/EDIFACT);</a:t>
            </a:r>
          </a:p>
          <a:p>
            <a:pPr fontAlgn="base"/>
            <a:r>
              <a:rPr lang="en-AU" sz="2000"/>
              <a:t>Integrated international code lists, using commonly used UNECE Recommended code lists, UN/EDIFACT code lists, ISO code lists.</a:t>
            </a:r>
          </a:p>
          <a:p>
            <a:pPr fontAlgn="base"/>
            <a:endParaRPr lang="en-US" sz="2000"/>
          </a:p>
          <a:p>
            <a:pPr marL="0" indent="0">
              <a:buNone/>
            </a:pPr>
            <a:endParaRPr lang="en-AU" sz="2000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34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4647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468556" cy="854075"/>
          </a:xfrm>
        </p:spPr>
        <p:txBody>
          <a:bodyPr>
            <a:normAutofit/>
          </a:bodyPr>
          <a:lstStyle/>
          <a:p>
            <a:r>
              <a:rPr lang="en-AU" sz="4000" b="1" dirty="0"/>
              <a:t>Leveraging UN/</a:t>
            </a:r>
            <a:r>
              <a:rPr lang="en-AU" sz="4000" b="1"/>
              <a:t>CEFACT Assets</a:t>
            </a:r>
            <a:endParaRPr lang="en-AU" sz="4000" b="1" dirty="0"/>
          </a:p>
        </p:txBody>
      </p:sp>
      <p:pic>
        <p:nvPicPr>
          <p:cNvPr id="5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0238" y="2839285"/>
            <a:ext cx="4562558" cy="3409045"/>
          </a:xfrm>
          <a:prstGeom prst="rect">
            <a:avLst/>
          </a:prstGeom>
          <a:effectLst>
            <a:outerShdw blurRad="50800" dist="38100" dir="5400000" sx="103000" sy="103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900953" y="1336745"/>
            <a:ext cx="770964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AU" sz="2800" dirty="0">
                <a:latin typeface="Calibri" panose="020F0502020204030204" pitchFamily="34" charset="0"/>
                <a:ea typeface="Calibri" panose="020F0502020204030204" pitchFamily="34" charset="0"/>
              </a:rPr>
              <a:t>UMM: ISCRM: Processes</a:t>
            </a:r>
          </a:p>
          <a:p>
            <a:pPr algn="ctr">
              <a:spcAft>
                <a:spcPts val="0"/>
              </a:spcAft>
            </a:pPr>
            <a:r>
              <a:rPr lang="en-AU" sz="2800" dirty="0">
                <a:latin typeface="Calibri" panose="020F0502020204030204" pitchFamily="34" charset="0"/>
                <a:ea typeface="Calibri" panose="020F0502020204030204" pitchFamily="34" charset="0"/>
              </a:rPr>
              <a:t>&amp;</a:t>
            </a:r>
          </a:p>
          <a:p>
            <a:pPr algn="ctr">
              <a:spcAft>
                <a:spcPts val="0"/>
              </a:spcAft>
            </a:pPr>
            <a:r>
              <a:rPr lang="en-AU" sz="2800" dirty="0">
                <a:latin typeface="Calibri" panose="020F0502020204030204" pitchFamily="34" charset="0"/>
                <a:ea typeface="Calibri" panose="020F0502020204030204" pitchFamily="34" charset="0"/>
              </a:rPr>
              <a:t>CCTS: CCL: Data</a:t>
            </a:r>
            <a:endParaRPr lang="nl-NL" sz="28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35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1173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636059"/>
            <a:ext cx="7955844" cy="763764"/>
          </a:xfrm>
        </p:spPr>
        <p:txBody>
          <a:bodyPr>
            <a:normAutofit fontScale="90000"/>
          </a:bodyPr>
          <a:lstStyle/>
          <a:p>
            <a:r>
              <a:rPr lang="en-AU" sz="4000" b="1" dirty="0"/>
              <a:t>Reference Data Models &amp; Single Windows fit together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2262994"/>
            <a:ext cx="8147346" cy="141835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Single Window concept relies on </a:t>
            </a:r>
            <a:r>
              <a:rPr lang="en-GB" sz="2400" dirty="0"/>
              <a:t>globally </a:t>
            </a:r>
            <a:r>
              <a:rPr lang="en-AU" sz="2400" dirty="0"/>
              <a:t>harmonized data for supporting interoperability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Exchanges between national Single Windows rely on common structures, </a:t>
            </a:r>
            <a:r>
              <a:rPr lang="en-AU" sz="2400" dirty="0"/>
              <a:t>internationally harmonized data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Streamlined business processes are essential to reduce duplicated reporting of trade information </a:t>
            </a:r>
          </a:p>
          <a:p>
            <a:pPr>
              <a:lnSpc>
                <a:spcPct val="100000"/>
              </a:lnSpc>
            </a:pPr>
            <a:r>
              <a:rPr lang="en-AU" sz="2400" dirty="0"/>
              <a:t>Web Services </a:t>
            </a:r>
            <a:r>
              <a:rPr lang="en-AU" sz="2400"/>
              <a:t>require data exchange structures </a:t>
            </a:r>
            <a:r>
              <a:rPr lang="en-AU" sz="2400" dirty="0"/>
              <a:t>that just send information needed (snippets of documents)</a:t>
            </a:r>
          </a:p>
          <a:p>
            <a:pPr>
              <a:lnSpc>
                <a:spcPct val="100000"/>
              </a:lnSpc>
            </a:pPr>
            <a:r>
              <a:rPr lang="en-AU" sz="2400" dirty="0"/>
              <a:t>Centralized Server Models rely on incremental data, needed for a particular process at a particular moment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838199" y="1477465"/>
            <a:ext cx="81473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“</a:t>
            </a:r>
            <a:r>
              <a:rPr lang="en-US" sz="2000" i="1" dirty="0">
                <a:solidFill>
                  <a:srgbClr val="0070C0"/>
                </a:solidFill>
              </a:rPr>
              <a:t>in practice, it is more common to see several systems performing various regulatory processes sometimes behind a single trader view, other times not”</a:t>
            </a:r>
            <a:endParaRPr lang="nl-NL" sz="2000" i="1" dirty="0">
              <a:solidFill>
                <a:srgbClr val="0070C0"/>
              </a:solidFill>
            </a:endParaRPr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36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7657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772400" cy="1325563"/>
          </a:xfrm>
        </p:spPr>
        <p:txBody>
          <a:bodyPr>
            <a:normAutofit fontScale="90000"/>
          </a:bodyPr>
          <a:lstStyle/>
          <a:p>
            <a:r>
              <a:rPr lang="en-US" sz="4000" b="1"/>
              <a:t>Facilitating regulatory functions by standardized data exchange structures</a:t>
            </a:r>
            <a:endParaRPr lang="nl-NL" sz="4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931" y="1824277"/>
            <a:ext cx="7164014" cy="4437128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37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9444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0867" y="234951"/>
            <a:ext cx="10021711" cy="1057275"/>
          </a:xfrm>
        </p:spPr>
        <p:txBody>
          <a:bodyPr>
            <a:normAutofit/>
          </a:bodyPr>
          <a:lstStyle/>
          <a:p>
            <a:r>
              <a:rPr lang="en-US" sz="3600" b="1"/>
              <a:t>United Nations Layout Key Document </a:t>
            </a:r>
            <a:r>
              <a:rPr lang="en-US" sz="3600" b="1" dirty="0"/>
              <a:t>Families</a:t>
            </a:r>
            <a:endParaRPr lang="nl-NL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117" y="1153805"/>
            <a:ext cx="8473979" cy="5116365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38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170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17112" y="1827510"/>
            <a:ext cx="5975497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nl-NL" b="1"/>
            </a:br>
            <a:r>
              <a:rPr lang="nl-NL" b="1"/>
              <a:t>Questions on </a:t>
            </a:r>
            <a:br>
              <a:rPr lang="nl-NL" b="1"/>
            </a:br>
            <a:r>
              <a:rPr lang="nl-NL" b="1"/>
              <a:t>“The Concept of RDMs”?</a:t>
            </a:r>
          </a:p>
        </p:txBody>
      </p:sp>
      <p:sp>
        <p:nvSpPr>
          <p:cNvPr id="8" name="Rectangle 7"/>
          <p:cNvSpPr/>
          <p:nvPr/>
        </p:nvSpPr>
        <p:spPr>
          <a:xfrm>
            <a:off x="255325" y="365668"/>
            <a:ext cx="29161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/>
              <a:t>End section 2: </a:t>
            </a:r>
          </a:p>
        </p:txBody>
      </p:sp>
      <p:sp>
        <p:nvSpPr>
          <p:cNvPr id="10" name="Action Button: Help 9">
            <a:hlinkClick r:id="" action="ppaction://noaction" highlightClick="1"/>
          </p:cNvPr>
          <p:cNvSpPr/>
          <p:nvPr/>
        </p:nvSpPr>
        <p:spPr>
          <a:xfrm>
            <a:off x="4083653" y="3343889"/>
            <a:ext cx="1042416" cy="1042416"/>
          </a:xfrm>
          <a:prstGeom prst="actionButtonHelp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39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164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48604"/>
            <a:ext cx="7886700" cy="1325563"/>
          </a:xfrm>
        </p:spPr>
        <p:txBody>
          <a:bodyPr>
            <a:normAutofit/>
          </a:bodyPr>
          <a:lstStyle/>
          <a:p>
            <a:pPr lvl="1" algn="l"/>
            <a:r>
              <a:rPr lang="en-US" sz="2400" b="1">
                <a:solidFill>
                  <a:srgbClr val="002060"/>
                </a:solidFill>
              </a:rPr>
              <a:t>Anticipating and Following Technological Trends</a:t>
            </a:r>
            <a:br>
              <a:rPr lang="en-US" sz="2400" b="1">
                <a:solidFill>
                  <a:srgbClr val="002060"/>
                </a:solidFill>
              </a:rPr>
            </a:br>
            <a:r>
              <a:rPr lang="en-US" sz="2400" b="1">
                <a:solidFill>
                  <a:srgbClr val="002060"/>
                </a:solidFill>
              </a:rPr>
              <a:t>in eBusiness Data Exchanges</a:t>
            </a:r>
            <a:endParaRPr lang="en-AU" sz="2400" b="1" dirty="0">
              <a:solidFill>
                <a:srgbClr val="00206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825625"/>
            <a:ext cx="8349096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/>
              <a:t>Reference Data Models are based on UN/CEFACT principles of:</a:t>
            </a:r>
          </a:p>
          <a:p>
            <a:r>
              <a:rPr lang="de-DE"/>
              <a:t>Harmonization</a:t>
            </a:r>
            <a:endParaRPr lang="de-DE" dirty="0"/>
          </a:p>
          <a:p>
            <a:r>
              <a:rPr lang="de-DE" dirty="0" err="1"/>
              <a:t>Standardization</a:t>
            </a:r>
            <a:endParaRPr lang="de-DE" dirty="0"/>
          </a:p>
          <a:p>
            <a:r>
              <a:rPr lang="de-DE" dirty="0" err="1"/>
              <a:t>Simplification</a:t>
            </a:r>
            <a:r>
              <a:rPr lang="de-DE" dirty="0"/>
              <a:t> 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/>
              <a:t>Reference Data Models - Key Aspects:</a:t>
            </a:r>
          </a:p>
          <a:p>
            <a:r>
              <a:rPr lang="de-DE"/>
              <a:t>Reducing dependency </a:t>
            </a:r>
            <a:r>
              <a:rPr lang="de-DE" dirty="0"/>
              <a:t>on traditional </a:t>
            </a:r>
            <a:r>
              <a:rPr lang="de-DE" err="1"/>
              <a:t>documents</a:t>
            </a:r>
            <a:r>
              <a:rPr lang="de-DE"/>
              <a:t> </a:t>
            </a:r>
          </a:p>
          <a:p>
            <a:r>
              <a:rPr lang="de-DE"/>
              <a:t>Reducing redundancy </a:t>
            </a:r>
          </a:p>
          <a:p>
            <a:r>
              <a:rPr lang="de-DE"/>
              <a:t>Process driven </a:t>
            </a:r>
            <a:r>
              <a:rPr lang="de-DE" dirty="0" err="1"/>
              <a:t>collaborative</a:t>
            </a:r>
            <a:r>
              <a:rPr lang="de-DE" dirty="0"/>
              <a:t> </a:t>
            </a:r>
            <a:r>
              <a:rPr lang="de-DE" err="1"/>
              <a:t>workflows</a:t>
            </a:r>
            <a:r>
              <a:rPr lang="de-DE"/>
              <a:t> &amp; shared artefacts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r>
              <a:rPr lang="en-AU" dirty="0"/>
              <a:t>4</a:t>
            </a:r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17501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5667" y="348478"/>
            <a:ext cx="8678333" cy="628297"/>
          </a:xfrm>
        </p:spPr>
        <p:txBody>
          <a:bodyPr>
            <a:noAutofit/>
          </a:bodyPr>
          <a:lstStyle/>
          <a:p>
            <a:r>
              <a:rPr lang="nl-NL" sz="4000" b="1"/>
              <a:t>Section 3: High level focus</a:t>
            </a:r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40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263526170"/>
              </p:ext>
            </p:extLst>
          </p:nvPr>
        </p:nvGraphicFramePr>
        <p:xfrm>
          <a:off x="1478384" y="168174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0720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40644" y="352021"/>
            <a:ext cx="7910689" cy="798657"/>
          </a:xfrm>
        </p:spPr>
        <p:txBody>
          <a:bodyPr>
            <a:normAutofit/>
          </a:bodyPr>
          <a:lstStyle/>
          <a:p>
            <a:r>
              <a:rPr lang="nl-NL" sz="4000" b="1"/>
              <a:t>Available high level documents</a:t>
            </a:r>
            <a:endParaRPr lang="nl-NL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40644" y="1377207"/>
            <a:ext cx="8305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>
                <a:solidFill>
                  <a:srgbClr val="002060"/>
                </a:solidFill>
              </a:rPr>
              <a:t>High-Level White Paper on Reference Data Models</a:t>
            </a:r>
            <a:endParaRPr lang="en-GB" sz="2400" dirty="0">
              <a:solidFill>
                <a:srgbClr val="002060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Executive summary for the Reference Data Model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nl-NL" sz="2400" dirty="0"/>
          </a:p>
          <a:p>
            <a:pPr lvl="0"/>
            <a:r>
              <a:rPr lang="en-GB" sz="2400" dirty="0">
                <a:solidFill>
                  <a:srgbClr val="002060"/>
                </a:solidFill>
              </a:rPr>
              <a:t>High </a:t>
            </a:r>
            <a:r>
              <a:rPr lang="en-GB" sz="2400">
                <a:solidFill>
                  <a:srgbClr val="002060"/>
                </a:solidFill>
              </a:rPr>
              <a:t>level BRS </a:t>
            </a:r>
            <a:r>
              <a:rPr lang="en-GB" sz="2000" i="1" dirty="0">
                <a:solidFill>
                  <a:srgbClr val="002060"/>
                </a:solidFill>
              </a:rPr>
              <a:t>(Business Requirements Specification)</a:t>
            </a:r>
            <a:endParaRPr lang="en-US" sz="2400" i="1" dirty="0">
              <a:solidFill>
                <a:srgbClr val="002060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Processes in the Supply Chain domain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Processes in the Transport, Finance, Government domain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The actors </a:t>
            </a:r>
            <a:r>
              <a:rPr lang="en-GB" sz="2400"/>
              <a:t>and scenarios</a:t>
            </a:r>
            <a:br>
              <a:rPr lang="en-GB" sz="2400"/>
            </a:br>
            <a:endParaRPr lang="nl-NL" sz="2400" dirty="0"/>
          </a:p>
          <a:p>
            <a:r>
              <a:rPr lang="en-GB" sz="2400" dirty="0">
                <a:solidFill>
                  <a:srgbClr val="002060"/>
                </a:solidFill>
              </a:rPr>
              <a:t>High </a:t>
            </a:r>
            <a:r>
              <a:rPr lang="en-GB" sz="2400">
                <a:solidFill>
                  <a:srgbClr val="002060"/>
                </a:solidFill>
              </a:rPr>
              <a:t>level RSM </a:t>
            </a:r>
            <a:r>
              <a:rPr lang="en-GB" sz="2000" i="1" dirty="0">
                <a:solidFill>
                  <a:srgbClr val="002060"/>
                </a:solidFill>
              </a:rPr>
              <a:t>(Requirements Specification Mapping)</a:t>
            </a:r>
            <a:endParaRPr lang="en-US" sz="2400" i="1" dirty="0">
              <a:solidFill>
                <a:srgbClr val="002060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Mapping of common party roles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Mapping of common locations</a:t>
            </a:r>
            <a:endParaRPr lang="en-US" sz="24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Mapping of common business entities</a:t>
            </a:r>
            <a:endParaRPr lang="nl-NL" sz="2400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41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0152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9856" y="354492"/>
            <a:ext cx="8102600" cy="798657"/>
          </a:xfrm>
        </p:spPr>
        <p:txBody>
          <a:bodyPr>
            <a:noAutofit/>
          </a:bodyPr>
          <a:lstStyle/>
          <a:p>
            <a:pPr lvl="0"/>
            <a:r>
              <a:rPr lang="en-GB" sz="4000" b="1">
                <a:solidFill>
                  <a:srgbClr val="002060"/>
                </a:solidFill>
              </a:rPr>
              <a:t>High level BRS (processes)</a:t>
            </a:r>
            <a:endParaRPr lang="en-US" sz="4000" b="1" i="1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856" y="1629740"/>
            <a:ext cx="8102600" cy="4102583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239592" y="5235927"/>
            <a:ext cx="2116641" cy="14594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b="1" i="1" dirty="0">
              <a:solidFill>
                <a:srgbClr val="002060"/>
              </a:solidFill>
            </a:endParaRPr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42</a:t>
            </a:fld>
            <a:endParaRPr lang="en-AU"/>
          </a:p>
        </p:txBody>
      </p:sp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96042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34163" y="375213"/>
            <a:ext cx="9152467" cy="816564"/>
          </a:xfrm>
        </p:spPr>
        <p:txBody>
          <a:bodyPr>
            <a:normAutofit/>
          </a:bodyPr>
          <a:lstStyle/>
          <a:p>
            <a:r>
              <a:rPr lang="en-AU" sz="4000" b="1"/>
              <a:t>The actors</a:t>
            </a:r>
            <a:endParaRPr lang="en-AU" sz="4000" b="1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744279" y="1324744"/>
            <a:ext cx="7925456" cy="4661386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43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9795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16087" y="149407"/>
            <a:ext cx="7850653" cy="1325563"/>
          </a:xfrm>
        </p:spPr>
        <p:txBody>
          <a:bodyPr>
            <a:normAutofit/>
          </a:bodyPr>
          <a:lstStyle/>
          <a:p>
            <a:r>
              <a:rPr lang="en-US" sz="4000" b="1"/>
              <a:t>The </a:t>
            </a:r>
            <a:r>
              <a:rPr lang="en-US" sz="4000" b="1" dirty="0"/>
              <a:t>Sales Contract</a:t>
            </a:r>
            <a:endParaRPr lang="nl-NL" sz="4000" b="1" dirty="0"/>
          </a:p>
        </p:txBody>
      </p:sp>
      <p:sp>
        <p:nvSpPr>
          <p:cNvPr id="10" name="Foliennummernplatzhalter 4"/>
          <p:cNvSpPr txBox="1">
            <a:spLocks/>
          </p:cNvSpPr>
          <p:nvPr/>
        </p:nvSpPr>
        <p:spPr>
          <a:xfrm>
            <a:off x="6149622" y="6527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51FBE04-CC81-47F7-88F1-3CB9B57442D4}" type="slidenum">
              <a:rPr lang="en-AU" smtClean="0"/>
              <a:pPr/>
              <a:t>44</a:t>
            </a:fld>
            <a:endParaRPr lang="en-AU" dirty="0"/>
          </a:p>
        </p:txBody>
      </p:sp>
      <p:cxnSp>
        <p:nvCxnSpPr>
          <p:cNvPr id="3" name="Gerader Verbinder 2"/>
          <p:cNvCxnSpPr/>
          <p:nvPr/>
        </p:nvCxnSpPr>
        <p:spPr>
          <a:xfrm>
            <a:off x="5605272" y="6236209"/>
            <a:ext cx="120700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481" y="995205"/>
            <a:ext cx="5717529" cy="5386447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7826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190" y="1097280"/>
            <a:ext cx="5331031" cy="5270067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9070" y="213756"/>
            <a:ext cx="7886700" cy="1034307"/>
          </a:xfrm>
        </p:spPr>
        <p:txBody>
          <a:bodyPr/>
          <a:lstStyle/>
          <a:p>
            <a:r>
              <a:rPr lang="de-DE"/>
              <a:t>The Transport </a:t>
            </a:r>
            <a:r>
              <a:rPr lang="de-DE" dirty="0" err="1"/>
              <a:t>Contract</a:t>
            </a:r>
            <a:endParaRPr lang="de-DE" dirty="0"/>
          </a:p>
        </p:txBody>
      </p:sp>
      <p:sp>
        <p:nvSpPr>
          <p:cNvPr id="6" name="Foliennummernplatzhalter 4"/>
          <p:cNvSpPr txBox="1">
            <a:spLocks/>
          </p:cNvSpPr>
          <p:nvPr/>
        </p:nvSpPr>
        <p:spPr>
          <a:xfrm>
            <a:off x="6149622" y="6527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51FBE04-CC81-47F7-88F1-3CB9B57442D4}" type="slidenum">
              <a:rPr lang="en-AU" smtClean="0"/>
              <a:pPr/>
              <a:t>45</a:t>
            </a:fld>
            <a:endParaRPr lang="en-AU" dirty="0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5178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504267" y="1975556"/>
            <a:ext cx="4357512" cy="2958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4266" y="1985876"/>
            <a:ext cx="4357513" cy="3048012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98379" y="86708"/>
            <a:ext cx="8011775" cy="1325563"/>
          </a:xfrm>
        </p:spPr>
        <p:txBody>
          <a:bodyPr>
            <a:normAutofit/>
          </a:bodyPr>
          <a:lstStyle/>
          <a:p>
            <a:r>
              <a:rPr lang="en-AU" sz="4000" b="1"/>
              <a:t>Commercial </a:t>
            </a:r>
            <a:r>
              <a:rPr lang="en-AU" sz="4000" b="1" dirty="0"/>
              <a:t>&amp; </a:t>
            </a:r>
            <a:r>
              <a:rPr lang="en-AU" sz="4000" b="1"/>
              <a:t>Logistic processes</a:t>
            </a:r>
            <a:endParaRPr lang="nl-NL" sz="4000" b="1" dirty="0"/>
          </a:p>
        </p:txBody>
      </p:sp>
      <p:pic>
        <p:nvPicPr>
          <p:cNvPr id="6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37067" y="1801590"/>
            <a:ext cx="4176889" cy="313266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5733" y="1975556"/>
            <a:ext cx="3928534" cy="2958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Foliennummernplatzhalter 4"/>
          <p:cNvSpPr txBox="1">
            <a:spLocks/>
          </p:cNvSpPr>
          <p:nvPr/>
        </p:nvSpPr>
        <p:spPr>
          <a:xfrm>
            <a:off x="6149622" y="6527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51FBE04-CC81-47F7-88F1-3CB9B57442D4}" type="slidenum">
              <a:rPr lang="en-AU" smtClean="0"/>
              <a:pPr/>
              <a:t>46</a:t>
            </a:fld>
            <a:endParaRPr lang="en-AU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086761" y="1214518"/>
            <a:ext cx="3596262" cy="662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4000"/>
              <a:t>Relationship</a:t>
            </a:r>
            <a:endParaRPr lang="nl-NL" sz="4000" dirty="0"/>
          </a:p>
        </p:txBody>
      </p:sp>
      <p:sp>
        <p:nvSpPr>
          <p:cNvPr id="1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770" y="2051265"/>
            <a:ext cx="4009496" cy="2958700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5885881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61925"/>
          </a:xfrm>
        </p:spPr>
        <p:txBody>
          <a:bodyPr>
            <a:normAutofit/>
          </a:bodyPr>
          <a:lstStyle/>
          <a:p>
            <a:r>
              <a:rPr lang="nl-NL" sz="4000" b="1"/>
              <a:t>High level RSM (data)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371601" y="1285511"/>
            <a:ext cx="33173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/>
              <a:t>The Supply Chain and the </a:t>
            </a:r>
          </a:p>
          <a:p>
            <a:pPr algn="ctr"/>
            <a:r>
              <a:rPr lang="nl-NL" sz="2000"/>
              <a:t>Transport &amp; Logistics Domains</a:t>
            </a:r>
          </a:p>
        </p:txBody>
      </p:sp>
      <p:sp>
        <p:nvSpPr>
          <p:cNvPr id="34" name="Arrow: Down 33"/>
          <p:cNvSpPr/>
          <p:nvPr/>
        </p:nvSpPr>
        <p:spPr>
          <a:xfrm>
            <a:off x="6397485" y="2125661"/>
            <a:ext cx="750908" cy="4242972"/>
          </a:xfrm>
          <a:prstGeom prst="downArrow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TextBox 34"/>
          <p:cNvSpPr txBox="1"/>
          <p:nvPr/>
        </p:nvSpPr>
        <p:spPr>
          <a:xfrm>
            <a:off x="5542185" y="1624065"/>
            <a:ext cx="2461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Subsetting / Restrictions</a:t>
            </a:r>
          </a:p>
        </p:txBody>
      </p:sp>
      <p:sp>
        <p:nvSpPr>
          <p:cNvPr id="3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47</a:t>
            </a:fld>
            <a:endParaRPr lang="en-AU"/>
          </a:p>
        </p:txBody>
      </p:sp>
      <p:sp>
        <p:nvSpPr>
          <p:cNvPr id="3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11820" y="3503907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>
                <a:solidFill>
                  <a:schemeClr val="bg1">
                    <a:lumMod val="65000"/>
                  </a:schemeClr>
                </a:solidFill>
              </a:rPr>
              <a:t>Data </a:t>
            </a:r>
          </a:p>
          <a:p>
            <a:r>
              <a:rPr lang="nl-NL">
                <a:solidFill>
                  <a:schemeClr val="bg1">
                    <a:lumMod val="65000"/>
                  </a:schemeClr>
                </a:solidFill>
              </a:rPr>
              <a:t>pipeline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641" y="2125661"/>
            <a:ext cx="3409179" cy="424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60690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55600"/>
          </a:xfrm>
        </p:spPr>
        <p:txBody>
          <a:bodyPr>
            <a:normAutofit fontScale="90000"/>
          </a:bodyPr>
          <a:lstStyle/>
          <a:p>
            <a:r>
              <a:rPr lang="nl-NL" b="1"/>
              <a:t>SCRDM and MMT subsets of CCL</a:t>
            </a:r>
            <a:endParaRPr lang="nl-NL"/>
          </a:p>
        </p:txBody>
      </p:sp>
      <p:sp>
        <p:nvSpPr>
          <p:cNvPr id="4" name="Rectangle 3"/>
          <p:cNvSpPr/>
          <p:nvPr/>
        </p:nvSpPr>
        <p:spPr>
          <a:xfrm>
            <a:off x="1734168" y="2734543"/>
            <a:ext cx="1540692" cy="648586"/>
          </a:xfrm>
          <a:prstGeom prst="rect">
            <a:avLst/>
          </a:prstGeom>
          <a:gradFill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>
                <a:solidFill>
                  <a:schemeClr val="tx1"/>
                </a:solidFill>
              </a:rPr>
              <a:t>SCRDM (BUY PAY)</a:t>
            </a:r>
          </a:p>
          <a:p>
            <a:pPr algn="ctr"/>
            <a:r>
              <a:rPr lang="nl-NL" sz="1600">
                <a:solidFill>
                  <a:schemeClr val="tx1"/>
                </a:solidFill>
              </a:rPr>
              <a:t>Subset of CCL</a:t>
            </a:r>
          </a:p>
        </p:txBody>
      </p:sp>
      <p:sp>
        <p:nvSpPr>
          <p:cNvPr id="6" name="Rectangle 5"/>
          <p:cNvSpPr/>
          <p:nvPr/>
        </p:nvSpPr>
        <p:spPr>
          <a:xfrm>
            <a:off x="628650" y="4490798"/>
            <a:ext cx="1116418" cy="64858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>
                <a:solidFill>
                  <a:schemeClr val="bg1"/>
                </a:solidFill>
              </a:rPr>
              <a:t>Project Specialization e.g. Invoice</a:t>
            </a:r>
          </a:p>
        </p:txBody>
      </p:sp>
      <p:sp>
        <p:nvSpPr>
          <p:cNvPr id="8" name="Rectangle 7"/>
          <p:cNvSpPr/>
          <p:nvPr/>
        </p:nvSpPr>
        <p:spPr>
          <a:xfrm>
            <a:off x="1798231" y="4490798"/>
            <a:ext cx="1116418" cy="64858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>
                <a:solidFill>
                  <a:schemeClr val="bg1"/>
                </a:solidFill>
              </a:rPr>
              <a:t>Project Specialization e.g. Order</a:t>
            </a:r>
          </a:p>
        </p:txBody>
      </p:sp>
      <p:sp>
        <p:nvSpPr>
          <p:cNvPr id="9" name="Rectangle 8"/>
          <p:cNvSpPr/>
          <p:nvPr/>
        </p:nvSpPr>
        <p:spPr>
          <a:xfrm>
            <a:off x="2967812" y="4490798"/>
            <a:ext cx="1116418" cy="64858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>
                <a:solidFill>
                  <a:schemeClr val="bg1"/>
                </a:solidFill>
              </a:rPr>
              <a:t>Project Specialization e.g. Quotation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1294512" y="5471332"/>
            <a:ext cx="2509284" cy="64858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>
                <a:solidFill>
                  <a:schemeClr val="bg1"/>
                </a:solidFill>
              </a:rPr>
              <a:t>BUY PAY Master </a:t>
            </a:r>
          </a:p>
          <a:p>
            <a:pPr algn="ctr"/>
            <a:r>
              <a:rPr lang="nl-NL" sz="1600">
                <a:solidFill>
                  <a:schemeClr val="bg1"/>
                </a:solidFill>
              </a:rPr>
              <a:t>(Base information package)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129188" y="2718188"/>
            <a:ext cx="1382714" cy="648586"/>
          </a:xfrm>
          <a:prstGeom prst="rect">
            <a:avLst/>
          </a:prstGeom>
          <a:gradFill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>
                <a:solidFill>
                  <a:schemeClr val="tx1"/>
                </a:solidFill>
              </a:rPr>
              <a:t>BUY SHIP PAY </a:t>
            </a:r>
          </a:p>
          <a:p>
            <a:pPr algn="ctr"/>
            <a:r>
              <a:rPr lang="nl-NL" sz="1600">
                <a:solidFill>
                  <a:schemeClr val="tx1"/>
                </a:solidFill>
              </a:rPr>
              <a:t>Subset of CCL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0076" y="1132368"/>
            <a:ext cx="8426267" cy="6485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chemeClr val="tx1"/>
                </a:solidFill>
              </a:rPr>
              <a:t>UN/CEFACT Core Component Library (CCL)</a:t>
            </a:r>
          </a:p>
        </p:txBody>
      </p:sp>
      <p:cxnSp>
        <p:nvCxnSpPr>
          <p:cNvPr id="16" name="Connector: Elbow 15"/>
          <p:cNvCxnSpPr>
            <a:cxnSpLocks/>
          </p:cNvCxnSpPr>
          <p:nvPr/>
        </p:nvCxnSpPr>
        <p:spPr>
          <a:xfrm rot="5400000" flipH="1" flipV="1">
            <a:off x="2649189" y="4364971"/>
            <a:ext cx="1826254" cy="1704328"/>
          </a:xfrm>
          <a:prstGeom prst="bentConnector3">
            <a:avLst>
              <a:gd name="adj1" fmla="val -1171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Elbow 26"/>
          <p:cNvCxnSpPr>
            <a:cxnSpLocks/>
            <a:stCxn id="6" idx="2"/>
          </p:cNvCxnSpPr>
          <p:nvPr/>
        </p:nvCxnSpPr>
        <p:spPr>
          <a:xfrm rot="16200000" flipH="1">
            <a:off x="1097305" y="5228937"/>
            <a:ext cx="331949" cy="15284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8" idx="2"/>
          </p:cNvCxnSpPr>
          <p:nvPr/>
        </p:nvCxnSpPr>
        <p:spPr>
          <a:xfrm flipH="1">
            <a:off x="2356439" y="5139384"/>
            <a:ext cx="1" cy="3319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9" idx="2"/>
          </p:cNvCxnSpPr>
          <p:nvPr/>
        </p:nvCxnSpPr>
        <p:spPr>
          <a:xfrm>
            <a:off x="3526021" y="5139384"/>
            <a:ext cx="0" cy="3319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526021" y="5174552"/>
            <a:ext cx="7072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>
                <a:solidFill>
                  <a:srgbClr val="0070C0"/>
                </a:solidFill>
              </a:rPr>
              <a:t>Based on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316567" y="5174552"/>
            <a:ext cx="7072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>
                <a:solidFill>
                  <a:srgbClr val="0070C0"/>
                </a:solidFill>
              </a:rPr>
              <a:t>Based on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283701" y="5174552"/>
            <a:ext cx="7072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>
                <a:solidFill>
                  <a:srgbClr val="0070C0"/>
                </a:solidFill>
              </a:rPr>
              <a:t>Based on</a:t>
            </a:r>
          </a:p>
        </p:txBody>
      </p:sp>
      <p:cxnSp>
        <p:nvCxnSpPr>
          <p:cNvPr id="49" name="Straight Connector 48"/>
          <p:cNvCxnSpPr/>
          <p:nvPr/>
        </p:nvCxnSpPr>
        <p:spPr>
          <a:xfrm>
            <a:off x="1186858" y="4351819"/>
            <a:ext cx="2339162" cy="5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endCxn id="6" idx="0"/>
          </p:cNvCxnSpPr>
          <p:nvPr/>
        </p:nvCxnSpPr>
        <p:spPr>
          <a:xfrm>
            <a:off x="1186858" y="4351819"/>
            <a:ext cx="1" cy="1389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endCxn id="8" idx="0"/>
          </p:cNvCxnSpPr>
          <p:nvPr/>
        </p:nvCxnSpPr>
        <p:spPr>
          <a:xfrm>
            <a:off x="2356439" y="4351819"/>
            <a:ext cx="1" cy="1389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endCxn id="9" idx="0"/>
          </p:cNvCxnSpPr>
          <p:nvPr/>
        </p:nvCxnSpPr>
        <p:spPr>
          <a:xfrm>
            <a:off x="3526020" y="4351819"/>
            <a:ext cx="1" cy="1389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cxnSpLocks/>
          </p:cNvCxnSpPr>
          <p:nvPr/>
        </p:nvCxnSpPr>
        <p:spPr>
          <a:xfrm flipH="1" flipV="1">
            <a:off x="1862955" y="3383129"/>
            <a:ext cx="7407" cy="968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841909" y="3478766"/>
            <a:ext cx="7072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>
                <a:solidFill>
                  <a:srgbClr val="0070C0"/>
                </a:solidFill>
              </a:rPr>
              <a:t>Based on</a:t>
            </a:r>
          </a:p>
        </p:txBody>
      </p:sp>
      <p:sp>
        <p:nvSpPr>
          <p:cNvPr id="62" name="Rectangle 61"/>
          <p:cNvSpPr/>
          <p:nvPr/>
        </p:nvSpPr>
        <p:spPr>
          <a:xfrm>
            <a:off x="6360394" y="2716866"/>
            <a:ext cx="1317642" cy="648586"/>
          </a:xfrm>
          <a:prstGeom prst="rect">
            <a:avLst/>
          </a:prstGeom>
          <a:gradFill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>
                <a:solidFill>
                  <a:schemeClr val="tx1"/>
                </a:solidFill>
              </a:rPr>
              <a:t>MMT (SHIP)</a:t>
            </a:r>
          </a:p>
          <a:p>
            <a:pPr algn="ctr"/>
            <a:r>
              <a:rPr lang="nl-NL" sz="1600">
                <a:solidFill>
                  <a:schemeClr val="tx1"/>
                </a:solidFill>
              </a:rPr>
              <a:t>Subset of CCL</a:t>
            </a:r>
          </a:p>
        </p:txBody>
      </p:sp>
      <p:sp>
        <p:nvSpPr>
          <p:cNvPr id="63" name="Rectangle 62"/>
          <p:cNvSpPr/>
          <p:nvPr/>
        </p:nvSpPr>
        <p:spPr>
          <a:xfrm>
            <a:off x="5338873" y="4507151"/>
            <a:ext cx="1116418" cy="64858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>
                <a:solidFill>
                  <a:schemeClr val="bg1"/>
                </a:solidFill>
              </a:rPr>
              <a:t>Project Specialization </a:t>
            </a:r>
            <a:r>
              <a:rPr lang="nl-NL" sz="1100">
                <a:solidFill>
                  <a:schemeClr val="bg1"/>
                </a:solidFill>
              </a:rPr>
              <a:t>e.g.Bill of Lading</a:t>
            </a:r>
          </a:p>
        </p:txBody>
      </p:sp>
      <p:sp>
        <p:nvSpPr>
          <p:cNvPr id="64" name="Rectangle 63"/>
          <p:cNvSpPr/>
          <p:nvPr/>
        </p:nvSpPr>
        <p:spPr>
          <a:xfrm>
            <a:off x="6508454" y="4507151"/>
            <a:ext cx="1116418" cy="64858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>
                <a:solidFill>
                  <a:schemeClr val="bg1"/>
                </a:solidFill>
              </a:rPr>
              <a:t>Project Specialization e.g. Booking</a:t>
            </a:r>
          </a:p>
        </p:txBody>
      </p:sp>
      <p:sp>
        <p:nvSpPr>
          <p:cNvPr id="65" name="Rectangle 64"/>
          <p:cNvSpPr/>
          <p:nvPr/>
        </p:nvSpPr>
        <p:spPr>
          <a:xfrm>
            <a:off x="7678035" y="4507151"/>
            <a:ext cx="1116418" cy="64858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>
                <a:solidFill>
                  <a:schemeClr val="bg1"/>
                </a:solidFill>
              </a:rPr>
              <a:t>Project Specialization e.g. BayPlan</a:t>
            </a:r>
          </a:p>
        </p:txBody>
      </p:sp>
      <p:sp>
        <p:nvSpPr>
          <p:cNvPr id="66" name="Rectangle 65"/>
          <p:cNvSpPr/>
          <p:nvPr/>
        </p:nvSpPr>
        <p:spPr>
          <a:xfrm>
            <a:off x="5828230" y="5487685"/>
            <a:ext cx="1471991" cy="64858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>
                <a:solidFill>
                  <a:schemeClr val="bg1"/>
                </a:solidFill>
              </a:rPr>
              <a:t>SHIP</a:t>
            </a:r>
            <a:r>
              <a:rPr lang="nl-NL" sz="1200">
                <a:solidFill>
                  <a:schemeClr val="bg1"/>
                </a:solidFill>
              </a:rPr>
              <a:t> Master (1) </a:t>
            </a:r>
          </a:p>
          <a:p>
            <a:pPr algn="ctr"/>
            <a:r>
              <a:rPr lang="nl-NL" sz="1200">
                <a:solidFill>
                  <a:schemeClr val="bg1"/>
                </a:solidFill>
              </a:rPr>
              <a:t>(Base information package)</a:t>
            </a:r>
          </a:p>
        </p:txBody>
      </p:sp>
      <p:cxnSp>
        <p:nvCxnSpPr>
          <p:cNvPr id="67" name="Connector: Elbow 66"/>
          <p:cNvCxnSpPr>
            <a:cxnSpLocks/>
          </p:cNvCxnSpPr>
          <p:nvPr/>
        </p:nvCxnSpPr>
        <p:spPr>
          <a:xfrm rot="16200000" flipV="1">
            <a:off x="5060217" y="4355679"/>
            <a:ext cx="1852935" cy="1717783"/>
          </a:xfrm>
          <a:prstGeom prst="bentConnector3">
            <a:avLst>
              <a:gd name="adj1" fmla="val -1139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65" idx="2"/>
          </p:cNvCxnSpPr>
          <p:nvPr/>
        </p:nvCxnSpPr>
        <p:spPr>
          <a:xfrm>
            <a:off x="8236244" y="5155737"/>
            <a:ext cx="0" cy="3319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8236244" y="5190905"/>
            <a:ext cx="7072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>
                <a:solidFill>
                  <a:srgbClr val="0070C0"/>
                </a:solidFill>
              </a:rPr>
              <a:t>Based on</a:t>
            </a:r>
          </a:p>
        </p:txBody>
      </p:sp>
      <p:cxnSp>
        <p:nvCxnSpPr>
          <p:cNvPr id="74" name="Straight Connector 73"/>
          <p:cNvCxnSpPr/>
          <p:nvPr/>
        </p:nvCxnSpPr>
        <p:spPr>
          <a:xfrm>
            <a:off x="5897081" y="4368172"/>
            <a:ext cx="2339162" cy="5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endCxn id="63" idx="0"/>
          </p:cNvCxnSpPr>
          <p:nvPr/>
        </p:nvCxnSpPr>
        <p:spPr>
          <a:xfrm>
            <a:off x="5897081" y="4368172"/>
            <a:ext cx="1" cy="1389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endCxn id="64" idx="0"/>
          </p:cNvCxnSpPr>
          <p:nvPr/>
        </p:nvCxnSpPr>
        <p:spPr>
          <a:xfrm>
            <a:off x="7066662" y="4368172"/>
            <a:ext cx="1" cy="1389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endCxn id="65" idx="0"/>
          </p:cNvCxnSpPr>
          <p:nvPr/>
        </p:nvCxnSpPr>
        <p:spPr>
          <a:xfrm>
            <a:off x="8236243" y="4368172"/>
            <a:ext cx="1" cy="1389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cxnSpLocks/>
          </p:cNvCxnSpPr>
          <p:nvPr/>
        </p:nvCxnSpPr>
        <p:spPr>
          <a:xfrm flipH="1" flipV="1">
            <a:off x="6564225" y="3340712"/>
            <a:ext cx="16360" cy="1027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6514661" y="3478766"/>
            <a:ext cx="7072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>
                <a:solidFill>
                  <a:srgbClr val="0070C0"/>
                </a:solidFill>
              </a:rPr>
              <a:t>Based on</a:t>
            </a:r>
          </a:p>
        </p:txBody>
      </p:sp>
      <p:cxnSp>
        <p:nvCxnSpPr>
          <p:cNvPr id="83" name="Straight Arrow Connector 82"/>
          <p:cNvCxnSpPr>
            <a:cxnSpLocks/>
            <a:stCxn id="4" idx="3"/>
            <a:endCxn id="12" idx="1"/>
          </p:cNvCxnSpPr>
          <p:nvPr/>
        </p:nvCxnSpPr>
        <p:spPr>
          <a:xfrm flipV="1">
            <a:off x="3274860" y="3042481"/>
            <a:ext cx="854328" cy="163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3277828" y="2789048"/>
            <a:ext cx="7072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>
                <a:solidFill>
                  <a:srgbClr val="0070C0"/>
                </a:solidFill>
              </a:rPr>
              <a:t>Based on</a:t>
            </a:r>
          </a:p>
        </p:txBody>
      </p:sp>
      <p:cxnSp>
        <p:nvCxnSpPr>
          <p:cNvPr id="86" name="Straight Arrow Connector 85"/>
          <p:cNvCxnSpPr>
            <a:cxnSpLocks/>
            <a:stCxn id="62" idx="1"/>
            <a:endCxn id="12" idx="3"/>
          </p:cNvCxnSpPr>
          <p:nvPr/>
        </p:nvCxnSpPr>
        <p:spPr>
          <a:xfrm flipH="1">
            <a:off x="5511902" y="3041159"/>
            <a:ext cx="848492" cy="13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5560955" y="2813064"/>
            <a:ext cx="7072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>
                <a:solidFill>
                  <a:srgbClr val="0070C0"/>
                </a:solidFill>
              </a:rPr>
              <a:t>Based on</a:t>
            </a:r>
          </a:p>
        </p:txBody>
      </p:sp>
      <p:cxnSp>
        <p:nvCxnSpPr>
          <p:cNvPr id="89" name="Straight Arrow Connector 88"/>
          <p:cNvCxnSpPr>
            <a:cxnSpLocks/>
          </p:cNvCxnSpPr>
          <p:nvPr/>
        </p:nvCxnSpPr>
        <p:spPr>
          <a:xfrm flipV="1">
            <a:off x="4658897" y="1780957"/>
            <a:ext cx="106" cy="9359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4714283" y="1798356"/>
            <a:ext cx="7072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>
                <a:solidFill>
                  <a:srgbClr val="0070C0"/>
                </a:solidFill>
              </a:rPr>
              <a:t>Based on</a:t>
            </a:r>
          </a:p>
        </p:txBody>
      </p:sp>
      <p:sp>
        <p:nvSpPr>
          <p:cNvPr id="93" name="Rectangle 92"/>
          <p:cNvSpPr/>
          <p:nvPr/>
        </p:nvSpPr>
        <p:spPr>
          <a:xfrm>
            <a:off x="7395351" y="5487685"/>
            <a:ext cx="1471991" cy="64858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>
                <a:solidFill>
                  <a:schemeClr val="bg1"/>
                </a:solidFill>
              </a:rPr>
              <a:t>SHIP</a:t>
            </a:r>
            <a:r>
              <a:rPr lang="nl-NL" sz="1200">
                <a:solidFill>
                  <a:schemeClr val="bg1"/>
                </a:solidFill>
              </a:rPr>
              <a:t> Master (2) </a:t>
            </a:r>
          </a:p>
          <a:p>
            <a:pPr algn="ctr"/>
            <a:r>
              <a:rPr lang="nl-NL" sz="1200">
                <a:solidFill>
                  <a:schemeClr val="bg1"/>
                </a:solidFill>
              </a:rPr>
              <a:t>(Base information package)</a:t>
            </a:r>
          </a:p>
        </p:txBody>
      </p:sp>
      <p:cxnSp>
        <p:nvCxnSpPr>
          <p:cNvPr id="94" name="Straight Connector 93"/>
          <p:cNvCxnSpPr>
            <a:cxnSpLocks/>
          </p:cNvCxnSpPr>
          <p:nvPr/>
        </p:nvCxnSpPr>
        <p:spPr>
          <a:xfrm>
            <a:off x="5897081" y="5321710"/>
            <a:ext cx="11695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63" idx="2"/>
          </p:cNvCxnSpPr>
          <p:nvPr/>
        </p:nvCxnSpPr>
        <p:spPr>
          <a:xfrm flipH="1">
            <a:off x="5897081" y="5155737"/>
            <a:ext cx="1" cy="1659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64" idx="2"/>
          </p:cNvCxnSpPr>
          <p:nvPr/>
        </p:nvCxnSpPr>
        <p:spPr>
          <a:xfrm flipH="1">
            <a:off x="7066662" y="5155737"/>
            <a:ext cx="1" cy="1659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cxnSpLocks/>
          </p:cNvCxnSpPr>
          <p:nvPr/>
        </p:nvCxnSpPr>
        <p:spPr>
          <a:xfrm>
            <a:off x="6119947" y="5321710"/>
            <a:ext cx="1236" cy="165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6119946" y="5273893"/>
            <a:ext cx="7072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>
                <a:solidFill>
                  <a:srgbClr val="0070C0"/>
                </a:solidFill>
              </a:rPr>
              <a:t>Based on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2912593" y="1921754"/>
            <a:ext cx="1782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>
                <a:solidFill>
                  <a:srgbClr val="0070C0"/>
                </a:solidFill>
              </a:rPr>
              <a:t>Joint project copy of the Buy-Ship-Pay subset of the UN/CEFACT CCL as the base for modelling restrictions, extensions which may be future CRs.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430076" y="2533741"/>
            <a:ext cx="1164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>
                <a:solidFill>
                  <a:srgbClr val="0070C0"/>
                </a:solidFill>
              </a:rPr>
              <a:t>Generic specializations of Project Library, commen terms, code restrictions, business rules etc.  that apply consistently for all projects specializations should be set at this level.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7692113" y="2550094"/>
            <a:ext cx="1164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>
                <a:solidFill>
                  <a:srgbClr val="0070C0"/>
                </a:solidFill>
              </a:rPr>
              <a:t>Generic specializations of Project Library, common terms, code restrictions, business rules etc.  that apply consistently for all projects specializations should be set at this level.</a:t>
            </a:r>
          </a:p>
        </p:txBody>
      </p:sp>
      <p:sp>
        <p:nvSpPr>
          <p:cNvPr id="61" name="Rectangle 60"/>
          <p:cNvSpPr/>
          <p:nvPr/>
        </p:nvSpPr>
        <p:spPr>
          <a:xfrm>
            <a:off x="3783345" y="3666943"/>
            <a:ext cx="1998295" cy="64858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>
                <a:solidFill>
                  <a:schemeClr val="bg1"/>
                </a:solidFill>
              </a:rPr>
              <a:t>BUY SHIP PAY MASTER</a:t>
            </a:r>
            <a:br>
              <a:rPr lang="nl-NL" sz="1400">
                <a:solidFill>
                  <a:schemeClr val="bg1"/>
                </a:solidFill>
              </a:rPr>
            </a:br>
            <a:r>
              <a:rPr lang="nl-NL" sz="1400">
                <a:solidFill>
                  <a:schemeClr val="bg1"/>
                </a:solidFill>
              </a:rPr>
              <a:t>(Base information package)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403000" y="4476824"/>
            <a:ext cx="7072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>
                <a:solidFill>
                  <a:srgbClr val="0070C0"/>
                </a:solidFill>
              </a:rPr>
              <a:t>Based on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714312" y="3365600"/>
            <a:ext cx="7072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>
                <a:solidFill>
                  <a:srgbClr val="0070C0"/>
                </a:solidFill>
              </a:rPr>
              <a:t>Based on</a:t>
            </a:r>
          </a:p>
        </p:txBody>
      </p:sp>
      <p:cxnSp>
        <p:nvCxnSpPr>
          <p:cNvPr id="85" name="Straight Arrow Connector 84"/>
          <p:cNvCxnSpPr>
            <a:cxnSpLocks/>
          </p:cNvCxnSpPr>
          <p:nvPr/>
        </p:nvCxnSpPr>
        <p:spPr>
          <a:xfrm flipH="1" flipV="1">
            <a:off x="4643157" y="3352194"/>
            <a:ext cx="14429" cy="314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48</a:t>
            </a:fld>
            <a:endParaRPr lang="en-AU"/>
          </a:p>
        </p:txBody>
      </p:sp>
      <p:sp>
        <p:nvSpPr>
          <p:cNvPr id="5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30644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43504" y="402647"/>
            <a:ext cx="7330924" cy="855684"/>
          </a:xfrm>
        </p:spPr>
        <p:txBody>
          <a:bodyPr>
            <a:normAutofit/>
          </a:bodyPr>
          <a:lstStyle/>
          <a:p>
            <a:pPr lvl="0"/>
            <a:r>
              <a:rPr lang="en-GB" sz="3200" b="1">
                <a:solidFill>
                  <a:srgbClr val="002060"/>
                </a:solidFill>
              </a:rPr>
              <a:t>Sharing Business artefacts e.g. consignment</a:t>
            </a:r>
            <a:endParaRPr lang="en-US" sz="1800" b="1" i="1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69" y="1258331"/>
            <a:ext cx="4673601" cy="5118265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622" y="1258331"/>
            <a:ext cx="2537178" cy="906354"/>
          </a:xfrm>
          <a:prstGeom prst="rect">
            <a:avLst/>
          </a:prstGeom>
        </p:spPr>
      </p:pic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49</a:t>
            </a:fld>
            <a:endParaRPr lang="en-AU"/>
          </a:p>
        </p:txBody>
      </p:sp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590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14022" y="435673"/>
            <a:ext cx="7707489" cy="640821"/>
          </a:xfrm>
        </p:spPr>
        <p:txBody>
          <a:bodyPr>
            <a:normAutofit fontScale="90000"/>
          </a:bodyPr>
          <a:lstStyle/>
          <a:p>
            <a:r>
              <a:rPr lang="en-AU" b="1"/>
              <a:t>Key Benefits</a:t>
            </a:r>
            <a:endParaRPr lang="en-AU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14022" y="1574054"/>
            <a:ext cx="8070523" cy="1516481"/>
          </a:xfrm>
        </p:spPr>
        <p:txBody>
          <a:bodyPr>
            <a:noAutofit/>
          </a:bodyPr>
          <a:lstStyle/>
          <a:p>
            <a:r>
              <a:rPr lang="en-AU" sz="2400"/>
              <a:t>Reduction of administrative burden</a:t>
            </a:r>
          </a:p>
          <a:p>
            <a:r>
              <a:rPr lang="en-AU" sz="2400"/>
              <a:t>A trusted Reference Data Model </a:t>
            </a:r>
          </a:p>
          <a:p>
            <a:r>
              <a:rPr lang="en-AU" sz="2400"/>
              <a:t>Enhanced interoperability of data </a:t>
            </a:r>
          </a:p>
          <a:p>
            <a:r>
              <a:rPr lang="en-AU" sz="2400"/>
              <a:t>Standardized &amp; aligned business data exchange structures </a:t>
            </a:r>
          </a:p>
          <a:p>
            <a:r>
              <a:rPr lang="en-AU" sz="2400"/>
              <a:t>Supports Document &amp; Process driven collaborations</a:t>
            </a:r>
          </a:p>
          <a:p>
            <a:r>
              <a:rPr lang="en-AU" sz="2400"/>
              <a:t>Integrated international code lists</a:t>
            </a:r>
          </a:p>
          <a:p>
            <a:r>
              <a:rPr lang="en-AU" sz="2400"/>
              <a:t>A future proof semantic model (data exchange syntax neutral) </a:t>
            </a:r>
          </a:p>
          <a:p>
            <a:endParaRPr lang="en-AU" sz="2400"/>
          </a:p>
          <a:p>
            <a:pPr marL="0" indent="0">
              <a:buNone/>
            </a:pPr>
            <a:endParaRPr lang="en-AU" sz="2400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5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11396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4379" y="1610571"/>
            <a:ext cx="8748443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nl-NL" b="1"/>
            </a:br>
            <a:r>
              <a:rPr lang="nl-NL" b="1"/>
              <a:t>Questions on </a:t>
            </a:r>
            <a:br>
              <a:rPr lang="nl-NL" b="1"/>
            </a:br>
            <a:r>
              <a:rPr lang="nl-NL" sz="4000"/>
              <a:t>High level focus</a:t>
            </a:r>
            <a:r>
              <a:rPr lang="nl-NL" sz="4000" b="1"/>
              <a:t>?</a:t>
            </a:r>
            <a:endParaRPr lang="nl-NL" b="1"/>
          </a:p>
        </p:txBody>
      </p:sp>
      <p:sp>
        <p:nvSpPr>
          <p:cNvPr id="8" name="Rectangle 7"/>
          <p:cNvSpPr/>
          <p:nvPr/>
        </p:nvSpPr>
        <p:spPr>
          <a:xfrm>
            <a:off x="255325" y="365668"/>
            <a:ext cx="3405099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/>
              <a:t>End of section 3: </a:t>
            </a:r>
          </a:p>
          <a:p>
            <a:endParaRPr lang="nl-NL" sz="3600"/>
          </a:p>
          <a:p>
            <a:endParaRPr lang="nl-NL" sz="3600"/>
          </a:p>
          <a:p>
            <a:r>
              <a:rPr lang="nl-NL" sz="3600"/>
              <a:t>   </a:t>
            </a:r>
          </a:p>
        </p:txBody>
      </p:sp>
      <p:sp>
        <p:nvSpPr>
          <p:cNvPr id="10" name="Action Button: Help 9">
            <a:hlinkClick r:id="" action="ppaction://noaction" highlightClick="1"/>
          </p:cNvPr>
          <p:cNvSpPr/>
          <p:nvPr/>
        </p:nvSpPr>
        <p:spPr>
          <a:xfrm>
            <a:off x="4083653" y="3343889"/>
            <a:ext cx="1042416" cy="1042416"/>
          </a:xfrm>
          <a:prstGeom prst="actionButtonHelp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50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90381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38469" y="739957"/>
            <a:ext cx="8054623" cy="639586"/>
          </a:xfrm>
        </p:spPr>
        <p:txBody>
          <a:bodyPr>
            <a:noAutofit/>
          </a:bodyPr>
          <a:lstStyle/>
          <a:p>
            <a:r>
              <a:rPr lang="nl-NL" sz="3600" b="1"/>
              <a:t>Section 4: </a:t>
            </a:r>
            <a:br>
              <a:rPr lang="nl-NL" sz="3600" b="1"/>
            </a:br>
            <a:r>
              <a:rPr lang="nl-NL" sz="3600" b="1"/>
              <a:t>Maintenance of Reference Data Models</a:t>
            </a: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51</a:t>
            </a:fld>
            <a:endParaRPr lang="en-AU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663707896"/>
              </p:ext>
            </p:extLst>
          </p:nvPr>
        </p:nvGraphicFramePr>
        <p:xfrm>
          <a:off x="1491916" y="1894973"/>
          <a:ext cx="6112042" cy="4241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2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8286750" cy="1325563"/>
          </a:xfrm>
        </p:spPr>
        <p:txBody>
          <a:bodyPr>
            <a:normAutofit/>
          </a:bodyPr>
          <a:lstStyle/>
          <a:p>
            <a:r>
              <a:rPr lang="nl-NL" sz="4000" b="1"/>
              <a:t>RDM Parts subject to maintenance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366494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/>
              <a:t>BUY SHIP PAY Master Structure</a:t>
            </a:r>
          </a:p>
          <a:p>
            <a:pPr marL="514350" indent="-514350">
              <a:buFont typeface="+mj-lt"/>
              <a:buAutoNum type="arabicPeriod"/>
            </a:pPr>
            <a:r>
              <a:rPr lang="nl-NL"/>
              <a:t>BUY PAY and SHIP Structure</a:t>
            </a:r>
          </a:p>
          <a:p>
            <a:pPr marL="514350" indent="-514350">
              <a:buFont typeface="+mj-lt"/>
              <a:buAutoNum type="arabicPeriod"/>
            </a:pPr>
            <a:r>
              <a:rPr lang="nl-NL"/>
              <a:t>BUY PAY (SCRDM) and SHIP (MMT) Subset of the CCL </a:t>
            </a:r>
          </a:p>
          <a:p>
            <a:pPr marL="514350" indent="-514350">
              <a:buFont typeface="+mj-lt"/>
              <a:buAutoNum type="arabicPeriod"/>
            </a:pPr>
            <a:r>
              <a:rPr lang="nl-NL"/>
              <a:t>Message Assemblies</a:t>
            </a:r>
          </a:p>
          <a:p>
            <a:pPr marL="0" indent="0">
              <a:buNone/>
            </a:pPr>
            <a:r>
              <a:rPr lang="nl-NL"/>
              <a:t>	</a:t>
            </a:r>
          </a:p>
        </p:txBody>
      </p:sp>
      <p:sp>
        <p:nvSpPr>
          <p:cNvPr id="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03948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323" y="426457"/>
            <a:ext cx="8686766" cy="647300"/>
          </a:xfrm>
        </p:spPr>
        <p:txBody>
          <a:bodyPr>
            <a:noAutofit/>
          </a:bodyPr>
          <a:lstStyle/>
          <a:p>
            <a:r>
              <a:rPr lang="nl-NL" sz="3800" b="1"/>
              <a:t>Relation between CCL, Structures, Subsets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50397" y="1592833"/>
            <a:ext cx="1397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/>
              <a:t>Updates</a:t>
            </a:r>
          </a:p>
        </p:txBody>
      </p:sp>
      <p:sp>
        <p:nvSpPr>
          <p:cNvPr id="2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53</a:t>
            </a:fld>
            <a:endParaRPr lang="en-AU"/>
          </a:p>
        </p:txBody>
      </p:sp>
      <p:sp>
        <p:nvSpPr>
          <p:cNvPr id="2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571" y="1605646"/>
            <a:ext cx="3407959" cy="4243184"/>
          </a:xfrm>
          <a:prstGeom prst="rect">
            <a:avLst/>
          </a:prstGeom>
        </p:spPr>
      </p:pic>
      <p:sp>
        <p:nvSpPr>
          <p:cNvPr id="4" name="Arrow: Down 3"/>
          <p:cNvSpPr/>
          <p:nvPr/>
        </p:nvSpPr>
        <p:spPr>
          <a:xfrm>
            <a:off x="5432323" y="2116053"/>
            <a:ext cx="717299" cy="3625528"/>
          </a:xfrm>
          <a:prstGeom prst="downArrow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236408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101" y="301873"/>
            <a:ext cx="7886700" cy="813969"/>
          </a:xfrm>
        </p:spPr>
        <p:txBody>
          <a:bodyPr>
            <a:normAutofit/>
          </a:bodyPr>
          <a:lstStyle/>
          <a:p>
            <a:r>
              <a:rPr lang="nl-NL" sz="4000" b="1"/>
              <a:t>Maintaining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753" y="1357792"/>
            <a:ext cx="7886700" cy="4351338"/>
          </a:xfrm>
        </p:spPr>
        <p:txBody>
          <a:bodyPr>
            <a:normAutofit fontScale="92500" lnSpcReduction="20000"/>
          </a:bodyPr>
          <a:lstStyle/>
          <a:p>
            <a:r>
              <a:rPr lang="nl-NL"/>
              <a:t>Updates in ‘BUY SHIP PAY’ Master Structure </a:t>
            </a:r>
          </a:p>
          <a:p>
            <a:pPr marL="914400" lvl="2" indent="0">
              <a:buNone/>
            </a:pPr>
            <a:br>
              <a:rPr lang="nl-NL"/>
            </a:br>
            <a:r>
              <a:rPr lang="nl-NL"/>
              <a:t>Examples:</a:t>
            </a:r>
          </a:p>
          <a:p>
            <a:pPr lvl="2"/>
            <a:r>
              <a:rPr lang="nl-NL"/>
              <a:t>A new ASMA (association in message assembly)</a:t>
            </a:r>
          </a:p>
          <a:p>
            <a:pPr lvl="2"/>
            <a:r>
              <a:rPr lang="nl-NL"/>
              <a:t>Additions in ABIEs used by ASMAs</a:t>
            </a:r>
          </a:p>
          <a:p>
            <a:pPr lvl="2"/>
            <a:r>
              <a:rPr lang="nl-NL"/>
              <a:t>Updates in ABIEs used by ASMAs</a:t>
            </a:r>
          </a:p>
          <a:p>
            <a:pPr marL="0" indent="0">
              <a:buNone/>
            </a:pPr>
            <a:endParaRPr lang="nl-NL"/>
          </a:p>
          <a:p>
            <a:r>
              <a:rPr lang="nl-NL"/>
              <a:t>Updates in ‘SCRDM’ or ‘MMT’ Master Structures</a:t>
            </a:r>
          </a:p>
          <a:p>
            <a:pPr marL="914400" lvl="2" indent="0">
              <a:buNone/>
            </a:pPr>
            <a:br>
              <a:rPr lang="nl-NL"/>
            </a:br>
            <a:r>
              <a:rPr lang="nl-NL"/>
              <a:t>Examples:</a:t>
            </a:r>
          </a:p>
          <a:p>
            <a:pPr lvl="2"/>
            <a:r>
              <a:rPr lang="nl-NL"/>
              <a:t>Updates in ASMA usage in the underlying’BUY SHIP PAY’ master</a:t>
            </a:r>
          </a:p>
          <a:p>
            <a:pPr lvl="2"/>
            <a:r>
              <a:rPr lang="nl-NL"/>
              <a:t>Updates in BIEs usage in the underlying subset of the CCL</a:t>
            </a:r>
          </a:p>
          <a:p>
            <a:pPr marL="457200" lvl="1" indent="0">
              <a:buNone/>
            </a:pPr>
            <a:r>
              <a:rPr lang="nl-NL"/>
              <a:t>       </a:t>
            </a:r>
          </a:p>
          <a:p>
            <a:pPr marL="457200" lvl="1" indent="0" algn="ctr">
              <a:buNone/>
            </a:pPr>
            <a:endParaRPr lang="nl-NL"/>
          </a:p>
          <a:p>
            <a:pPr marL="457200" lvl="1" indent="0" algn="ctr">
              <a:buNone/>
            </a:pPr>
            <a:r>
              <a:rPr lang="nl-NL">
                <a:solidFill>
                  <a:srgbClr val="0070C0"/>
                </a:solidFill>
              </a:rPr>
              <a:t>&lt;&lt; structural updates will be rare&gt;&gt;</a:t>
            </a:r>
          </a:p>
        </p:txBody>
      </p:sp>
      <p:sp>
        <p:nvSpPr>
          <p:cNvPr id="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9740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059" y="375759"/>
            <a:ext cx="7886700" cy="765842"/>
          </a:xfrm>
        </p:spPr>
        <p:txBody>
          <a:bodyPr>
            <a:normAutofit/>
          </a:bodyPr>
          <a:lstStyle/>
          <a:p>
            <a:r>
              <a:rPr lang="nl-NL" sz="4000" b="1"/>
              <a:t>Maintaining Subsets of the CCL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384" y="1658821"/>
            <a:ext cx="8202529" cy="4351338"/>
          </a:xfrm>
        </p:spPr>
        <p:txBody>
          <a:bodyPr/>
          <a:lstStyle/>
          <a:p>
            <a:pPr marL="0" indent="0">
              <a:buNone/>
            </a:pPr>
            <a:r>
              <a:rPr lang="nl-NL"/>
              <a:t>Updates in ‘SCRDM subset of the CCL’</a:t>
            </a:r>
          </a:p>
          <a:p>
            <a:pPr marL="914400" lvl="2" indent="0">
              <a:buNone/>
            </a:pPr>
            <a:r>
              <a:rPr lang="nl-NL"/>
              <a:t>Example:</a:t>
            </a:r>
          </a:p>
          <a:p>
            <a:pPr lvl="2"/>
            <a:r>
              <a:rPr lang="nl-NL"/>
              <a:t>Updates in BIEs usage in the underlying subset of the CCL</a:t>
            </a:r>
          </a:p>
          <a:p>
            <a:endParaRPr lang="nl-NL"/>
          </a:p>
          <a:p>
            <a:pPr marL="0" indent="0">
              <a:buNone/>
            </a:pPr>
            <a:r>
              <a:rPr lang="nl-NL"/>
              <a:t>Updates in ‘MMT subset of the CCL’</a:t>
            </a:r>
          </a:p>
          <a:p>
            <a:pPr marL="914400" lvl="2" indent="0">
              <a:buNone/>
            </a:pPr>
            <a:r>
              <a:rPr lang="nl-NL"/>
              <a:t>Example:</a:t>
            </a:r>
          </a:p>
          <a:p>
            <a:pPr lvl="2"/>
            <a:r>
              <a:rPr lang="nl-NL"/>
              <a:t>Updates in BIEs usage in the underlying subset of the CCL</a:t>
            </a:r>
          </a:p>
          <a:p>
            <a:endParaRPr lang="nl-NL"/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endParaRPr lang="nl-NL"/>
          </a:p>
        </p:txBody>
      </p:sp>
      <p:sp>
        <p:nvSpPr>
          <p:cNvPr id="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92627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746" y="386392"/>
            <a:ext cx="8326507" cy="729748"/>
          </a:xfrm>
        </p:spPr>
        <p:txBody>
          <a:bodyPr>
            <a:normAutofit fontScale="90000"/>
          </a:bodyPr>
          <a:lstStyle/>
          <a:p>
            <a:r>
              <a:rPr lang="nl-NL" b="1"/>
              <a:t>Maintaining Message Assemblies (MAs)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/>
              <a:t>Updates in messages: </a:t>
            </a:r>
          </a:p>
          <a:p>
            <a:pPr marL="914400" lvl="2" indent="0">
              <a:buNone/>
            </a:pPr>
            <a:r>
              <a:rPr lang="nl-NL"/>
              <a:t>Examples:</a:t>
            </a:r>
          </a:p>
          <a:p>
            <a:pPr lvl="2"/>
            <a:r>
              <a:rPr lang="nl-NL"/>
              <a:t>Updates in BIEs usage in the underlying subset of the CCL</a:t>
            </a:r>
          </a:p>
          <a:p>
            <a:pPr lvl="2"/>
            <a:r>
              <a:rPr lang="nl-NL"/>
              <a:t>Updates in BIEs usage</a:t>
            </a:r>
          </a:p>
          <a:p>
            <a:pPr marL="914400" lvl="2" indent="0">
              <a:buNone/>
            </a:pPr>
            <a:endParaRPr lang="nl-NL"/>
          </a:p>
        </p:txBody>
      </p:sp>
      <p:sp>
        <p:nvSpPr>
          <p:cNvPr id="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1496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325" y="324854"/>
            <a:ext cx="7886700" cy="1325563"/>
          </a:xfrm>
        </p:spPr>
        <p:txBody>
          <a:bodyPr>
            <a:normAutofit/>
          </a:bodyPr>
          <a:lstStyle/>
          <a:p>
            <a:r>
              <a:rPr lang="nl-NL" sz="4000" b="1"/>
              <a:t>Business Requirements may invoke...</a:t>
            </a:r>
            <a:br>
              <a:rPr lang="nl-NL" sz="4000" b="1"/>
            </a:br>
            <a:endParaRPr lang="nl-NL" sz="40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801" y="1650417"/>
            <a:ext cx="7886700" cy="4351338"/>
          </a:xfrm>
        </p:spPr>
        <p:txBody>
          <a:bodyPr/>
          <a:lstStyle/>
          <a:p>
            <a:pPr lvl="1"/>
            <a:r>
              <a:rPr lang="nl-NL"/>
              <a:t> Update</a:t>
            </a:r>
            <a:r>
              <a:rPr lang="en-US"/>
              <a:t>(s) in Master Structure(s)</a:t>
            </a:r>
          </a:p>
          <a:p>
            <a:pPr lvl="1"/>
            <a:r>
              <a:rPr lang="nl-NL"/>
              <a:t> Update(s) in Subset(s)</a:t>
            </a:r>
          </a:p>
          <a:p>
            <a:pPr lvl="1"/>
            <a:r>
              <a:rPr lang="nl-NL"/>
              <a:t> Updates(s) in Message(s)</a:t>
            </a:r>
          </a:p>
          <a:p>
            <a:pPr lvl="1"/>
            <a:r>
              <a:rPr lang="nl-NL"/>
              <a:t> Submission for the underlying CCL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/>
          </a:p>
          <a:p>
            <a:endParaRPr lang="nl-NL"/>
          </a:p>
        </p:txBody>
      </p:sp>
      <p:sp>
        <p:nvSpPr>
          <p:cNvPr id="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73427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02588"/>
            <a:ext cx="8286750" cy="681621"/>
          </a:xfrm>
        </p:spPr>
        <p:txBody>
          <a:bodyPr>
            <a:normAutofit fontScale="90000"/>
          </a:bodyPr>
          <a:lstStyle/>
          <a:p>
            <a:r>
              <a:rPr lang="nl-NL" b="1"/>
              <a:t>How to organize maintenance on RDMs</a:t>
            </a:r>
            <a:br>
              <a:rPr lang="nl-NL"/>
            </a:br>
            <a:br>
              <a:rPr lang="nl-NL"/>
            </a:b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00186"/>
            <a:ext cx="82867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/>
              <a:t>Maintaining Reference Data Models means:</a:t>
            </a:r>
          </a:p>
          <a:p>
            <a:pPr marL="0" indent="0">
              <a:buNone/>
            </a:pPr>
            <a:endParaRPr lang="nl-NL"/>
          </a:p>
          <a:p>
            <a:pPr lvl="1"/>
            <a:r>
              <a:rPr lang="nl-NL"/>
              <a:t> Collaboration between ‘BUY PAY’ and ‘SHIP’ domains</a:t>
            </a:r>
          </a:p>
          <a:p>
            <a:pPr lvl="1"/>
            <a:r>
              <a:rPr lang="nl-NL"/>
              <a:t> Validating</a:t>
            </a:r>
          </a:p>
          <a:p>
            <a:pPr lvl="2"/>
            <a:r>
              <a:rPr lang="nl-NL"/>
              <a:t>Need for updates in subset of the CCL? </a:t>
            </a:r>
          </a:p>
          <a:p>
            <a:pPr lvl="2"/>
            <a:r>
              <a:rPr lang="nl-NL"/>
              <a:t>Need for new artefacts? </a:t>
            </a:r>
          </a:p>
          <a:p>
            <a:pPr lvl="1"/>
            <a:r>
              <a:rPr lang="nl-NL"/>
              <a:t>  Coordination</a:t>
            </a:r>
          </a:p>
          <a:p>
            <a:pPr lvl="1"/>
            <a:r>
              <a:rPr lang="nl-NL"/>
              <a:t>  Procedures</a:t>
            </a:r>
          </a:p>
          <a:p>
            <a:pPr marL="457200" lvl="1" indent="0">
              <a:buNone/>
            </a:pPr>
            <a:endParaRPr lang="nl-NL"/>
          </a:p>
          <a:p>
            <a:pPr marL="457200" lvl="1" indent="0">
              <a:buNone/>
            </a:pPr>
            <a:endParaRPr lang="nl-NL"/>
          </a:p>
          <a:p>
            <a:pPr marL="457200" lvl="1" indent="0">
              <a:buNone/>
            </a:pPr>
            <a:endParaRPr lang="nl-NL"/>
          </a:p>
        </p:txBody>
      </p:sp>
      <p:sp>
        <p:nvSpPr>
          <p:cNvPr id="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24873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49855"/>
            <a:ext cx="7886700" cy="679903"/>
          </a:xfrm>
        </p:spPr>
        <p:txBody>
          <a:bodyPr>
            <a:normAutofit fontScale="90000"/>
          </a:bodyPr>
          <a:lstStyle/>
          <a:p>
            <a:r>
              <a:rPr lang="nl-NL" b="1"/>
              <a:t>RDM Maintenance Procedures 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28650" y="1129758"/>
            <a:ext cx="8065407" cy="54079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1800" dirty="0"/>
              <a:t>Library Maintenance Focal Point:</a:t>
            </a:r>
          </a:p>
          <a:p>
            <a:pPr lvl="1"/>
            <a:r>
              <a:rPr lang="nl-NL" sz="1800" dirty="0"/>
              <a:t> Currently responsible for CCL maintenance</a:t>
            </a:r>
          </a:p>
          <a:p>
            <a:pPr marL="457200" lvl="1" indent="0">
              <a:buNone/>
            </a:pPr>
            <a:endParaRPr lang="nl-NL" sz="1800" dirty="0"/>
          </a:p>
          <a:p>
            <a:pPr marL="457200" lvl="1" indent="0">
              <a:buNone/>
            </a:pPr>
            <a:r>
              <a:rPr lang="nl-NL" sz="1800" b="1" dirty="0">
                <a:solidFill>
                  <a:srgbClr val="0070C0"/>
                </a:solidFill>
              </a:rPr>
              <a:t>For discussion/recommendation</a:t>
            </a:r>
          </a:p>
          <a:p>
            <a:pPr marL="457200" lvl="1" indent="0">
              <a:buNone/>
            </a:pPr>
            <a:r>
              <a:rPr lang="nl-NL" sz="1800"/>
              <a:t>RDM </a:t>
            </a:r>
            <a:r>
              <a:rPr lang="nl-NL" sz="1800" dirty="0"/>
              <a:t>maintenance should be the responsibility of Library Maintenance Focal Point</a:t>
            </a:r>
          </a:p>
          <a:p>
            <a:pPr lvl="1"/>
            <a:r>
              <a:rPr lang="nl-NL" sz="1800" dirty="0"/>
              <a:t>RDMs are subsets of the CCL</a:t>
            </a:r>
          </a:p>
          <a:p>
            <a:pPr lvl="1"/>
            <a:r>
              <a:rPr lang="nl-NL" sz="1800" dirty="0"/>
              <a:t>Library Maintenance editors are CCL experts</a:t>
            </a:r>
          </a:p>
          <a:p>
            <a:pPr lvl="1"/>
            <a:r>
              <a:rPr lang="nl-NL" sz="1800"/>
              <a:t>CCL updates may </a:t>
            </a:r>
            <a:r>
              <a:rPr lang="nl-NL" sz="1800" dirty="0"/>
              <a:t>impact one or more RDMs</a:t>
            </a:r>
          </a:p>
          <a:p>
            <a:pPr lvl="1"/>
            <a:r>
              <a:rPr lang="nl-NL" sz="1800" dirty="0"/>
              <a:t>RDM maintenance requires:</a:t>
            </a:r>
          </a:p>
          <a:p>
            <a:pPr marL="457200" lvl="1" indent="0">
              <a:buNone/>
            </a:pPr>
            <a:r>
              <a:rPr lang="nl-NL" sz="1800" dirty="0"/>
              <a:t>	Individual experts be assigned from the RDM project team?</a:t>
            </a:r>
          </a:p>
          <a:p>
            <a:pPr marL="457200" lvl="1" indent="0">
              <a:buNone/>
            </a:pPr>
            <a:r>
              <a:rPr lang="nl-NL" sz="1800" dirty="0"/>
              <a:t>	</a:t>
            </a:r>
            <a:r>
              <a:rPr lang="nl-NL" sz="1800" b="1" dirty="0"/>
              <a:t>OR</a:t>
            </a:r>
          </a:p>
          <a:p>
            <a:pPr marL="457200" lvl="1" indent="0">
              <a:buNone/>
            </a:pPr>
            <a:r>
              <a:rPr lang="nl-NL" sz="1800" dirty="0"/>
              <a:t>	Individual experts be assigned from appropriate domain?</a:t>
            </a:r>
          </a:p>
          <a:p>
            <a:pPr marL="457200" lvl="1" indent="0">
              <a:buNone/>
            </a:pPr>
            <a:endParaRPr lang="nl-NL" sz="1800" dirty="0"/>
          </a:p>
          <a:p>
            <a:pPr marL="457200" lvl="1" indent="0">
              <a:buNone/>
            </a:pPr>
            <a:r>
              <a:rPr lang="nl-NL" sz="1800" dirty="0"/>
              <a:t>Assigned expert responsibility</a:t>
            </a:r>
          </a:p>
          <a:p>
            <a:pPr lvl="1"/>
            <a:r>
              <a:rPr lang="nl-NL" sz="1800" dirty="0"/>
              <a:t>	Update of RDM that has no CCL impact</a:t>
            </a:r>
          </a:p>
          <a:p>
            <a:pPr lvl="1"/>
            <a:r>
              <a:rPr lang="nl-NL" sz="1800" dirty="0"/>
              <a:t>	Participation in Library Maintenance calls/meetings</a:t>
            </a:r>
          </a:p>
          <a:p>
            <a:pPr marL="457200" lvl="1" indent="0">
              <a:buNone/>
            </a:pPr>
            <a:endParaRPr lang="nl-NL" sz="1600" dirty="0"/>
          </a:p>
          <a:p>
            <a:endParaRPr lang="nl-NL" sz="1600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37727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59</a:t>
            </a:fld>
            <a:endParaRPr lang="en-AU"/>
          </a:p>
        </p:txBody>
      </p:sp>
      <p:sp>
        <p:nvSpPr>
          <p:cNvPr id="8" name="Segnaposto data 3"/>
          <p:cNvSpPr txBox="1">
            <a:spLocks/>
          </p:cNvSpPr>
          <p:nvPr/>
        </p:nvSpPr>
        <p:spPr>
          <a:xfrm>
            <a:off x="0" y="6538012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741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04988" y="367412"/>
            <a:ext cx="8136468" cy="639586"/>
          </a:xfrm>
        </p:spPr>
        <p:txBody>
          <a:bodyPr>
            <a:normAutofit fontScale="90000"/>
          </a:bodyPr>
          <a:lstStyle/>
          <a:p>
            <a:r>
              <a:rPr lang="nl-NL" b="1"/>
              <a:t>Section 1: Projects</a:t>
            </a:r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6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508230676"/>
              </p:ext>
            </p:extLst>
          </p:nvPr>
        </p:nvGraphicFramePr>
        <p:xfrm>
          <a:off x="1425222" y="162857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5772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5326" y="1610571"/>
            <a:ext cx="8637496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nl-NL" b="1"/>
            </a:br>
            <a:r>
              <a:rPr lang="nl-NL" b="1"/>
              <a:t>Questions on </a:t>
            </a:r>
            <a:br>
              <a:rPr lang="nl-NL" b="1"/>
            </a:br>
            <a:r>
              <a:rPr lang="nl-NL"/>
              <a:t>Maintenance of RDMs</a:t>
            </a:r>
            <a:r>
              <a:rPr lang="nl-NL" b="1"/>
              <a:t>?</a:t>
            </a:r>
          </a:p>
        </p:txBody>
      </p:sp>
      <p:sp>
        <p:nvSpPr>
          <p:cNvPr id="8" name="Rectangle 7"/>
          <p:cNvSpPr/>
          <p:nvPr/>
        </p:nvSpPr>
        <p:spPr>
          <a:xfrm>
            <a:off x="255325" y="365668"/>
            <a:ext cx="3405099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/>
              <a:t>End of section 4: </a:t>
            </a:r>
          </a:p>
          <a:p>
            <a:endParaRPr lang="nl-NL" sz="3600"/>
          </a:p>
          <a:p>
            <a:endParaRPr lang="nl-NL" sz="3600"/>
          </a:p>
          <a:p>
            <a:r>
              <a:rPr lang="nl-NL" sz="3600"/>
              <a:t>                 </a:t>
            </a:r>
          </a:p>
        </p:txBody>
      </p:sp>
      <p:sp>
        <p:nvSpPr>
          <p:cNvPr id="10" name="Action Button: Help 9">
            <a:hlinkClick r:id="" action="ppaction://noaction" highlightClick="1"/>
          </p:cNvPr>
          <p:cNvSpPr/>
          <p:nvPr/>
        </p:nvSpPr>
        <p:spPr>
          <a:xfrm>
            <a:off x="4083653" y="3343889"/>
            <a:ext cx="1042416" cy="1042416"/>
          </a:xfrm>
          <a:prstGeom prst="actionButtonHelp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60</a:t>
            </a:fld>
            <a:endParaRPr lang="en-AU"/>
          </a:p>
        </p:txBody>
      </p:sp>
      <p:sp>
        <p:nvSpPr>
          <p:cNvPr id="12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42337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40488" y="699658"/>
            <a:ext cx="8352334" cy="639586"/>
          </a:xfrm>
        </p:spPr>
        <p:txBody>
          <a:bodyPr>
            <a:normAutofit fontScale="90000"/>
          </a:bodyPr>
          <a:lstStyle/>
          <a:p>
            <a:r>
              <a:rPr lang="nl-NL" b="1"/>
              <a:t>Section 5</a:t>
            </a:r>
            <a:r>
              <a:rPr lang="nl-NL"/>
              <a:t> </a:t>
            </a:r>
            <a:br>
              <a:rPr lang="nl-NL"/>
            </a:br>
            <a:r>
              <a:rPr lang="nl-NL" b="1"/>
              <a:t>Reference Data Models </a:t>
            </a:r>
            <a:r>
              <a:rPr lang="nl-NL" sz="4000" b="1"/>
              <a:t>(technical details)</a:t>
            </a:r>
            <a:endParaRPr lang="nl-NL" b="1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61</a:t>
            </a:fld>
            <a:endParaRPr lang="en-AU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137061362"/>
              </p:ext>
            </p:extLst>
          </p:nvPr>
        </p:nvGraphicFramePr>
        <p:xfrm>
          <a:off x="1491916" y="1894973"/>
          <a:ext cx="5475150" cy="3832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474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397" y="2960075"/>
            <a:ext cx="5216476" cy="3507750"/>
          </a:xfrm>
          <a:prstGeom prst="rect">
            <a:avLst/>
          </a:prstGeom>
        </p:spPr>
      </p:pic>
      <p:sp>
        <p:nvSpPr>
          <p:cNvPr id="5" name="Rechteraccolade 2"/>
          <p:cNvSpPr/>
          <p:nvPr/>
        </p:nvSpPr>
        <p:spPr>
          <a:xfrm rot="16200000">
            <a:off x="3075069" y="-130707"/>
            <a:ext cx="288031" cy="5308727"/>
          </a:xfrm>
          <a:prstGeom prst="rightBrace">
            <a:avLst>
              <a:gd name="adj1" fmla="val 8333"/>
              <a:gd name="adj2" fmla="val 50869"/>
            </a:avLst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2560049" y="1316240"/>
            <a:ext cx="1318069" cy="3925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400"/>
              <a:t>ABIES : 200</a:t>
            </a:r>
            <a:endParaRPr lang="nl-NL" sz="1400" dirty="0"/>
          </a:p>
        </p:txBody>
      </p:sp>
      <p:cxnSp>
        <p:nvCxnSpPr>
          <p:cNvPr id="7" name="Rechte verbindingslijn met pijl 15"/>
          <p:cNvCxnSpPr/>
          <p:nvPr/>
        </p:nvCxnSpPr>
        <p:spPr>
          <a:xfrm>
            <a:off x="3248267" y="1781869"/>
            <a:ext cx="0" cy="27768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20"/>
          <p:cNvSpPr txBox="1"/>
          <p:nvPr/>
        </p:nvSpPr>
        <p:spPr>
          <a:xfrm>
            <a:off x="2125568" y="1967434"/>
            <a:ext cx="2117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/>
              <a:t>Document specific </a:t>
            </a:r>
            <a:endParaRPr lang="nl-NL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8325" y="2525799"/>
            <a:ext cx="1220348" cy="4060004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cxnSpLocks/>
          </p:cNvCxnSpPr>
          <p:nvPr/>
        </p:nvCxnSpPr>
        <p:spPr>
          <a:xfrm>
            <a:off x="5729748" y="4374504"/>
            <a:ext cx="11485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cxnSpLocks/>
          </p:cNvCxnSpPr>
          <p:nvPr/>
        </p:nvCxnSpPr>
        <p:spPr>
          <a:xfrm>
            <a:off x="5740717" y="5429262"/>
            <a:ext cx="1088421" cy="84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cxnSpLocks/>
          </p:cNvCxnSpPr>
          <p:nvPr/>
        </p:nvCxnSpPr>
        <p:spPr>
          <a:xfrm flipV="1">
            <a:off x="3900948" y="3041815"/>
            <a:ext cx="2977375" cy="4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/>
          <p:cNvCxnSpPr>
            <a:cxnSpLocks/>
          </p:cNvCxnSpPr>
          <p:nvPr/>
        </p:nvCxnSpPr>
        <p:spPr>
          <a:xfrm flipV="1">
            <a:off x="3060290" y="4230390"/>
            <a:ext cx="3818033" cy="144114"/>
          </a:xfrm>
          <a:prstGeom prst="bentConnector3">
            <a:avLst>
              <a:gd name="adj1" fmla="val -21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269" y="4093269"/>
            <a:ext cx="1718234" cy="238125"/>
          </a:xfrm>
          <a:prstGeom prst="rect">
            <a:avLst/>
          </a:prstGeom>
        </p:spPr>
      </p:pic>
      <p:cxnSp>
        <p:nvCxnSpPr>
          <p:cNvPr id="33" name="Connector: Elbow 32"/>
          <p:cNvCxnSpPr>
            <a:cxnSpLocks/>
          </p:cNvCxnSpPr>
          <p:nvPr/>
        </p:nvCxnSpPr>
        <p:spPr>
          <a:xfrm flipV="1">
            <a:off x="1209368" y="4140746"/>
            <a:ext cx="5668956" cy="164808"/>
          </a:xfrm>
          <a:prstGeom prst="bentConnector3">
            <a:avLst>
              <a:gd name="adj1" fmla="val -21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/>
          <p:cNvCxnSpPr>
            <a:cxnSpLocks/>
          </p:cNvCxnSpPr>
          <p:nvPr/>
        </p:nvCxnSpPr>
        <p:spPr>
          <a:xfrm flipV="1">
            <a:off x="1255494" y="2765902"/>
            <a:ext cx="5622829" cy="164808"/>
          </a:xfrm>
          <a:prstGeom prst="bentConnector3">
            <a:avLst>
              <a:gd name="adj1" fmla="val 2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/>
          <p:cNvCxnSpPr>
            <a:cxnSpLocks/>
          </p:cNvCxnSpPr>
          <p:nvPr/>
        </p:nvCxnSpPr>
        <p:spPr>
          <a:xfrm flipV="1">
            <a:off x="3014167" y="5264452"/>
            <a:ext cx="3818033" cy="144114"/>
          </a:xfrm>
          <a:prstGeom prst="bentConnector3">
            <a:avLst>
              <a:gd name="adj1" fmla="val -21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/>
          <p:cNvCxnSpPr>
            <a:cxnSpLocks/>
          </p:cNvCxnSpPr>
          <p:nvPr/>
        </p:nvCxnSpPr>
        <p:spPr>
          <a:xfrm flipV="1">
            <a:off x="1160182" y="5163827"/>
            <a:ext cx="5668956" cy="164808"/>
          </a:xfrm>
          <a:prstGeom prst="bentConnector3">
            <a:avLst>
              <a:gd name="adj1" fmla="val -21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itel 1"/>
          <p:cNvSpPr txBox="1">
            <a:spLocks noGrp="1"/>
          </p:cNvSpPr>
          <p:nvPr>
            <p:ph type="title"/>
          </p:nvPr>
        </p:nvSpPr>
        <p:spPr>
          <a:xfrm>
            <a:off x="564720" y="407853"/>
            <a:ext cx="7886700" cy="6842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3200" b="1"/>
              <a:t>SCRDM Rationalization example</a:t>
            </a:r>
            <a:endParaRPr lang="nl-NL" sz="2800" b="1"/>
          </a:p>
        </p:txBody>
      </p:sp>
      <p:sp>
        <p:nvSpPr>
          <p:cNvPr id="52" name="Titel 1"/>
          <p:cNvSpPr txBox="1">
            <a:spLocks/>
          </p:cNvSpPr>
          <p:nvPr/>
        </p:nvSpPr>
        <p:spPr>
          <a:xfrm>
            <a:off x="6706968" y="1369427"/>
            <a:ext cx="1384106" cy="39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400"/>
              <a:t>ABIES : 123</a:t>
            </a:r>
            <a:endParaRPr lang="nl-NL" sz="1400" dirty="0"/>
          </a:p>
        </p:txBody>
      </p:sp>
      <p:sp>
        <p:nvSpPr>
          <p:cNvPr id="53" name="Rechteraccolade 2"/>
          <p:cNvSpPr/>
          <p:nvPr/>
        </p:nvSpPr>
        <p:spPr>
          <a:xfrm rot="16200000">
            <a:off x="7286733" y="1702370"/>
            <a:ext cx="288031" cy="1568203"/>
          </a:xfrm>
          <a:prstGeom prst="rightBrace">
            <a:avLst>
              <a:gd name="adj1" fmla="val 8333"/>
              <a:gd name="adj2" fmla="val 50869"/>
            </a:avLst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55" name="Rechte verbindingslijn met pijl 15"/>
          <p:cNvCxnSpPr/>
          <p:nvPr/>
        </p:nvCxnSpPr>
        <p:spPr>
          <a:xfrm>
            <a:off x="7430747" y="1689749"/>
            <a:ext cx="0" cy="27768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kstvak 20"/>
          <p:cNvSpPr txBox="1"/>
          <p:nvPr/>
        </p:nvSpPr>
        <p:spPr>
          <a:xfrm>
            <a:off x="6689617" y="1968853"/>
            <a:ext cx="1663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/>
              <a:t>Process driven</a:t>
            </a:r>
            <a:endParaRPr lang="nl-NL" sz="1600" dirty="0"/>
          </a:p>
        </p:txBody>
      </p:sp>
      <p:sp>
        <p:nvSpPr>
          <p:cNvPr id="58" name="Titel 1"/>
          <p:cNvSpPr txBox="1">
            <a:spLocks/>
          </p:cNvSpPr>
          <p:nvPr/>
        </p:nvSpPr>
        <p:spPr>
          <a:xfrm>
            <a:off x="5817917" y="2248622"/>
            <a:ext cx="949919" cy="530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000">
                <a:solidFill>
                  <a:srgbClr val="FF0000"/>
                </a:solidFill>
              </a:rPr>
              <a:t>-77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59" name="Arrow: Right 58"/>
          <p:cNvSpPr/>
          <p:nvPr/>
        </p:nvSpPr>
        <p:spPr>
          <a:xfrm>
            <a:off x="5943598" y="1967433"/>
            <a:ext cx="655545" cy="212239"/>
          </a:xfrm>
          <a:prstGeom prst="rightArrow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0" name="Rectangle 59"/>
          <p:cNvSpPr/>
          <p:nvPr/>
        </p:nvSpPr>
        <p:spPr>
          <a:xfrm>
            <a:off x="6916851" y="2585866"/>
            <a:ext cx="1174223" cy="4060004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7" name="Straight Connector 66"/>
          <p:cNvCxnSpPr/>
          <p:nvPr/>
        </p:nvCxnSpPr>
        <p:spPr>
          <a:xfrm>
            <a:off x="1255494" y="2930710"/>
            <a:ext cx="0" cy="11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62</a:t>
            </a:fld>
            <a:endParaRPr lang="en-AU"/>
          </a:p>
        </p:txBody>
      </p:sp>
      <p:sp>
        <p:nvSpPr>
          <p:cNvPr id="2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72246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76693" y="149646"/>
            <a:ext cx="7910689" cy="1325563"/>
          </a:xfrm>
        </p:spPr>
        <p:txBody>
          <a:bodyPr>
            <a:normAutofit/>
          </a:bodyPr>
          <a:lstStyle/>
          <a:p>
            <a:r>
              <a:rPr lang="nl-NL" sz="4000" b="1"/>
              <a:t>Rationalization results...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136467" cy="4351338"/>
          </a:xfrm>
        </p:spPr>
        <p:txBody>
          <a:bodyPr/>
          <a:lstStyle/>
          <a:p>
            <a:r>
              <a:rPr lang="nl-NL" sz="3200"/>
              <a:t>40%</a:t>
            </a:r>
            <a:r>
              <a:rPr lang="nl-NL"/>
              <a:t> fewer business information artefacts needed to build the same number of messages.</a:t>
            </a:r>
            <a:br>
              <a:rPr lang="nl-NL"/>
            </a:br>
            <a:endParaRPr lang="nl-NL"/>
          </a:p>
          <a:p>
            <a:pPr marL="0" indent="0">
              <a:buNone/>
            </a:pPr>
            <a:r>
              <a:rPr lang="nl-NL" sz="2000"/>
              <a:t>	- </a:t>
            </a:r>
            <a:r>
              <a:rPr lang="nl-NL" sz="2200"/>
              <a:t>17 new artefacts (ABIEs), 1% of CCL </a:t>
            </a:r>
          </a:p>
          <a:p>
            <a:pPr marL="0" indent="0">
              <a:buNone/>
            </a:pPr>
            <a:r>
              <a:rPr lang="nl-NL" sz="2200"/>
              <a:t>	- SCRDM CCL subset: 1,400 artefacts out of 11,500</a:t>
            </a:r>
          </a:p>
          <a:p>
            <a:pPr marL="0" indent="0">
              <a:buNone/>
            </a:pPr>
            <a:r>
              <a:rPr lang="nl-NL" sz="2200"/>
              <a:t>	- Easily maintainable</a:t>
            </a:r>
          </a:p>
          <a:p>
            <a:pPr marL="0" indent="0">
              <a:buNone/>
            </a:pPr>
            <a:r>
              <a:rPr lang="nl-NL" sz="2200"/>
              <a:t>	- Easier to implement</a:t>
            </a:r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63</a:t>
            </a:fld>
            <a:endParaRPr lang="en-AU"/>
          </a:p>
        </p:txBody>
      </p:sp>
      <p:sp>
        <p:nvSpPr>
          <p:cNvPr id="9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63022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215" y="366834"/>
            <a:ext cx="8523607" cy="715529"/>
          </a:xfrm>
        </p:spPr>
        <p:txBody>
          <a:bodyPr>
            <a:noAutofit/>
          </a:bodyPr>
          <a:lstStyle/>
          <a:p>
            <a:r>
              <a:rPr lang="nl-NL" sz="3600" b="1"/>
              <a:t>SCRDM contextualized Reference BIE example</a:t>
            </a:r>
          </a:p>
        </p:txBody>
      </p:sp>
      <p:sp>
        <p:nvSpPr>
          <p:cNvPr id="4" name="Rectangle 3"/>
          <p:cNvSpPr/>
          <p:nvPr/>
        </p:nvSpPr>
        <p:spPr>
          <a:xfrm>
            <a:off x="3296093" y="1615044"/>
            <a:ext cx="2985593" cy="771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e.g. Header Trade Agreement</a:t>
            </a:r>
          </a:p>
        </p:txBody>
      </p:sp>
      <p:sp>
        <p:nvSpPr>
          <p:cNvPr id="5" name="Arrow: Down 4"/>
          <p:cNvSpPr/>
          <p:nvPr/>
        </p:nvSpPr>
        <p:spPr>
          <a:xfrm>
            <a:off x="589295" y="3316669"/>
            <a:ext cx="997528" cy="806329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Arrow: Down 5"/>
          <p:cNvSpPr/>
          <p:nvPr/>
        </p:nvSpPr>
        <p:spPr>
          <a:xfrm>
            <a:off x="1861752" y="3316669"/>
            <a:ext cx="997528" cy="806329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Arrow: Down 6"/>
          <p:cNvSpPr/>
          <p:nvPr/>
        </p:nvSpPr>
        <p:spPr>
          <a:xfrm>
            <a:off x="2984051" y="3331485"/>
            <a:ext cx="997528" cy="79151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Arrow: Down 7"/>
          <p:cNvSpPr/>
          <p:nvPr/>
        </p:nvSpPr>
        <p:spPr>
          <a:xfrm>
            <a:off x="4117347" y="3316669"/>
            <a:ext cx="997528" cy="806329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Arrow: Down 8"/>
          <p:cNvSpPr/>
          <p:nvPr/>
        </p:nvSpPr>
        <p:spPr>
          <a:xfrm>
            <a:off x="5114875" y="3316669"/>
            <a:ext cx="997528" cy="806329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Arrow: Down 9"/>
          <p:cNvSpPr/>
          <p:nvPr/>
        </p:nvSpPr>
        <p:spPr>
          <a:xfrm>
            <a:off x="6281686" y="3307734"/>
            <a:ext cx="997528" cy="806329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Arrow: Down 10"/>
          <p:cNvSpPr/>
          <p:nvPr/>
        </p:nvSpPr>
        <p:spPr>
          <a:xfrm>
            <a:off x="7460146" y="3318313"/>
            <a:ext cx="997528" cy="804686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570016" y="2465932"/>
            <a:ext cx="8099713" cy="427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/>
              <a:t>Processes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9405" y="2939281"/>
            <a:ext cx="1290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Cataloguing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86256" y="2954623"/>
            <a:ext cx="1139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Quotation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965239" y="2966836"/>
            <a:ext cx="1015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Ordering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79758" y="2971870"/>
            <a:ext cx="9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Delivery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47612" y="2966836"/>
            <a:ext cx="101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Invoicing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00142" y="2966836"/>
            <a:ext cx="1251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Remittance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356020" y="2970231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Scheduling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296093" y="1199408"/>
            <a:ext cx="2985593" cy="41563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>
                <a:solidFill>
                  <a:schemeClr val="tx1"/>
                </a:solidFill>
              </a:rPr>
              <a:t>RDM Reference BIE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04192" y="5030384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Rectangle 23"/>
          <p:cNvSpPr/>
          <p:nvPr/>
        </p:nvSpPr>
        <p:spPr>
          <a:xfrm>
            <a:off x="1781736" y="5030384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Rectangle 24"/>
          <p:cNvSpPr/>
          <p:nvPr/>
        </p:nvSpPr>
        <p:spPr>
          <a:xfrm>
            <a:off x="1861752" y="5249476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Rectangle 25"/>
          <p:cNvSpPr/>
          <p:nvPr/>
        </p:nvSpPr>
        <p:spPr>
          <a:xfrm>
            <a:off x="1941768" y="5468568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Rectangle 26"/>
          <p:cNvSpPr/>
          <p:nvPr/>
        </p:nvSpPr>
        <p:spPr>
          <a:xfrm>
            <a:off x="2959193" y="4994750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Rectangle 27"/>
          <p:cNvSpPr/>
          <p:nvPr/>
        </p:nvSpPr>
        <p:spPr>
          <a:xfrm>
            <a:off x="3039209" y="5213842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Rectangle 28"/>
          <p:cNvSpPr/>
          <p:nvPr/>
        </p:nvSpPr>
        <p:spPr>
          <a:xfrm>
            <a:off x="3119225" y="5432934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Rectangle 29"/>
          <p:cNvSpPr/>
          <p:nvPr/>
        </p:nvSpPr>
        <p:spPr>
          <a:xfrm>
            <a:off x="4172531" y="4993539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Rectangle 30"/>
          <p:cNvSpPr/>
          <p:nvPr/>
        </p:nvSpPr>
        <p:spPr>
          <a:xfrm>
            <a:off x="5305853" y="4993539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Rectangle 31"/>
          <p:cNvSpPr/>
          <p:nvPr/>
        </p:nvSpPr>
        <p:spPr>
          <a:xfrm>
            <a:off x="6439175" y="4993539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Rectangle 32"/>
          <p:cNvSpPr/>
          <p:nvPr/>
        </p:nvSpPr>
        <p:spPr>
          <a:xfrm>
            <a:off x="7497493" y="4940702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Rectangle 33"/>
          <p:cNvSpPr/>
          <p:nvPr/>
        </p:nvSpPr>
        <p:spPr>
          <a:xfrm>
            <a:off x="7577509" y="5159794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Rectangle 34"/>
          <p:cNvSpPr/>
          <p:nvPr/>
        </p:nvSpPr>
        <p:spPr>
          <a:xfrm>
            <a:off x="7657525" y="5378886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Rectangle 35"/>
          <p:cNvSpPr/>
          <p:nvPr/>
        </p:nvSpPr>
        <p:spPr>
          <a:xfrm>
            <a:off x="7771496" y="5587306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Rectangle 36"/>
          <p:cNvSpPr/>
          <p:nvPr/>
        </p:nvSpPr>
        <p:spPr>
          <a:xfrm>
            <a:off x="7896962" y="5806375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Rectangle 37"/>
          <p:cNvSpPr/>
          <p:nvPr/>
        </p:nvSpPr>
        <p:spPr>
          <a:xfrm>
            <a:off x="557029" y="4351265"/>
            <a:ext cx="8099713" cy="427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/>
              <a:t>CCBDA (Core Component Business Document Assembly)</a:t>
            </a:r>
          </a:p>
        </p:txBody>
      </p:sp>
      <p:sp>
        <p:nvSpPr>
          <p:cNvPr id="39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37727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64</a:t>
            </a:fld>
            <a:endParaRPr lang="en-AU"/>
          </a:p>
        </p:txBody>
      </p:sp>
      <p:sp>
        <p:nvSpPr>
          <p:cNvPr id="40" name="Segnaposto data 3"/>
          <p:cNvSpPr txBox="1">
            <a:spLocks/>
          </p:cNvSpPr>
          <p:nvPr/>
        </p:nvSpPr>
        <p:spPr>
          <a:xfrm>
            <a:off x="0" y="6538012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1990" y="6098617"/>
            <a:ext cx="6099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Data Exchange Structures e.g. complete documents or snippets</a:t>
            </a:r>
          </a:p>
        </p:txBody>
      </p:sp>
    </p:spTree>
    <p:extLst>
      <p:ext uri="{BB962C8B-B14F-4D97-AF65-F5344CB8AC3E}">
        <p14:creationId xmlns:p14="http://schemas.microsoft.com/office/powerpoint/2010/main" val="3877172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13969"/>
          </a:xfrm>
        </p:spPr>
        <p:txBody>
          <a:bodyPr>
            <a:normAutofit fontScale="90000"/>
          </a:bodyPr>
          <a:lstStyle/>
          <a:p>
            <a:r>
              <a:rPr lang="nl-NL" sz="4000" b="1"/>
              <a:t>Structure, Context, Publication and Usage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46028"/>
            <a:ext cx="7886700" cy="4730935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nl-NL" sz="2400"/>
              <a:t>Structures</a:t>
            </a:r>
          </a:p>
          <a:p>
            <a:pPr>
              <a:spcBef>
                <a:spcPts val="1200"/>
              </a:spcBef>
            </a:pPr>
            <a:r>
              <a:rPr lang="nl-NL" sz="2000"/>
              <a:t>‘BUY SHIP PAY’ Master Structure of a Reference Data Model</a:t>
            </a:r>
          </a:p>
          <a:p>
            <a:pPr>
              <a:spcBef>
                <a:spcPts val="1200"/>
              </a:spcBef>
            </a:pPr>
            <a:r>
              <a:rPr lang="nl-NL" sz="2000"/>
              <a:t> ‘SCRDM’ Master Structure of a Reference Data Model</a:t>
            </a:r>
          </a:p>
          <a:p>
            <a:pPr>
              <a:spcBef>
                <a:spcPts val="1200"/>
              </a:spcBef>
            </a:pPr>
            <a:r>
              <a:rPr lang="nl-NL" sz="2000"/>
              <a:t> ‘MMT RDM’ Master Structure of a Reference Data Model</a:t>
            </a:r>
          </a:p>
          <a:p>
            <a:pPr marL="0" indent="0">
              <a:spcBef>
                <a:spcPts val="1200"/>
              </a:spcBef>
              <a:buNone/>
            </a:pPr>
            <a:br>
              <a:rPr lang="nl-NL" sz="2000"/>
            </a:br>
            <a:r>
              <a:rPr lang="nl-NL" sz="2400"/>
              <a:t>Contexualizations</a:t>
            </a:r>
          </a:p>
          <a:p>
            <a:pPr>
              <a:spcBef>
                <a:spcPts val="1200"/>
              </a:spcBef>
            </a:pPr>
            <a:r>
              <a:rPr lang="nl-NL" sz="2000"/>
              <a:t>Subsets for SCRDM and MMT RDM</a:t>
            </a:r>
          </a:p>
          <a:p>
            <a:pPr>
              <a:spcBef>
                <a:spcPts val="1200"/>
              </a:spcBef>
            </a:pPr>
            <a:r>
              <a:rPr lang="nl-NL" sz="2000"/>
              <a:t>Message level restrictions</a:t>
            </a:r>
          </a:p>
          <a:p>
            <a:pPr marL="0" indent="0">
              <a:spcBef>
                <a:spcPts val="1200"/>
              </a:spcBef>
              <a:buNone/>
            </a:pPr>
            <a:endParaRPr lang="nl-NL" sz="2000"/>
          </a:p>
          <a:p>
            <a:pPr marL="0" indent="0">
              <a:spcBef>
                <a:spcPts val="1200"/>
              </a:spcBef>
              <a:buNone/>
            </a:pPr>
            <a:r>
              <a:rPr lang="nl-NL" sz="2400"/>
              <a:t>Publication of RDMs</a:t>
            </a:r>
          </a:p>
          <a:p>
            <a:pPr>
              <a:spcBef>
                <a:spcPts val="1200"/>
              </a:spcBef>
            </a:pPr>
            <a:r>
              <a:rPr lang="nl-NL" sz="2000"/>
              <a:t>Formats</a:t>
            </a:r>
          </a:p>
          <a:p>
            <a:pPr marL="0" indent="0">
              <a:spcBef>
                <a:spcPts val="1200"/>
              </a:spcBef>
              <a:buNone/>
            </a:pPr>
            <a:endParaRPr lang="nl-NL" sz="2000"/>
          </a:p>
          <a:p>
            <a:pPr marL="0" indent="0">
              <a:spcBef>
                <a:spcPts val="1200"/>
              </a:spcBef>
              <a:buNone/>
            </a:pPr>
            <a:r>
              <a:rPr lang="nl-NL" sz="2400"/>
              <a:t>Usage</a:t>
            </a:r>
          </a:p>
          <a:p>
            <a:pPr>
              <a:spcBef>
                <a:spcPts val="1200"/>
              </a:spcBef>
            </a:pPr>
            <a:r>
              <a:rPr lang="nl-NL" sz="2000"/>
              <a:t>Creating, Using, Updating of a Reference Data Model  (guideline)</a:t>
            </a:r>
          </a:p>
          <a:p>
            <a:endParaRPr lang="nl-NL"/>
          </a:p>
          <a:p>
            <a:endParaRPr lang="nl-NL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65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82260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855" y="369171"/>
            <a:ext cx="8262687" cy="681621"/>
          </a:xfrm>
        </p:spPr>
        <p:txBody>
          <a:bodyPr>
            <a:normAutofit fontScale="90000"/>
          </a:bodyPr>
          <a:lstStyle/>
          <a:p>
            <a:r>
              <a:rPr lang="nl-NL" b="1"/>
              <a:t>Main Structure: BUY SHIP PAY Master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640" y="1609383"/>
            <a:ext cx="6123024" cy="4170564"/>
          </a:xfrm>
          <a:prstGeom prst="rect">
            <a:avLst/>
          </a:prstGeom>
        </p:spPr>
      </p:pic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66</a:t>
            </a:fld>
            <a:endParaRPr lang="en-AU"/>
          </a:p>
        </p:txBody>
      </p:sp>
      <p:sp>
        <p:nvSpPr>
          <p:cNvPr id="9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600930" y="3057102"/>
            <a:ext cx="3767698" cy="2693076"/>
            <a:chOff x="1206044" y="1987483"/>
            <a:chExt cx="2352675" cy="2032238"/>
          </a:xfrm>
          <a:effectLst/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6044" y="2009946"/>
              <a:ext cx="2352675" cy="2009775"/>
            </a:xfrm>
            <a:prstGeom prst="rect">
              <a:avLst/>
            </a:prstGeom>
            <a:effectLst/>
          </p:spPr>
        </p:pic>
        <p:sp>
          <p:nvSpPr>
            <p:cNvPr id="12" name="TextBox 11"/>
            <p:cNvSpPr txBox="1"/>
            <p:nvPr/>
          </p:nvSpPr>
          <p:spPr>
            <a:xfrm>
              <a:off x="1332365" y="1987483"/>
              <a:ext cx="1466186" cy="2322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nl-NL" sz="1400"/>
                <a:t>Buy Ship Pay Master</a:t>
              </a:r>
            </a:p>
          </p:txBody>
        </p:sp>
      </p:grpSp>
      <p:sp>
        <p:nvSpPr>
          <p:cNvPr id="3" name="Rectangle 2"/>
          <p:cNvSpPr/>
          <p:nvPr/>
        </p:nvSpPr>
        <p:spPr>
          <a:xfrm>
            <a:off x="6283842" y="3152266"/>
            <a:ext cx="1509823" cy="2624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670639" y="5700016"/>
            <a:ext cx="6123025" cy="2799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Flowchart: Off-page Connector 4"/>
          <p:cNvSpPr/>
          <p:nvPr/>
        </p:nvSpPr>
        <p:spPr>
          <a:xfrm>
            <a:off x="5063935" y="2355323"/>
            <a:ext cx="2609385" cy="732666"/>
          </a:xfrm>
          <a:prstGeom prst="flowChartOffpageConnector">
            <a:avLst/>
          </a:prstGeom>
          <a:solidFill>
            <a:srgbClr val="FFFF00"/>
          </a:solidFill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nl-NL" b="1">
                <a:solidFill>
                  <a:schemeClr val="tx1"/>
                </a:solidFill>
              </a:rPr>
            </a:br>
            <a:r>
              <a:rPr lang="nl-NL" sz="2400" b="1">
                <a:solidFill>
                  <a:schemeClr val="tx1"/>
                </a:solidFill>
              </a:rPr>
              <a:t>CCL</a:t>
            </a:r>
          </a:p>
        </p:txBody>
      </p:sp>
      <p:sp>
        <p:nvSpPr>
          <p:cNvPr id="6" name="Flowchart: Off-page Connector 5"/>
          <p:cNvSpPr/>
          <p:nvPr/>
        </p:nvSpPr>
        <p:spPr>
          <a:xfrm>
            <a:off x="5063935" y="1597594"/>
            <a:ext cx="2609385" cy="947854"/>
          </a:xfrm>
          <a:prstGeom prst="flowChartOffpageConnector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bg1"/>
                </a:solidFill>
              </a:rPr>
              <a:t>BSP (BUY SHIP PAY)</a:t>
            </a:r>
          </a:p>
          <a:p>
            <a:pPr algn="ctr"/>
            <a:r>
              <a:rPr lang="nl-NL">
                <a:solidFill>
                  <a:schemeClr val="bg1"/>
                </a:solidFill>
              </a:rPr>
              <a:t>Master Structure</a:t>
            </a:r>
          </a:p>
        </p:txBody>
      </p:sp>
    </p:spTree>
    <p:extLst>
      <p:ext uri="{BB962C8B-B14F-4D97-AF65-F5344CB8AC3E}">
        <p14:creationId xmlns:p14="http://schemas.microsoft.com/office/powerpoint/2010/main" val="118794771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17" y="373687"/>
            <a:ext cx="7886700" cy="838032"/>
          </a:xfrm>
        </p:spPr>
        <p:txBody>
          <a:bodyPr>
            <a:normAutofit/>
          </a:bodyPr>
          <a:lstStyle/>
          <a:p>
            <a:r>
              <a:rPr lang="nl-NL" sz="4000" b="1"/>
              <a:t>Contextualized structures for domains</a:t>
            </a:r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67</a:t>
            </a:fld>
            <a:endParaRPr lang="en-AU"/>
          </a:p>
        </p:txBody>
      </p:sp>
      <p:sp>
        <p:nvSpPr>
          <p:cNvPr id="12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0857" y="1994156"/>
            <a:ext cx="3743063" cy="3891870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5" name="Group 44"/>
          <p:cNvGrpSpPr/>
          <p:nvPr/>
        </p:nvGrpSpPr>
        <p:grpSpPr>
          <a:xfrm>
            <a:off x="6880118" y="1401954"/>
            <a:ext cx="1857442" cy="1327645"/>
            <a:chOff x="3079761" y="1473885"/>
            <a:chExt cx="2278954" cy="1833640"/>
          </a:xfrm>
        </p:grpSpPr>
        <p:sp>
          <p:nvSpPr>
            <p:cNvPr id="46" name="Flowchart: Off-page Connector 45"/>
            <p:cNvSpPr/>
            <p:nvPr/>
          </p:nvSpPr>
          <p:spPr>
            <a:xfrm>
              <a:off x="3093161" y="2359671"/>
              <a:ext cx="2265554" cy="947854"/>
            </a:xfrm>
            <a:prstGeom prst="flowChartOffpageConnector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nl-NL" sz="1200">
                  <a:solidFill>
                    <a:schemeClr val="tx1"/>
                  </a:solidFill>
                </a:rPr>
              </a:br>
              <a:br>
                <a:rPr lang="nl-NL" sz="1200">
                  <a:solidFill>
                    <a:schemeClr val="tx1"/>
                  </a:solidFill>
                </a:rPr>
              </a:br>
              <a:r>
                <a:rPr lang="nl-NL" sz="1200" b="1">
                  <a:solidFill>
                    <a:schemeClr val="bg1">
                      <a:lumMod val="65000"/>
                    </a:schemeClr>
                  </a:solidFill>
                </a:rPr>
                <a:t>MMT</a:t>
              </a:r>
            </a:p>
            <a:p>
              <a:pPr algn="ctr"/>
              <a:r>
                <a:rPr lang="nl-NL" sz="1200" b="1">
                  <a:solidFill>
                    <a:schemeClr val="bg1">
                      <a:lumMod val="65000"/>
                    </a:schemeClr>
                  </a:solidFill>
                </a:rPr>
                <a:t>Subset of CCL</a:t>
              </a:r>
            </a:p>
          </p:txBody>
        </p:sp>
        <p:sp>
          <p:nvSpPr>
            <p:cNvPr id="47" name="Flowchart: Off-page Connector 46"/>
            <p:cNvSpPr/>
            <p:nvPr/>
          </p:nvSpPr>
          <p:spPr>
            <a:xfrm>
              <a:off x="3079761" y="1473885"/>
              <a:ext cx="2265555" cy="1127067"/>
            </a:xfrm>
            <a:prstGeom prst="flowChartOffpageConnector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400" b="1">
                  <a:solidFill>
                    <a:schemeClr val="bg1"/>
                  </a:solidFill>
                </a:rPr>
                <a:t>MMT RDM</a:t>
              </a:r>
            </a:p>
            <a:p>
              <a:pPr algn="ctr"/>
              <a:r>
                <a:rPr lang="nl-NL" sz="1400" b="1">
                  <a:solidFill>
                    <a:schemeClr val="bg1"/>
                  </a:solidFill>
                </a:rPr>
                <a:t>SHIP </a:t>
              </a:r>
              <a:br>
                <a:rPr lang="nl-NL" sz="1400" b="1">
                  <a:solidFill>
                    <a:schemeClr val="bg1"/>
                  </a:solidFill>
                </a:rPr>
              </a:br>
              <a:r>
                <a:rPr lang="nl-NL" sz="1400" b="1">
                  <a:solidFill>
                    <a:schemeClr val="bg1"/>
                  </a:solidFill>
                </a:rPr>
                <a:t>Master Structure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849" y="2028341"/>
            <a:ext cx="3365276" cy="3801728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715310" y="3434602"/>
            <a:ext cx="88517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sz="1100"/>
              <a:t>SHIP Master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12668" y="3535354"/>
            <a:ext cx="1148071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sz="1100"/>
              <a:t>BUY PAY Master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49759" y="2032022"/>
            <a:ext cx="946093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nl-NL" sz="900"/>
              <a:t>BUY PAY Master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2864590" y="1401954"/>
            <a:ext cx="1793428" cy="1360471"/>
            <a:chOff x="3079761" y="1653096"/>
            <a:chExt cx="2278954" cy="1654429"/>
          </a:xfrm>
        </p:grpSpPr>
        <p:sp>
          <p:nvSpPr>
            <p:cNvPr id="5" name="Flowchart: Off-page Connector 4"/>
            <p:cNvSpPr/>
            <p:nvPr/>
          </p:nvSpPr>
          <p:spPr>
            <a:xfrm>
              <a:off x="3093161" y="2359671"/>
              <a:ext cx="2265554" cy="947854"/>
            </a:xfrm>
            <a:prstGeom prst="flowChartOffpageConnector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br>
                <a:rPr lang="nl-NL" sz="1200">
                  <a:solidFill>
                    <a:schemeClr val="bg1">
                      <a:lumMod val="65000"/>
                    </a:schemeClr>
                  </a:solidFill>
                </a:rPr>
              </a:br>
              <a:br>
                <a:rPr lang="nl-NL" sz="1200">
                  <a:solidFill>
                    <a:schemeClr val="bg1">
                      <a:lumMod val="65000"/>
                    </a:schemeClr>
                  </a:solidFill>
                </a:rPr>
              </a:br>
              <a:r>
                <a:rPr lang="nl-NL" sz="1200" b="1">
                  <a:solidFill>
                    <a:schemeClr val="bg1">
                      <a:lumMod val="65000"/>
                    </a:schemeClr>
                  </a:solidFill>
                </a:rPr>
                <a:t>SCRDM </a:t>
              </a:r>
            </a:p>
            <a:p>
              <a:pPr algn="ctr"/>
              <a:r>
                <a:rPr lang="nl-NL" sz="1200" b="1">
                  <a:solidFill>
                    <a:schemeClr val="bg1">
                      <a:lumMod val="65000"/>
                    </a:schemeClr>
                  </a:solidFill>
                </a:rPr>
                <a:t>Subset of CCL</a:t>
              </a:r>
            </a:p>
          </p:txBody>
        </p:sp>
        <p:sp>
          <p:nvSpPr>
            <p:cNvPr id="6" name="Flowchart: Off-page Connector 5"/>
            <p:cNvSpPr/>
            <p:nvPr/>
          </p:nvSpPr>
          <p:spPr>
            <a:xfrm>
              <a:off x="3079761" y="1653096"/>
              <a:ext cx="2265555" cy="947854"/>
            </a:xfrm>
            <a:prstGeom prst="flowChartOffpageConnector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46000">
                  <a:schemeClr val="accent1">
                    <a:lumMod val="95000"/>
                    <a:lumOff val="5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400" b="1">
                  <a:solidFill>
                    <a:schemeClr val="bg1"/>
                  </a:solidFill>
                </a:rPr>
                <a:t>SCRDM </a:t>
              </a:r>
            </a:p>
            <a:p>
              <a:pPr algn="ctr"/>
              <a:r>
                <a:rPr lang="nl-NL" sz="1400" b="1">
                  <a:solidFill>
                    <a:schemeClr val="bg1"/>
                  </a:solidFill>
                </a:rPr>
                <a:t>BUY PAY </a:t>
              </a:r>
              <a:br>
                <a:rPr lang="nl-NL" sz="1400" b="1">
                  <a:solidFill>
                    <a:schemeClr val="bg1"/>
                  </a:solidFill>
                </a:rPr>
              </a:br>
              <a:r>
                <a:rPr lang="nl-NL" sz="1400" b="1">
                  <a:solidFill>
                    <a:schemeClr val="bg1"/>
                  </a:solidFill>
                </a:rPr>
                <a:t>Master Structure</a:t>
              </a:r>
            </a:p>
          </p:txBody>
        </p:sp>
      </p:grpSp>
      <p:cxnSp>
        <p:nvCxnSpPr>
          <p:cNvPr id="9" name="Straight Connector 8"/>
          <p:cNvCxnSpPr/>
          <p:nvPr/>
        </p:nvCxnSpPr>
        <p:spPr>
          <a:xfrm>
            <a:off x="554482" y="2028341"/>
            <a:ext cx="232065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150768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04217"/>
          </a:xfrm>
        </p:spPr>
        <p:txBody>
          <a:bodyPr>
            <a:normAutofit/>
          </a:bodyPr>
          <a:lstStyle/>
          <a:p>
            <a:r>
              <a:rPr lang="nl-NL" sz="4000" b="1"/>
              <a:t>Contextualized Restrictions </a:t>
            </a:r>
            <a:r>
              <a:rPr lang="nl-NL" sz="3100" b="1"/>
              <a:t>(Subset level)</a:t>
            </a:r>
            <a:endParaRPr lang="nl-NL" sz="4000" b="1"/>
          </a:p>
        </p:txBody>
      </p:sp>
      <p:sp>
        <p:nvSpPr>
          <p:cNvPr id="1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68</a:t>
            </a:fld>
            <a:endParaRPr lang="en-AU"/>
          </a:p>
        </p:txBody>
      </p:sp>
      <p:sp>
        <p:nvSpPr>
          <p:cNvPr id="1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287" y="2242073"/>
            <a:ext cx="2400424" cy="4016319"/>
          </a:xfrm>
          <a:prstGeom prst="rect">
            <a:avLst/>
          </a:prstGeom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0481" y="2242073"/>
            <a:ext cx="2266940" cy="4008043"/>
          </a:xfrm>
          <a:prstGeom prst="rect">
            <a:avLst/>
          </a:prstGeom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Arrow: Left-Right 5"/>
          <p:cNvSpPr/>
          <p:nvPr/>
        </p:nvSpPr>
        <p:spPr>
          <a:xfrm>
            <a:off x="3325293" y="2849734"/>
            <a:ext cx="2246811" cy="148477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Arrow: Left-Right 12"/>
          <p:cNvSpPr/>
          <p:nvPr/>
        </p:nvSpPr>
        <p:spPr>
          <a:xfrm>
            <a:off x="3573487" y="3914464"/>
            <a:ext cx="1998617" cy="113164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Arrow: Left-Right 13"/>
          <p:cNvSpPr/>
          <p:nvPr/>
        </p:nvSpPr>
        <p:spPr>
          <a:xfrm>
            <a:off x="3573487" y="4553092"/>
            <a:ext cx="1998617" cy="119697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Arrow: Left-Right 14"/>
          <p:cNvSpPr/>
          <p:nvPr/>
        </p:nvSpPr>
        <p:spPr>
          <a:xfrm>
            <a:off x="3037911" y="5198254"/>
            <a:ext cx="2534194" cy="126613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Flowchart: Off-page Connector 18"/>
          <p:cNvSpPr/>
          <p:nvPr/>
        </p:nvSpPr>
        <p:spPr>
          <a:xfrm>
            <a:off x="1481834" y="1308548"/>
            <a:ext cx="2091653" cy="903563"/>
          </a:xfrm>
          <a:prstGeom prst="flowChartOffpageConnector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>
                <a:solidFill>
                  <a:schemeClr val="tx1"/>
                </a:solidFill>
              </a:rPr>
              <a:t>SCRDM </a:t>
            </a:r>
          </a:p>
          <a:p>
            <a:pPr algn="ctr"/>
            <a:r>
              <a:rPr lang="nl-NL" sz="1600" b="1">
                <a:solidFill>
                  <a:schemeClr val="tx1"/>
                </a:solidFill>
              </a:rPr>
              <a:t>Subset of CCL</a:t>
            </a:r>
          </a:p>
        </p:txBody>
      </p:sp>
      <p:sp>
        <p:nvSpPr>
          <p:cNvPr id="20" name="Flowchart: Off-page Connector 19"/>
          <p:cNvSpPr/>
          <p:nvPr/>
        </p:nvSpPr>
        <p:spPr>
          <a:xfrm>
            <a:off x="5708154" y="1308548"/>
            <a:ext cx="2030791" cy="903563"/>
          </a:xfrm>
          <a:prstGeom prst="flowChartOffpageConnector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>
                <a:solidFill>
                  <a:schemeClr val="tx1"/>
                </a:solidFill>
              </a:rPr>
              <a:t>MMT RDM</a:t>
            </a:r>
          </a:p>
          <a:p>
            <a:pPr algn="ctr"/>
            <a:r>
              <a:rPr lang="nl-NL" sz="1600" b="1">
                <a:solidFill>
                  <a:schemeClr val="tx1"/>
                </a:solidFill>
              </a:rPr>
              <a:t>Subset of CCL</a:t>
            </a:r>
          </a:p>
        </p:txBody>
      </p:sp>
    </p:spTree>
    <p:extLst>
      <p:ext uri="{BB962C8B-B14F-4D97-AF65-F5344CB8AC3E}">
        <p14:creationId xmlns:p14="http://schemas.microsoft.com/office/powerpoint/2010/main" val="115661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4" grpId="0" animBg="1"/>
      <p:bldP spid="15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7"/>
            <a:ext cx="8153843" cy="857618"/>
          </a:xfrm>
        </p:spPr>
        <p:txBody>
          <a:bodyPr>
            <a:normAutofit/>
          </a:bodyPr>
          <a:lstStyle/>
          <a:p>
            <a:r>
              <a:rPr lang="nl-NL" sz="4000" b="1"/>
              <a:t>Contextualized Restrictions </a:t>
            </a:r>
            <a:r>
              <a:rPr lang="nl-NL" sz="3100" b="1"/>
              <a:t>(ABIE Level)</a:t>
            </a:r>
            <a:endParaRPr lang="nl-NL" sz="4000" b="1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69</a:t>
            </a:fld>
            <a:endParaRPr lang="en-AU"/>
          </a:p>
        </p:txBody>
      </p:sp>
      <p:sp>
        <p:nvSpPr>
          <p:cNvPr id="13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8887" y="2072138"/>
            <a:ext cx="2464716" cy="43630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2039" y="2072138"/>
            <a:ext cx="2253071" cy="4299438"/>
          </a:xfrm>
          <a:prstGeom prst="rect">
            <a:avLst/>
          </a:prstGeom>
        </p:spPr>
      </p:pic>
      <p:sp>
        <p:nvSpPr>
          <p:cNvPr id="14" name="Arrow: Left-Right 13"/>
          <p:cNvSpPr/>
          <p:nvPr/>
        </p:nvSpPr>
        <p:spPr>
          <a:xfrm>
            <a:off x="2815844" y="2662162"/>
            <a:ext cx="2677884" cy="113164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Arrow: Left-Right 14"/>
          <p:cNvSpPr/>
          <p:nvPr/>
        </p:nvSpPr>
        <p:spPr>
          <a:xfrm>
            <a:off x="3052916" y="3419193"/>
            <a:ext cx="2440811" cy="113163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Arrow: Left-Right 15"/>
          <p:cNvSpPr/>
          <p:nvPr/>
        </p:nvSpPr>
        <p:spPr>
          <a:xfrm flipV="1">
            <a:off x="3052917" y="3558482"/>
            <a:ext cx="2440810" cy="151092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Arrow: Left-Right 16"/>
          <p:cNvSpPr/>
          <p:nvPr/>
        </p:nvSpPr>
        <p:spPr>
          <a:xfrm flipV="1">
            <a:off x="2632962" y="3761826"/>
            <a:ext cx="2888001" cy="124966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Arrow: Left-Right 17"/>
          <p:cNvSpPr/>
          <p:nvPr/>
        </p:nvSpPr>
        <p:spPr>
          <a:xfrm>
            <a:off x="3080152" y="3962194"/>
            <a:ext cx="2440811" cy="113163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Arrow: Left-Right 18"/>
          <p:cNvSpPr/>
          <p:nvPr/>
        </p:nvSpPr>
        <p:spPr>
          <a:xfrm>
            <a:off x="3495110" y="4127302"/>
            <a:ext cx="2117294" cy="146416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Arrow: Left-Right 19"/>
          <p:cNvSpPr/>
          <p:nvPr/>
        </p:nvSpPr>
        <p:spPr>
          <a:xfrm>
            <a:off x="3360912" y="4902392"/>
            <a:ext cx="2117294" cy="146416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Arrow: Left-Right 20"/>
          <p:cNvSpPr/>
          <p:nvPr/>
        </p:nvSpPr>
        <p:spPr>
          <a:xfrm>
            <a:off x="3342309" y="5281256"/>
            <a:ext cx="2117294" cy="146416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Arrow: Left-Right 21"/>
          <p:cNvSpPr/>
          <p:nvPr/>
        </p:nvSpPr>
        <p:spPr>
          <a:xfrm>
            <a:off x="3333352" y="5660120"/>
            <a:ext cx="2117294" cy="146416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Flowchart: Off-page Connector 22"/>
          <p:cNvSpPr/>
          <p:nvPr/>
        </p:nvSpPr>
        <p:spPr>
          <a:xfrm>
            <a:off x="1823630" y="1170123"/>
            <a:ext cx="1782883" cy="1011078"/>
          </a:xfrm>
          <a:prstGeom prst="flowChartOffpageConnector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>
                <a:solidFill>
                  <a:schemeClr val="tx1"/>
                </a:solidFill>
              </a:rPr>
              <a:t>SCRDM </a:t>
            </a:r>
          </a:p>
          <a:p>
            <a:pPr algn="ctr"/>
            <a:r>
              <a:rPr lang="nl-NL" b="1">
                <a:solidFill>
                  <a:schemeClr val="tx1"/>
                </a:solidFill>
              </a:rPr>
              <a:t>Subset of ABIE</a:t>
            </a:r>
          </a:p>
          <a:p>
            <a:pPr algn="ctr"/>
            <a:r>
              <a:rPr lang="nl-NL" b="1">
                <a:solidFill>
                  <a:schemeClr val="tx1"/>
                </a:solidFill>
              </a:rPr>
              <a:t>Trade Price</a:t>
            </a:r>
          </a:p>
        </p:txBody>
      </p:sp>
      <p:sp>
        <p:nvSpPr>
          <p:cNvPr id="24" name="Flowchart: Off-page Connector 23"/>
          <p:cNvSpPr/>
          <p:nvPr/>
        </p:nvSpPr>
        <p:spPr>
          <a:xfrm>
            <a:off x="5970720" y="1170123"/>
            <a:ext cx="1782883" cy="1011078"/>
          </a:xfrm>
          <a:prstGeom prst="flowChartOffpageConnector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>
                <a:solidFill>
                  <a:schemeClr val="tx1"/>
                </a:solidFill>
              </a:rPr>
              <a:t>MMT RDM</a:t>
            </a:r>
          </a:p>
          <a:p>
            <a:pPr algn="ctr"/>
            <a:r>
              <a:rPr lang="nl-NL" b="1">
                <a:solidFill>
                  <a:schemeClr val="tx1"/>
                </a:solidFill>
              </a:rPr>
              <a:t>Subset of ABIE</a:t>
            </a:r>
          </a:p>
          <a:p>
            <a:pPr algn="ctr"/>
            <a:r>
              <a:rPr lang="nl-NL" b="1">
                <a:solidFill>
                  <a:schemeClr val="tx1"/>
                </a:solidFill>
              </a:rPr>
              <a:t>Trade Price</a:t>
            </a:r>
          </a:p>
        </p:txBody>
      </p:sp>
    </p:spTree>
    <p:extLst>
      <p:ext uri="{BB962C8B-B14F-4D97-AF65-F5344CB8AC3E}">
        <p14:creationId xmlns:p14="http://schemas.microsoft.com/office/powerpoint/2010/main" val="314324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46789" y="479441"/>
            <a:ext cx="8001000" cy="571853"/>
          </a:xfrm>
        </p:spPr>
        <p:txBody>
          <a:bodyPr>
            <a:normAutofit fontScale="90000"/>
          </a:bodyPr>
          <a:lstStyle/>
          <a:p>
            <a:r>
              <a:rPr lang="nl-NL" b="1"/>
              <a:t>RDM Projects and related projects</a:t>
            </a:r>
            <a:endParaRPr lang="nl-NL" sz="2800" b="1" i="1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7</a:t>
            </a:fld>
            <a:endParaRPr lang="en-AU"/>
          </a:p>
        </p:txBody>
      </p:sp>
      <p:sp>
        <p:nvSpPr>
          <p:cNvPr id="3" name="TextBox 2"/>
          <p:cNvSpPr txBox="1"/>
          <p:nvPr/>
        </p:nvSpPr>
        <p:spPr>
          <a:xfrm>
            <a:off x="612279" y="1715801"/>
            <a:ext cx="6837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/>
              <a:t>1. Supply Chain Reference Data Model Project (SCRDM)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5245" y="2694849"/>
            <a:ext cx="6837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/>
              <a:t>3. Extension of Cross Industry Invoice technical artefacts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4091" y="3256056"/>
            <a:ext cx="67976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/>
              <a:t>4. Extension of Cross Industry </a:t>
            </a:r>
            <a:r>
              <a:rPr lang="en-US" sz="2000"/>
              <a:t>Cataloguing, Quotation, </a:t>
            </a:r>
            <a:br>
              <a:rPr lang="en-US" sz="2000"/>
            </a:br>
            <a:r>
              <a:rPr lang="en-US" sz="2000"/>
              <a:t>     Ordering, Delivering and Remittance Advice technical </a:t>
            </a:r>
            <a:br>
              <a:rPr lang="en-US" sz="2000"/>
            </a:br>
            <a:r>
              <a:rPr lang="en-US" sz="2000"/>
              <a:t>     artefacts</a:t>
            </a:r>
            <a:endParaRPr lang="nl-NL" sz="2000"/>
          </a:p>
        </p:txBody>
      </p:sp>
      <p:sp>
        <p:nvSpPr>
          <p:cNvPr id="14" name="TextBox 13"/>
          <p:cNvSpPr txBox="1"/>
          <p:nvPr/>
        </p:nvSpPr>
        <p:spPr>
          <a:xfrm>
            <a:off x="645245" y="4240986"/>
            <a:ext cx="6710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/>
              <a:t>5. </a:t>
            </a:r>
            <a:r>
              <a:rPr lang="en-US" sz="2000"/>
              <a:t>Procedures for Reference Data Model &amp; associated artefacts</a:t>
            </a:r>
          </a:p>
          <a:p>
            <a:r>
              <a:rPr lang="en-US" sz="2000"/>
              <a:t>    publication</a:t>
            </a:r>
            <a:endParaRPr lang="nl-NL" sz="2000"/>
          </a:p>
        </p:txBody>
      </p:sp>
      <p:sp>
        <p:nvSpPr>
          <p:cNvPr id="18" name="TextBox 17"/>
          <p:cNvSpPr txBox="1"/>
          <p:nvPr/>
        </p:nvSpPr>
        <p:spPr>
          <a:xfrm>
            <a:off x="645246" y="2177258"/>
            <a:ext cx="6837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/>
              <a:t>2. Multi Modal Transport (MMT)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355352" y="1162774"/>
            <a:ext cx="12959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/>
              <a:t>Inception: </a:t>
            </a:r>
          </a:p>
        </p:txBody>
      </p:sp>
      <p:sp>
        <p:nvSpPr>
          <p:cNvPr id="21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55352" y="1723960"/>
            <a:ext cx="1439166" cy="286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NOV-2015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355352" y="2184392"/>
            <a:ext cx="1439166" cy="286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SEP-2014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355352" y="2781874"/>
            <a:ext cx="1439166" cy="286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MAY-2016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355352" y="3338709"/>
            <a:ext cx="1439166" cy="286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JAN-2017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355352" y="4253316"/>
            <a:ext cx="1439166" cy="286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MAY-2016</a:t>
            </a:r>
          </a:p>
        </p:txBody>
      </p:sp>
    </p:spTree>
    <p:extLst>
      <p:ext uri="{BB962C8B-B14F-4D97-AF65-F5344CB8AC3E}">
        <p14:creationId xmlns:p14="http://schemas.microsoft.com/office/powerpoint/2010/main" val="107537276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366494" cy="856617"/>
          </a:xfrm>
        </p:spPr>
        <p:txBody>
          <a:bodyPr>
            <a:normAutofit fontScale="90000"/>
          </a:bodyPr>
          <a:lstStyle/>
          <a:p>
            <a:r>
              <a:rPr lang="nl-NL" b="1"/>
              <a:t>Contextualized Restictions </a:t>
            </a:r>
            <a:r>
              <a:rPr lang="nl-NL" sz="3600" b="1"/>
              <a:t>(Message level)</a:t>
            </a:r>
            <a:endParaRPr lang="nl-NL" b="1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70</a:t>
            </a:fld>
            <a:endParaRPr lang="en-AU"/>
          </a:p>
        </p:txBody>
      </p:sp>
      <p:sp>
        <p:nvSpPr>
          <p:cNvPr id="9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0415" y="1727282"/>
            <a:ext cx="2538413" cy="4351565"/>
          </a:xfrm>
          <a:prstGeom prst="rect">
            <a:avLst/>
          </a:prstGeom>
        </p:spPr>
      </p:pic>
      <p:sp>
        <p:nvSpPr>
          <p:cNvPr id="11" name="Flowchart: Off-page Connector 10"/>
          <p:cNvSpPr/>
          <p:nvPr/>
        </p:nvSpPr>
        <p:spPr>
          <a:xfrm>
            <a:off x="6739689" y="1271233"/>
            <a:ext cx="1856273" cy="1011078"/>
          </a:xfrm>
          <a:prstGeom prst="flowChartOffpageConnector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>
                <a:solidFill>
                  <a:schemeClr val="tx1"/>
                </a:solidFill>
              </a:rPr>
              <a:t>SCRDM </a:t>
            </a:r>
          </a:p>
          <a:p>
            <a:pPr algn="ctr"/>
            <a:r>
              <a:rPr lang="nl-NL" b="1">
                <a:solidFill>
                  <a:schemeClr val="tx1"/>
                </a:solidFill>
              </a:rPr>
              <a:t>Despatch Advice Message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310" y="1727282"/>
            <a:ext cx="2552266" cy="4312095"/>
          </a:xfrm>
          <a:prstGeom prst="rect">
            <a:avLst/>
          </a:prstGeom>
        </p:spPr>
      </p:pic>
      <p:sp>
        <p:nvSpPr>
          <p:cNvPr id="16" name="Flowchart: Off-page Connector 15"/>
          <p:cNvSpPr/>
          <p:nvPr/>
        </p:nvSpPr>
        <p:spPr>
          <a:xfrm>
            <a:off x="2775144" y="1221743"/>
            <a:ext cx="1856273" cy="1011078"/>
          </a:xfrm>
          <a:prstGeom prst="flowChartOffpageConnector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>
                <a:solidFill>
                  <a:schemeClr val="tx1"/>
                </a:solidFill>
              </a:rPr>
              <a:t>SCRDM </a:t>
            </a:r>
          </a:p>
          <a:p>
            <a:pPr algn="ctr"/>
            <a:r>
              <a:rPr lang="nl-NL" b="1">
                <a:solidFill>
                  <a:schemeClr val="tx1"/>
                </a:solidFill>
              </a:rPr>
              <a:t>Order Message</a:t>
            </a:r>
          </a:p>
        </p:txBody>
      </p:sp>
      <p:sp>
        <p:nvSpPr>
          <p:cNvPr id="17" name="Arrow: Left-Right 16"/>
          <p:cNvSpPr/>
          <p:nvPr/>
        </p:nvSpPr>
        <p:spPr>
          <a:xfrm>
            <a:off x="2877015" y="2331801"/>
            <a:ext cx="2106153" cy="132618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Arrow: Left-Right 19"/>
          <p:cNvSpPr/>
          <p:nvPr/>
        </p:nvSpPr>
        <p:spPr>
          <a:xfrm>
            <a:off x="2352907" y="4547177"/>
            <a:ext cx="2630261" cy="147486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Arrow: Left-Right 20"/>
          <p:cNvSpPr/>
          <p:nvPr/>
        </p:nvSpPr>
        <p:spPr>
          <a:xfrm>
            <a:off x="2741691" y="4160341"/>
            <a:ext cx="2287951" cy="155238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Arrow: Left-Right 21"/>
          <p:cNvSpPr/>
          <p:nvPr/>
        </p:nvSpPr>
        <p:spPr>
          <a:xfrm>
            <a:off x="2775144" y="4353759"/>
            <a:ext cx="2287951" cy="155238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Arrow: Left-Right 22"/>
          <p:cNvSpPr/>
          <p:nvPr/>
        </p:nvSpPr>
        <p:spPr>
          <a:xfrm>
            <a:off x="2453269" y="4926261"/>
            <a:ext cx="2529900" cy="164635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Arrow: Left-Right 23"/>
          <p:cNvSpPr/>
          <p:nvPr/>
        </p:nvSpPr>
        <p:spPr>
          <a:xfrm>
            <a:off x="2665141" y="5092518"/>
            <a:ext cx="2364501" cy="169494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Arrow: Left-Right 24"/>
          <p:cNvSpPr/>
          <p:nvPr/>
        </p:nvSpPr>
        <p:spPr>
          <a:xfrm>
            <a:off x="2850747" y="5322494"/>
            <a:ext cx="2178896" cy="133272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Arrow: Left-Right 25"/>
          <p:cNvSpPr/>
          <p:nvPr/>
        </p:nvSpPr>
        <p:spPr>
          <a:xfrm>
            <a:off x="2796218" y="5516248"/>
            <a:ext cx="2178896" cy="133272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Arrow: Left-Right 26"/>
          <p:cNvSpPr/>
          <p:nvPr/>
        </p:nvSpPr>
        <p:spPr>
          <a:xfrm>
            <a:off x="2850746" y="5858559"/>
            <a:ext cx="2178896" cy="133272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7973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75" y="4171502"/>
            <a:ext cx="4253182" cy="2069396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62" y="1573158"/>
            <a:ext cx="4253182" cy="2069396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70148" y="1867387"/>
            <a:ext cx="1728192" cy="40734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Quotation</a:t>
            </a:r>
          </a:p>
        </p:txBody>
      </p:sp>
      <p:sp>
        <p:nvSpPr>
          <p:cNvPr id="8" name="Multiply 9"/>
          <p:cNvSpPr/>
          <p:nvPr/>
        </p:nvSpPr>
        <p:spPr>
          <a:xfrm>
            <a:off x="2611759" y="2348810"/>
            <a:ext cx="2016224" cy="410344"/>
          </a:xfrm>
          <a:prstGeom prst="mathMultiply">
            <a:avLst/>
          </a:prstGeom>
          <a:solidFill>
            <a:srgbClr val="FF0000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Multiply 11"/>
          <p:cNvSpPr/>
          <p:nvPr/>
        </p:nvSpPr>
        <p:spPr>
          <a:xfrm>
            <a:off x="2556794" y="3111545"/>
            <a:ext cx="2016224" cy="410344"/>
          </a:xfrm>
          <a:prstGeom prst="mathMultiply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32422" y="4469742"/>
            <a:ext cx="1803644" cy="4585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Invoice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71562" y="2819804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51109" y="1567373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51109" y="1954420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018" y="1567256"/>
            <a:ext cx="4253182" cy="2069396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Multiply 46"/>
          <p:cNvSpPr/>
          <p:nvPr/>
        </p:nvSpPr>
        <p:spPr>
          <a:xfrm>
            <a:off x="6784205" y="2288559"/>
            <a:ext cx="2016224" cy="410344"/>
          </a:xfrm>
          <a:prstGeom prst="mathMultiply">
            <a:avLst/>
          </a:prstGeom>
          <a:solidFill>
            <a:srgbClr val="FF0000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Multiply 47"/>
          <p:cNvSpPr/>
          <p:nvPr/>
        </p:nvSpPr>
        <p:spPr>
          <a:xfrm>
            <a:off x="6851135" y="3133431"/>
            <a:ext cx="2016224" cy="410344"/>
          </a:xfrm>
          <a:prstGeom prst="mathMultiply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322307" y="2864788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366298" y="1659015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328291" y="2054437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548544" y="1965662"/>
            <a:ext cx="1728192" cy="40734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Order</a:t>
            </a:r>
          </a:p>
        </p:txBody>
      </p:sp>
      <p:sp>
        <p:nvSpPr>
          <p:cNvPr id="22" name="Multiply 54"/>
          <p:cNvSpPr/>
          <p:nvPr/>
        </p:nvSpPr>
        <p:spPr>
          <a:xfrm>
            <a:off x="2461111" y="4902374"/>
            <a:ext cx="2016224" cy="410344"/>
          </a:xfrm>
          <a:prstGeom prst="mathMultiply">
            <a:avLst/>
          </a:prstGeom>
          <a:solidFill>
            <a:srgbClr val="FF0000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2153128" y="5424355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165905" y="4202079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180456" y="4587088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26" name="Multiply 61"/>
          <p:cNvSpPr/>
          <p:nvPr/>
        </p:nvSpPr>
        <p:spPr>
          <a:xfrm>
            <a:off x="6297189" y="5853936"/>
            <a:ext cx="2016224" cy="410344"/>
          </a:xfrm>
          <a:prstGeom prst="mathMultiply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6304010" y="5488983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1:1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304010" y="4313474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1:1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304010" y="4705310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1:1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155345" y="5758109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0:1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304010" y="5097146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1:1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467" y="4170124"/>
            <a:ext cx="4253182" cy="2069396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33" name="Rectangle 32"/>
          <p:cNvSpPr/>
          <p:nvPr/>
        </p:nvSpPr>
        <p:spPr>
          <a:xfrm>
            <a:off x="4530110" y="4620632"/>
            <a:ext cx="1820408" cy="461828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Remittance Advice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377928" y="5111832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384885" y="4705309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360639" y="4281734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352157" y="5488982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68" name="Multiply 47"/>
          <p:cNvSpPr/>
          <p:nvPr/>
        </p:nvSpPr>
        <p:spPr>
          <a:xfrm>
            <a:off x="6786692" y="5756645"/>
            <a:ext cx="2016224" cy="410344"/>
          </a:xfrm>
          <a:prstGeom prst="mathMultiply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422875" y="283180"/>
            <a:ext cx="7886700" cy="1022691"/>
          </a:xfrm>
        </p:spPr>
        <p:txBody>
          <a:bodyPr>
            <a:normAutofit/>
          </a:bodyPr>
          <a:lstStyle/>
          <a:p>
            <a:r>
              <a:rPr lang="nl-NL" sz="4000" b="1"/>
              <a:t>Principle is applicable for all messages</a:t>
            </a:r>
          </a:p>
        </p:txBody>
      </p:sp>
      <p:sp>
        <p:nvSpPr>
          <p:cNvPr id="39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71</a:t>
            </a:fld>
            <a:endParaRPr lang="en-AU"/>
          </a:p>
        </p:txBody>
      </p:sp>
      <p:sp>
        <p:nvSpPr>
          <p:cNvPr id="41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95731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28" y="356189"/>
            <a:ext cx="8424952" cy="1325563"/>
          </a:xfrm>
        </p:spPr>
        <p:txBody>
          <a:bodyPr>
            <a:normAutofit/>
          </a:bodyPr>
          <a:lstStyle/>
          <a:p>
            <a:r>
              <a:rPr lang="nl-NL" sz="4000" b="1"/>
              <a:t>Schema production improvement (1)</a:t>
            </a:r>
            <a:br>
              <a:rPr lang="nl-NL" sz="4000" b="1"/>
            </a:br>
            <a:r>
              <a:rPr lang="nl-NL" sz="4000" b="1"/>
              <a:t>- RDM approach</a:t>
            </a:r>
            <a:endParaRPr lang="nl-NL" sz="36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858" y="1859868"/>
            <a:ext cx="8269722" cy="378602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u="sng"/>
              <a:t>Coupled/uncoupled codes lists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Since version D16B: two SCRDM Invoice schema variants:</a:t>
            </a:r>
          </a:p>
          <a:p>
            <a:r>
              <a:rPr lang="nl-NL" sz="2400"/>
              <a:t>Uncoupled (new)</a:t>
            </a:r>
          </a:p>
          <a:p>
            <a:r>
              <a:rPr lang="nl-NL" sz="2400"/>
              <a:t>Coupled</a:t>
            </a:r>
          </a:p>
          <a:p>
            <a:endParaRPr lang="nl-NL" sz="2400"/>
          </a:p>
          <a:p>
            <a:pPr marL="0" indent="0">
              <a:buNone/>
            </a:pPr>
            <a:r>
              <a:rPr lang="nl-NL" sz="2400"/>
              <a:t>Why?</a:t>
            </a:r>
          </a:p>
          <a:p>
            <a:pPr marL="0" indent="0">
              <a:buNone/>
            </a:pPr>
            <a:r>
              <a:rPr lang="en-US" sz="2400"/>
              <a:t>- Maximum flexibility without changing the standard UN/CEFACT schemas.</a:t>
            </a:r>
          </a:p>
          <a:p>
            <a:pPr marL="0" indent="0">
              <a:buNone/>
            </a:pPr>
            <a:r>
              <a:rPr lang="en-US" sz="2400"/>
              <a:t>- Still compliant to the standard UN/CEFACT published schema.</a:t>
            </a:r>
          </a:p>
          <a:p>
            <a:pPr marL="0" indent="0">
              <a:buNone/>
            </a:pPr>
            <a:r>
              <a:rPr lang="en-US" sz="2400"/>
              <a:t>- You can extend or restrict the codes in the code list so that the </a:t>
            </a:r>
            <a:br>
              <a:rPr lang="en-US" sz="2400"/>
            </a:br>
            <a:r>
              <a:rPr lang="en-US" sz="2400"/>
              <a:t>   corresponding type refers to the modified code list schema</a:t>
            </a:r>
            <a:endParaRPr lang="nl-NL" sz="2400"/>
          </a:p>
          <a:p>
            <a:endParaRPr lang="nl-NL" sz="2400"/>
          </a:p>
          <a:p>
            <a:pPr marL="0" indent="0">
              <a:buNone/>
            </a:pPr>
            <a:endParaRPr lang="nl-NL" sz="240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72</a:t>
            </a:fld>
            <a:endParaRPr lang="en-AU"/>
          </a:p>
        </p:txBody>
      </p:sp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39646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2903"/>
            <a:ext cx="7886700" cy="1325563"/>
          </a:xfrm>
        </p:spPr>
        <p:txBody>
          <a:bodyPr>
            <a:normAutofit/>
          </a:bodyPr>
          <a:lstStyle/>
          <a:p>
            <a:r>
              <a:rPr lang="nl-NL" sz="4000" b="1"/>
              <a:t>Schema with coupled code 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1539" y="1408466"/>
            <a:ext cx="7886700" cy="4351338"/>
          </a:xfrm>
        </p:spPr>
        <p:txBody>
          <a:bodyPr>
            <a:normAutofit/>
          </a:bodyPr>
          <a:lstStyle/>
          <a:p>
            <a:r>
              <a:rPr lang="en-US" sz="2400"/>
              <a:t>All trading partners have to validate against the same codes, this enhances interoperability.</a:t>
            </a:r>
          </a:p>
          <a:p>
            <a:endParaRPr lang="en-US" sz="2400"/>
          </a:p>
          <a:p>
            <a:r>
              <a:rPr lang="en-US" sz="2400"/>
              <a:t>UN/CEFACT code lists are standardized and widely used, also used by other standards. </a:t>
            </a:r>
          </a:p>
          <a:p>
            <a:endParaRPr lang="en-US" sz="2400"/>
          </a:p>
          <a:p>
            <a:r>
              <a:rPr lang="en-US" sz="2400"/>
              <a:t>A validation of codes in a schema instance in 1 step.</a:t>
            </a:r>
          </a:p>
          <a:p>
            <a:endParaRPr lang="en-US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73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65200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42" y="329864"/>
            <a:ext cx="8804970" cy="809260"/>
          </a:xfrm>
        </p:spPr>
        <p:txBody>
          <a:bodyPr>
            <a:normAutofit/>
          </a:bodyPr>
          <a:lstStyle/>
          <a:p>
            <a:r>
              <a:rPr lang="nl-NL" sz="4000" b="1"/>
              <a:t>Schema instance coupled/uncoupled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351" y="2204156"/>
            <a:ext cx="7534275" cy="1524000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743" y="4723137"/>
            <a:ext cx="7458075" cy="1228725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28650" y="1540835"/>
            <a:ext cx="57302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/>
              <a:t>1. Coupled Code List schema Modules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8650" y="4129867"/>
            <a:ext cx="6108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/>
              <a:t>2. Uncoupled Code List schema Modules</a:t>
            </a:r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74</a:t>
            </a:fld>
            <a:endParaRPr lang="en-AU"/>
          </a:p>
        </p:txBody>
      </p:sp>
      <p:sp>
        <p:nvSpPr>
          <p:cNvPr id="12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81043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545230" y="2123666"/>
            <a:ext cx="4108827" cy="182758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tangle 9"/>
          <p:cNvSpPr/>
          <p:nvPr/>
        </p:nvSpPr>
        <p:spPr>
          <a:xfrm>
            <a:off x="581660" y="4398734"/>
            <a:ext cx="4108827" cy="1776213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1730" y="2099521"/>
            <a:ext cx="3669879" cy="1851731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1729" y="4373955"/>
            <a:ext cx="3669879" cy="1800992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325" y="386738"/>
            <a:ext cx="8629312" cy="1325563"/>
          </a:xfrm>
        </p:spPr>
        <p:txBody>
          <a:bodyPr>
            <a:normAutofit/>
          </a:bodyPr>
          <a:lstStyle/>
          <a:p>
            <a:r>
              <a:rPr lang="nl-NL" sz="4000" b="1"/>
              <a:t>Schema Production improvement (2)</a:t>
            </a:r>
            <a:br>
              <a:rPr lang="nl-NL" sz="4000" b="1"/>
            </a:br>
            <a:r>
              <a:rPr lang="nl-NL" sz="3600" b="1"/>
              <a:t>- RDM approach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725" y="4900048"/>
            <a:ext cx="3958641" cy="8572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865" y="3105139"/>
            <a:ext cx="3854336" cy="2194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172" y="2655167"/>
            <a:ext cx="3864027" cy="2308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1173" y="2881170"/>
            <a:ext cx="3864028" cy="2312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1173" y="3331598"/>
            <a:ext cx="3864027" cy="238521"/>
          </a:xfrm>
          <a:prstGeom prst="rect">
            <a:avLst/>
          </a:prstGeom>
        </p:spPr>
      </p:pic>
      <p:sp>
        <p:nvSpPr>
          <p:cNvPr id="11" name="Arrow: Curved Left 10"/>
          <p:cNvSpPr/>
          <p:nvPr/>
        </p:nvSpPr>
        <p:spPr>
          <a:xfrm>
            <a:off x="4598471" y="3108455"/>
            <a:ext cx="755939" cy="239045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6723" y="4398733"/>
            <a:ext cx="1896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Invoice: To Be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6723" y="2187757"/>
            <a:ext cx="1959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/>
              <a:t>Invoice: </a:t>
            </a:r>
            <a:r>
              <a:rPr lang="nl-NL" sz="2400"/>
              <a:t>As Is</a:t>
            </a:r>
            <a:endParaRPr lang="nl-NL" sz="2800"/>
          </a:p>
        </p:txBody>
      </p:sp>
      <p:sp>
        <p:nvSpPr>
          <p:cNvPr id="14" name="Oval 13"/>
          <p:cNvSpPr/>
          <p:nvPr/>
        </p:nvSpPr>
        <p:spPr>
          <a:xfrm>
            <a:off x="3929276" y="3094506"/>
            <a:ext cx="661152" cy="22645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9322" y="5353125"/>
            <a:ext cx="3124200" cy="1714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8685" y="5159367"/>
            <a:ext cx="1714500" cy="1524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8685" y="5564723"/>
            <a:ext cx="1847850" cy="1524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9322" y="4927509"/>
            <a:ext cx="1838325" cy="190500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4004417" y="5298116"/>
            <a:ext cx="661152" cy="22645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75</a:t>
            </a:fld>
            <a:endParaRPr lang="en-AU"/>
          </a:p>
        </p:txBody>
      </p:sp>
      <p:sp>
        <p:nvSpPr>
          <p:cNvPr id="2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3929276" y="2875021"/>
            <a:ext cx="661152" cy="22645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Oval 27"/>
          <p:cNvSpPr/>
          <p:nvPr/>
        </p:nvSpPr>
        <p:spPr>
          <a:xfrm>
            <a:off x="3929276" y="3316121"/>
            <a:ext cx="661152" cy="22645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Oval 28"/>
          <p:cNvSpPr/>
          <p:nvPr/>
        </p:nvSpPr>
        <p:spPr>
          <a:xfrm>
            <a:off x="4004417" y="5105987"/>
            <a:ext cx="661152" cy="22645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l 29"/>
          <p:cNvSpPr/>
          <p:nvPr/>
        </p:nvSpPr>
        <p:spPr>
          <a:xfrm>
            <a:off x="4004417" y="5545254"/>
            <a:ext cx="661152" cy="22645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29874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710805" y="2168525"/>
            <a:ext cx="4108827" cy="182758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Rectangle 14"/>
          <p:cNvSpPr/>
          <p:nvPr/>
        </p:nvSpPr>
        <p:spPr>
          <a:xfrm>
            <a:off x="710805" y="4605969"/>
            <a:ext cx="4108827" cy="1776213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5296" y="1788629"/>
            <a:ext cx="2435569" cy="4542195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78299" y="353033"/>
            <a:ext cx="8516423" cy="1325563"/>
          </a:xfrm>
        </p:spPr>
        <p:txBody>
          <a:bodyPr>
            <a:normAutofit/>
          </a:bodyPr>
          <a:lstStyle/>
          <a:p>
            <a:r>
              <a:rPr lang="nl-NL" sz="4000" b="1"/>
              <a:t>Schema publication (message):</a:t>
            </a:r>
            <a:br>
              <a:rPr lang="nl-NL" sz="4000" b="1"/>
            </a:br>
            <a:r>
              <a:rPr lang="nl-NL" sz="4000" b="1"/>
              <a:t>- code lists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08967" y="2894106"/>
            <a:ext cx="886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/>
              <a:t>128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26223" y="5509842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/>
              <a:t>50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04480" y="2140261"/>
            <a:ext cx="36957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400"/>
              <a:t>Invoice: As Is </a:t>
            </a:r>
            <a:br>
              <a:rPr lang="nl-NL" sz="2400"/>
            </a:br>
            <a:r>
              <a:rPr lang="nl-NL" sz="2400"/>
              <a:t>imported schema modules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2142" y="4605969"/>
            <a:ext cx="36630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400"/>
              <a:t>Invoice: To Be</a:t>
            </a:r>
          </a:p>
          <a:p>
            <a:pPr algn="ctr"/>
            <a:r>
              <a:rPr lang="nl-NL" sz="2400"/>
              <a:t> Imported schema modules </a:t>
            </a:r>
          </a:p>
        </p:txBody>
      </p:sp>
      <p:sp>
        <p:nvSpPr>
          <p:cNvPr id="6" name="Arrow: Curved Left 5"/>
          <p:cNvSpPr/>
          <p:nvPr/>
        </p:nvSpPr>
        <p:spPr>
          <a:xfrm>
            <a:off x="4226907" y="3005517"/>
            <a:ext cx="903111" cy="2961045"/>
          </a:xfrm>
          <a:prstGeom prst="curved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15296" y="1447763"/>
            <a:ext cx="2435569" cy="307777"/>
          </a:xfrm>
          <a:prstGeom prst="rect">
            <a:avLst/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</p:spPr>
        <p:txBody>
          <a:bodyPr wrap="square" rtlCol="0">
            <a:spAutoFit/>
          </a:bodyPr>
          <a:lstStyle/>
          <a:p>
            <a:r>
              <a:rPr lang="nl-NL" sz="1400"/>
              <a:t>Code Lists : As Is</a:t>
            </a:r>
          </a:p>
        </p:txBody>
      </p:sp>
      <p:sp>
        <p:nvSpPr>
          <p:cNvPr id="2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76</a:t>
            </a:fld>
            <a:endParaRPr lang="en-AU"/>
          </a:p>
        </p:txBody>
      </p:sp>
      <p:sp>
        <p:nvSpPr>
          <p:cNvPr id="21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36322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10981" y="2522660"/>
            <a:ext cx="2780271" cy="222421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>
                <a:solidFill>
                  <a:schemeClr val="bg1"/>
                </a:solidFill>
              </a:rPr>
              <a:t>Formats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4372" y="321307"/>
            <a:ext cx="8429979" cy="907678"/>
          </a:xfrm>
        </p:spPr>
        <p:txBody>
          <a:bodyPr>
            <a:normAutofit/>
          </a:bodyPr>
          <a:lstStyle/>
          <a:p>
            <a:pPr lvl="0"/>
            <a:r>
              <a:rPr lang="en-US" sz="4000" b="1">
                <a:solidFill>
                  <a:srgbClr val="002060"/>
                </a:solidFill>
              </a:rPr>
              <a:t>Publication of Reference Data Models</a:t>
            </a:r>
            <a:endParaRPr lang="en-US" sz="4000" b="1" i="1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4021" y="2522660"/>
            <a:ext cx="2928551" cy="222421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>
                <a:solidFill>
                  <a:schemeClr val="tx1"/>
                </a:solidFill>
              </a:rPr>
              <a:t>Business Artefacts</a:t>
            </a:r>
          </a:p>
        </p:txBody>
      </p:sp>
      <p:sp>
        <p:nvSpPr>
          <p:cNvPr id="7" name="Arrow: Right 6"/>
          <p:cNvSpPr/>
          <p:nvPr/>
        </p:nvSpPr>
        <p:spPr>
          <a:xfrm>
            <a:off x="3432507" y="2979860"/>
            <a:ext cx="840259" cy="988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3723" y="1279359"/>
            <a:ext cx="1090098" cy="10900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4" descr="https://encrypted-tbn2.gstatic.com/images?q=tbn:ANd9GcTgPsdhVcpOWb3dmQkh3YvG1_uSDpghvsQW5iQHF00COqIJSMlWIYPNMXk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692" y="2494037"/>
            <a:ext cx="854161" cy="85416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1692" y="4659121"/>
            <a:ext cx="1184813" cy="9787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3181" y="3569094"/>
            <a:ext cx="903588" cy="9799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Arrow: Right 7"/>
          <p:cNvSpPr/>
          <p:nvPr/>
        </p:nvSpPr>
        <p:spPr>
          <a:xfrm>
            <a:off x="6834862" y="3029287"/>
            <a:ext cx="840259" cy="988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Foliennummernplatzhalter 4"/>
          <p:cNvSpPr txBox="1">
            <a:spLocks/>
          </p:cNvSpPr>
          <p:nvPr/>
        </p:nvSpPr>
        <p:spPr>
          <a:xfrm>
            <a:off x="6149622" y="6527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51FBE04-CC81-47F7-88F1-3CB9B57442D4}" type="slidenum">
              <a:rPr lang="en-AU" smtClean="0"/>
              <a:pPr/>
              <a:t>77</a:t>
            </a:fld>
            <a:endParaRPr lang="en-AU"/>
          </a:p>
        </p:txBody>
      </p:sp>
      <p:sp>
        <p:nvSpPr>
          <p:cNvPr id="13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91127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10821" y="305364"/>
            <a:ext cx="6890457" cy="899231"/>
          </a:xfrm>
        </p:spPr>
        <p:txBody>
          <a:bodyPr>
            <a:normAutofit/>
          </a:bodyPr>
          <a:lstStyle/>
          <a:p>
            <a:pPr lvl="0"/>
            <a:r>
              <a:rPr lang="en-US" sz="4000" b="1">
                <a:solidFill>
                  <a:srgbClr val="002060"/>
                </a:solidFill>
              </a:rPr>
              <a:t>PDF Publication Format</a:t>
            </a:r>
            <a:endParaRPr lang="en-US" sz="4000" b="1" i="1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18" y="1489323"/>
            <a:ext cx="781499" cy="7814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821" y="2166797"/>
            <a:ext cx="8305801" cy="3831927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Flowchart: Process 7"/>
          <p:cNvSpPr/>
          <p:nvPr/>
        </p:nvSpPr>
        <p:spPr>
          <a:xfrm>
            <a:off x="6518265" y="1204595"/>
            <a:ext cx="2298357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b="1">
                <a:solidFill>
                  <a:schemeClr val="tx1"/>
                </a:solidFill>
              </a:rPr>
              <a:t>Semantic Links</a:t>
            </a:r>
          </a:p>
        </p:txBody>
      </p:sp>
      <p:sp>
        <p:nvSpPr>
          <p:cNvPr id="9" name="Arrow: Down 8"/>
          <p:cNvSpPr/>
          <p:nvPr/>
        </p:nvSpPr>
        <p:spPr>
          <a:xfrm>
            <a:off x="7203862" y="1930958"/>
            <a:ext cx="228600" cy="2362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Arrow: Down 9"/>
          <p:cNvSpPr/>
          <p:nvPr/>
        </p:nvSpPr>
        <p:spPr>
          <a:xfrm>
            <a:off x="7798685" y="1930581"/>
            <a:ext cx="228600" cy="2362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Foliennummernplatzhalter 4"/>
          <p:cNvSpPr txBox="1">
            <a:spLocks/>
          </p:cNvSpPr>
          <p:nvPr/>
        </p:nvSpPr>
        <p:spPr>
          <a:xfrm>
            <a:off x="6149622" y="6527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51FBE04-CC81-47F7-88F1-3CB9B57442D4}" type="slidenum">
              <a:rPr lang="en-AU" smtClean="0"/>
              <a:pPr/>
              <a:t>78</a:t>
            </a:fld>
            <a:endParaRPr lang="en-AU"/>
          </a:p>
        </p:txBody>
      </p:sp>
      <p:sp>
        <p:nvSpPr>
          <p:cNvPr id="11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0707" y="2277910"/>
            <a:ext cx="1424968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1200" b="1"/>
              <a:t>Common Term</a:t>
            </a:r>
          </a:p>
        </p:txBody>
      </p:sp>
    </p:spTree>
    <p:extLst>
      <p:ext uri="{BB962C8B-B14F-4D97-AF65-F5344CB8AC3E}">
        <p14:creationId xmlns:p14="http://schemas.microsoft.com/office/powerpoint/2010/main" val="302674555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0343" y="379562"/>
            <a:ext cx="11061357" cy="775053"/>
          </a:xfrm>
        </p:spPr>
        <p:txBody>
          <a:bodyPr>
            <a:normAutofit/>
          </a:bodyPr>
          <a:lstStyle/>
          <a:p>
            <a:pPr lvl="0"/>
            <a:r>
              <a:rPr lang="en-US" sz="4000" b="1">
                <a:solidFill>
                  <a:srgbClr val="002060"/>
                </a:solidFill>
              </a:rPr>
              <a:t>Excel Publication Format</a:t>
            </a:r>
            <a:endParaRPr lang="en-US" sz="4000" b="1" i="1">
              <a:solidFill>
                <a:srgbClr val="002060"/>
              </a:solidFill>
            </a:endParaRPr>
          </a:p>
        </p:txBody>
      </p:sp>
      <p:pic>
        <p:nvPicPr>
          <p:cNvPr id="5" name="Picture 4" descr="https://encrypted-tbn2.gstatic.com/images?q=tbn:ANd9GcTgPsdhVcpOWb3dmQkh3YvG1_uSDpghvsQW5iQHF00COqIJSMlWIYPNMXk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11" y="1527787"/>
            <a:ext cx="595540" cy="595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611" y="2415913"/>
            <a:ext cx="8394464" cy="3060110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Flowchart: Process 6"/>
          <p:cNvSpPr/>
          <p:nvPr/>
        </p:nvSpPr>
        <p:spPr>
          <a:xfrm>
            <a:off x="5981022" y="1527787"/>
            <a:ext cx="2298357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b="1">
                <a:solidFill>
                  <a:schemeClr val="tx1"/>
                </a:solidFill>
              </a:rPr>
              <a:t>Semantic Links</a:t>
            </a:r>
          </a:p>
        </p:txBody>
      </p:sp>
      <p:sp>
        <p:nvSpPr>
          <p:cNvPr id="8" name="Arrow: Down 7"/>
          <p:cNvSpPr/>
          <p:nvPr/>
        </p:nvSpPr>
        <p:spPr>
          <a:xfrm>
            <a:off x="6691805" y="2206348"/>
            <a:ext cx="228600" cy="2362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Arrow: Down 8"/>
          <p:cNvSpPr/>
          <p:nvPr/>
        </p:nvSpPr>
        <p:spPr>
          <a:xfrm>
            <a:off x="7286628" y="2205971"/>
            <a:ext cx="228600" cy="2362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79</a:t>
            </a:fld>
            <a:endParaRPr lang="en-AU"/>
          </a:p>
        </p:txBody>
      </p:sp>
      <p:sp>
        <p:nvSpPr>
          <p:cNvPr id="10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2871" y="2558184"/>
            <a:ext cx="876300" cy="2571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542871" y="2503941"/>
            <a:ext cx="8996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00" b="1"/>
              <a:t>Common Term</a:t>
            </a:r>
          </a:p>
        </p:txBody>
      </p:sp>
    </p:spTree>
    <p:extLst>
      <p:ext uri="{BB962C8B-B14F-4D97-AF65-F5344CB8AC3E}">
        <p14:creationId xmlns:p14="http://schemas.microsoft.com/office/powerpoint/2010/main" val="829417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08762"/>
          </a:xfrm>
        </p:spPr>
        <p:txBody>
          <a:bodyPr/>
          <a:lstStyle/>
          <a:p>
            <a:r>
              <a:rPr lang="nl-NL"/>
              <a:t>Project details</a:t>
            </a:r>
          </a:p>
        </p:txBody>
      </p:sp>
      <p:sp>
        <p:nvSpPr>
          <p:cNvPr id="4" name="Rectangle 3"/>
          <p:cNvSpPr/>
          <p:nvPr/>
        </p:nvSpPr>
        <p:spPr>
          <a:xfrm>
            <a:off x="1786269" y="1881963"/>
            <a:ext cx="2190307" cy="112705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Project Teams</a:t>
            </a:r>
          </a:p>
        </p:txBody>
      </p:sp>
      <p:sp>
        <p:nvSpPr>
          <p:cNvPr id="7" name="Rectangle 6"/>
          <p:cNvSpPr/>
          <p:nvPr/>
        </p:nvSpPr>
        <p:spPr>
          <a:xfrm>
            <a:off x="3221000" y="2746652"/>
            <a:ext cx="2104582" cy="112705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Project Purposes</a:t>
            </a:r>
          </a:p>
        </p:txBody>
      </p:sp>
      <p:sp>
        <p:nvSpPr>
          <p:cNvPr id="9" name="Rectangle 8"/>
          <p:cNvSpPr/>
          <p:nvPr/>
        </p:nvSpPr>
        <p:spPr>
          <a:xfrm>
            <a:off x="4872591" y="3552723"/>
            <a:ext cx="2112999" cy="1127051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Project Deliverables</a:t>
            </a: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8</a:t>
            </a:fld>
            <a:endParaRPr lang="en-AU"/>
          </a:p>
        </p:txBody>
      </p:sp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95831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3292" y="281453"/>
            <a:ext cx="7772401" cy="854075"/>
          </a:xfrm>
        </p:spPr>
        <p:txBody>
          <a:bodyPr>
            <a:normAutofit/>
          </a:bodyPr>
          <a:lstStyle/>
          <a:p>
            <a:pPr lvl="0"/>
            <a:r>
              <a:rPr lang="en-US" sz="4000" b="1">
                <a:solidFill>
                  <a:srgbClr val="002060"/>
                </a:solidFill>
              </a:rPr>
              <a:t>HTML Publication Format</a:t>
            </a:r>
            <a:endParaRPr lang="en-US" sz="4000" b="1" i="1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292" y="1135528"/>
            <a:ext cx="705251" cy="764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972" y="1900378"/>
            <a:ext cx="7733721" cy="4397271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80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29422" y="3777593"/>
            <a:ext cx="742200" cy="10772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nl-NL" sz="100"/>
          </a:p>
        </p:txBody>
      </p:sp>
      <p:sp>
        <p:nvSpPr>
          <p:cNvPr id="2" name="Rectangle 1"/>
          <p:cNvSpPr/>
          <p:nvPr/>
        </p:nvSpPr>
        <p:spPr>
          <a:xfrm>
            <a:off x="2529422" y="3731426"/>
            <a:ext cx="732893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700"/>
              <a:t>Common Term</a:t>
            </a:r>
          </a:p>
        </p:txBody>
      </p:sp>
      <p:sp>
        <p:nvSpPr>
          <p:cNvPr id="9" name="Rectangle 8"/>
          <p:cNvSpPr/>
          <p:nvPr/>
        </p:nvSpPr>
        <p:spPr>
          <a:xfrm>
            <a:off x="7337502" y="1412994"/>
            <a:ext cx="958191" cy="372661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61881728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70315" y="358888"/>
            <a:ext cx="8557908" cy="794562"/>
          </a:xfrm>
        </p:spPr>
        <p:txBody>
          <a:bodyPr>
            <a:normAutofit/>
          </a:bodyPr>
          <a:lstStyle/>
          <a:p>
            <a:pPr lvl="0"/>
            <a:r>
              <a:rPr lang="en-US" sz="4000" b="1">
                <a:solidFill>
                  <a:srgbClr val="002060"/>
                </a:solidFill>
              </a:rPr>
              <a:t>Compressed HTML Publication Format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96" y="1860043"/>
            <a:ext cx="7655764" cy="4352945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96" y="1153450"/>
            <a:ext cx="888257" cy="733777"/>
          </a:xfrm>
          <a:prstGeom prst="rect">
            <a:avLst/>
          </a:prstGeom>
        </p:spPr>
      </p:pic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81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6551" y="3715601"/>
            <a:ext cx="742200" cy="10772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nl-NL" sz="100"/>
          </a:p>
        </p:txBody>
      </p:sp>
      <p:sp>
        <p:nvSpPr>
          <p:cNvPr id="9" name="Rectangle 8"/>
          <p:cNvSpPr/>
          <p:nvPr/>
        </p:nvSpPr>
        <p:spPr>
          <a:xfrm>
            <a:off x="2596551" y="3674550"/>
            <a:ext cx="649537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600"/>
              <a:t>Common Term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337502" y="1412994"/>
            <a:ext cx="958191" cy="372661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164799247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76943" y="143853"/>
            <a:ext cx="7946571" cy="1325563"/>
          </a:xfrm>
        </p:spPr>
        <p:txBody>
          <a:bodyPr>
            <a:normAutofit/>
          </a:bodyPr>
          <a:lstStyle/>
          <a:p>
            <a:r>
              <a:rPr lang="nl-NL" sz="4000" b="1"/>
              <a:t>Guideline on Reference Data Models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29916" y="98498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/>
              <a:t>Steps for using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29916" y="258157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Steps for updating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29916" y="419003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/>
              <a:t>Steps for creating</a:t>
            </a:r>
          </a:p>
        </p:txBody>
      </p:sp>
      <p:sp>
        <p:nvSpPr>
          <p:cNvPr id="1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82</a:t>
            </a:fld>
            <a:endParaRPr lang="en-AU"/>
          </a:p>
        </p:txBody>
      </p:sp>
      <p:sp>
        <p:nvSpPr>
          <p:cNvPr id="1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916" y="1935968"/>
            <a:ext cx="7049385" cy="785462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916" y="5153647"/>
            <a:ext cx="8080744" cy="723900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916" y="3631400"/>
            <a:ext cx="8080744" cy="733425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048978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13492" y="0"/>
            <a:ext cx="10515600" cy="1325563"/>
          </a:xfrm>
        </p:spPr>
        <p:txBody>
          <a:bodyPr>
            <a:normAutofit/>
          </a:bodyPr>
          <a:lstStyle/>
          <a:p>
            <a:r>
              <a:rPr lang="nl-NL" sz="4000" b="1"/>
              <a:t>Business Process Analysis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022" y="1325563"/>
            <a:ext cx="5660507" cy="4539284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83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00151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0821" y="432916"/>
            <a:ext cx="7398233" cy="742471"/>
          </a:xfrm>
        </p:spPr>
        <p:txBody>
          <a:bodyPr>
            <a:normAutofit/>
          </a:bodyPr>
          <a:lstStyle/>
          <a:p>
            <a:r>
              <a:rPr lang="nl-NL" sz="4000" b="1"/>
              <a:t>Use Business Process diagrams </a:t>
            </a:r>
            <a:endParaRPr lang="nl-NL" sz="4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821" y="2069605"/>
            <a:ext cx="4262693" cy="2404078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396" y="1534771"/>
            <a:ext cx="3801529" cy="3531369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84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1203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019" y="677360"/>
            <a:ext cx="8264172" cy="751293"/>
          </a:xfrm>
        </p:spPr>
        <p:txBody>
          <a:bodyPr>
            <a:normAutofit fontScale="90000"/>
          </a:bodyPr>
          <a:lstStyle/>
          <a:p>
            <a:r>
              <a:rPr lang="nl-NL" sz="4000" b="1"/>
              <a:t>Identifying needed data exchange structures (e.g. documents)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388" y="1626038"/>
            <a:ext cx="8281434" cy="4911689"/>
          </a:xfrm>
        </p:spPr>
        <p:txBody>
          <a:bodyPr>
            <a:normAutofit fontScale="62500" lnSpcReduction="20000"/>
          </a:bodyPr>
          <a:lstStyle/>
          <a:p>
            <a:r>
              <a:rPr lang="nl-NL"/>
              <a:t>Catalogue                                                         </a:t>
            </a:r>
          </a:p>
          <a:p>
            <a:r>
              <a:rPr lang="nl-NL"/>
              <a:t>Catalogue Request</a:t>
            </a:r>
          </a:p>
          <a:p>
            <a:r>
              <a:rPr lang="nl-NL"/>
              <a:t>Subscription Request</a:t>
            </a:r>
          </a:p>
          <a:p>
            <a:r>
              <a:rPr lang="nl-NL"/>
              <a:t>Application Response</a:t>
            </a:r>
          </a:p>
          <a:p>
            <a:r>
              <a:rPr lang="nl-NL"/>
              <a:t>Response to Receive Line</a:t>
            </a:r>
          </a:p>
          <a:p>
            <a:r>
              <a:rPr lang="nl-NL"/>
              <a:t>Quotation Request</a:t>
            </a:r>
          </a:p>
          <a:p>
            <a:r>
              <a:rPr lang="nl-NL"/>
              <a:t>Quotation Request Response</a:t>
            </a:r>
          </a:p>
          <a:p>
            <a:r>
              <a:rPr lang="nl-NL"/>
              <a:t>Quotation Proposal</a:t>
            </a:r>
          </a:p>
          <a:p>
            <a:r>
              <a:rPr lang="nl-NL"/>
              <a:t>Quotation Proposal Response</a:t>
            </a:r>
          </a:p>
          <a:p>
            <a:r>
              <a:rPr lang="nl-NL"/>
              <a:t>Order</a:t>
            </a:r>
          </a:p>
          <a:p>
            <a:r>
              <a:rPr lang="nl-NL"/>
              <a:t>Order Response</a:t>
            </a:r>
          </a:p>
          <a:p>
            <a:r>
              <a:rPr lang="nl-NL"/>
              <a:t>Order Change</a:t>
            </a:r>
          </a:p>
          <a:p>
            <a:r>
              <a:rPr lang="nl-NL"/>
              <a:t>Despatch Advice</a:t>
            </a:r>
          </a:p>
          <a:p>
            <a:r>
              <a:rPr lang="nl-NL"/>
              <a:t>Invoice</a:t>
            </a:r>
          </a:p>
          <a:p>
            <a:r>
              <a:rPr lang="nl-NL"/>
              <a:t>Remittance Advice........</a:t>
            </a:r>
          </a:p>
          <a:p>
            <a:endParaRPr lang="nl-NL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37727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85</a:t>
            </a:fld>
            <a:endParaRPr lang="en-AU"/>
          </a:p>
        </p:txBody>
      </p:sp>
      <p:sp>
        <p:nvSpPr>
          <p:cNvPr id="5" name="Segnaposto data 3"/>
          <p:cNvSpPr txBox="1">
            <a:spLocks/>
          </p:cNvSpPr>
          <p:nvPr/>
        </p:nvSpPr>
        <p:spPr>
          <a:xfrm>
            <a:off x="0" y="6538012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61940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0014" y="393119"/>
            <a:ext cx="9282954" cy="638239"/>
          </a:xfrm>
        </p:spPr>
        <p:txBody>
          <a:bodyPr>
            <a:normAutofit fontScale="90000"/>
          </a:bodyPr>
          <a:lstStyle/>
          <a:p>
            <a:r>
              <a:rPr lang="nl-NL" sz="4000" b="1"/>
              <a:t>Categorize processes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399" y="1391508"/>
            <a:ext cx="7780219" cy="3507845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86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29678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02265" y="40609"/>
            <a:ext cx="8054622" cy="1325563"/>
          </a:xfrm>
        </p:spPr>
        <p:txBody>
          <a:bodyPr>
            <a:normAutofit/>
          </a:bodyPr>
          <a:lstStyle/>
          <a:p>
            <a:r>
              <a:rPr lang="nl-NL" sz="4000" b="1"/>
              <a:t>Map Business Requirements</a:t>
            </a:r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87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395" y="1602429"/>
            <a:ext cx="7908891" cy="4025912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15389463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833" y="365126"/>
            <a:ext cx="7886700" cy="644967"/>
          </a:xfrm>
        </p:spPr>
        <p:txBody>
          <a:bodyPr>
            <a:normAutofit fontScale="90000"/>
          </a:bodyPr>
          <a:lstStyle/>
          <a:p>
            <a:r>
              <a:rPr lang="nl-NL" b="1"/>
              <a:t>Create high level BRS/RSM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448" y="2211573"/>
            <a:ext cx="3228902" cy="3650972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808074" y="2211573"/>
            <a:ext cx="3763926" cy="2849525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467293" y="1424763"/>
            <a:ext cx="180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/>
              <a:t>Processes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10670" y="1424763"/>
            <a:ext cx="961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/>
              <a:t>Data</a:t>
            </a:r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88</a:t>
            </a:fld>
            <a:endParaRPr lang="en-AU"/>
          </a:p>
        </p:txBody>
      </p:sp>
      <p:sp>
        <p:nvSpPr>
          <p:cNvPr id="9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78058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26571" y="329914"/>
            <a:ext cx="8817429" cy="1325563"/>
          </a:xfrm>
        </p:spPr>
        <p:txBody>
          <a:bodyPr>
            <a:normAutofit/>
          </a:bodyPr>
          <a:lstStyle/>
          <a:p>
            <a:r>
              <a:rPr lang="nl-NL" sz="3600" b="1"/>
              <a:t>Create, update or use existing </a:t>
            </a:r>
            <a:br>
              <a:rPr lang="nl-NL" sz="3600" b="1"/>
            </a:br>
            <a:r>
              <a:rPr lang="nl-NL" sz="3600" b="1"/>
              <a:t>Master Message Structure</a:t>
            </a:r>
            <a:endParaRPr lang="nl-NL" sz="36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588" y="1730972"/>
            <a:ext cx="7016607" cy="3785275"/>
          </a:xfrm>
          <a:prstGeom prst="rect">
            <a:avLst/>
          </a:prstGeom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89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58948" y="1881962"/>
            <a:ext cx="212651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/>
              <a:t>BUY PAY Master</a:t>
            </a:r>
          </a:p>
        </p:txBody>
      </p:sp>
    </p:spTree>
    <p:extLst>
      <p:ext uri="{BB962C8B-B14F-4D97-AF65-F5344CB8AC3E}">
        <p14:creationId xmlns:p14="http://schemas.microsoft.com/office/powerpoint/2010/main" val="2261853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513363" y="1720262"/>
            <a:ext cx="9210045" cy="43685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000" b="1"/>
              <a:t>Project Leader: </a:t>
            </a:r>
            <a:r>
              <a:rPr lang="en-AU" sz="2000" b="1" dirty="0"/>
              <a:t>Mr Rolf Wessel</a:t>
            </a:r>
          </a:p>
          <a:p>
            <a:pPr marL="0" indent="0">
              <a:buNone/>
            </a:pPr>
            <a:r>
              <a:rPr lang="en-AU" sz="2000" b="1"/>
              <a:t>Lead Editor      : Mr </a:t>
            </a:r>
            <a:r>
              <a:rPr lang="en-AU" sz="2000" b="1" dirty="0"/>
              <a:t>Gerhard Heemskerk</a:t>
            </a:r>
          </a:p>
          <a:p>
            <a:pPr marL="0" indent="0">
              <a:buNone/>
            </a:pPr>
            <a:endParaRPr lang="en-AU" sz="800" dirty="0"/>
          </a:p>
          <a:p>
            <a:pPr marL="0" indent="0">
              <a:buNone/>
            </a:pPr>
            <a:r>
              <a:rPr lang="en-AU" sz="2000" dirty="0"/>
              <a:t>Editing team:</a:t>
            </a:r>
          </a:p>
          <a:p>
            <a:pPr marL="0" indent="0">
              <a:buNone/>
            </a:pPr>
            <a:r>
              <a:rPr lang="en-AU" sz="2000"/>
              <a:t>- Andreas Pelekies</a:t>
            </a:r>
            <a:br>
              <a:rPr lang="en-AU" sz="2000"/>
            </a:br>
            <a:r>
              <a:rPr lang="en-AU" sz="2000"/>
              <a:t>- Colin Laughlan</a:t>
            </a:r>
            <a:br>
              <a:rPr lang="en-AU" sz="2000"/>
            </a:br>
            <a:r>
              <a:rPr lang="en-AU" sz="2000"/>
              <a:t>- Hisanao Sugamata</a:t>
            </a:r>
            <a:br>
              <a:rPr lang="en-AU" sz="2000"/>
            </a:br>
            <a:r>
              <a:rPr lang="en-AU" sz="2000"/>
              <a:t>- Ian Watt</a:t>
            </a:r>
            <a:br>
              <a:rPr lang="en-AU" sz="2000"/>
            </a:br>
            <a:r>
              <a:rPr lang="en-AU" sz="2000"/>
              <a:t>- Karina Duvinger</a:t>
            </a:r>
            <a:br>
              <a:rPr lang="en-AU" sz="2000"/>
            </a:br>
            <a:r>
              <a:rPr lang="en-AU" sz="2000"/>
              <a:t>- Mary Kay Blantz</a:t>
            </a:r>
            <a:br>
              <a:rPr lang="en-AU" sz="2000"/>
            </a:br>
            <a:r>
              <a:rPr lang="en-AU" sz="2000"/>
              <a:t>- Natascha Rossner</a:t>
            </a:r>
            <a:br>
              <a:rPr lang="en-AU" sz="2000"/>
            </a:br>
            <a:r>
              <a:rPr lang="en-AU" sz="2000"/>
              <a:t>- Sue Probert</a:t>
            </a:r>
            <a:br>
              <a:rPr lang="en-AU" sz="2000"/>
            </a:br>
            <a:r>
              <a:rPr lang="en-AU" sz="2000"/>
              <a:t>- Ulrike </a:t>
            </a:r>
            <a:r>
              <a:rPr lang="en-AU" sz="2000" dirty="0"/>
              <a:t>Linde</a:t>
            </a:r>
          </a:p>
          <a:p>
            <a:endParaRPr lang="en-AU" sz="2000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75139" y="627891"/>
            <a:ext cx="9204796" cy="8161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400" b="1">
                <a:latin typeface="+mj-lt"/>
              </a:rPr>
              <a:t>SCRDM &amp; Extension Technical Artefacts Cross Industry messages </a:t>
            </a:r>
            <a:br>
              <a:rPr lang="en-AU" sz="2400" b="1">
                <a:latin typeface="+mj-lt"/>
              </a:rPr>
            </a:br>
            <a:r>
              <a:rPr lang="en-AU" b="1">
                <a:latin typeface="+mj-lt"/>
              </a:rPr>
              <a:t>Project Leadership</a:t>
            </a:r>
            <a:endParaRPr lang="en-AU" sz="3600" b="1">
              <a:latin typeface="+mj-lt"/>
            </a:endParaRPr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9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46828" y="1066503"/>
            <a:ext cx="960933" cy="42205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87001979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8400"/>
            <a:ext cx="7886700" cy="1325563"/>
          </a:xfrm>
        </p:spPr>
        <p:txBody>
          <a:bodyPr>
            <a:normAutofit/>
          </a:bodyPr>
          <a:lstStyle/>
          <a:p>
            <a:r>
              <a:rPr lang="nl-NL" sz="4000" b="1"/>
              <a:t>Build the messages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530" y="1514324"/>
            <a:ext cx="2638624" cy="4643978"/>
          </a:xfrm>
          <a:prstGeom prst="rect">
            <a:avLst/>
          </a:prstGeom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65521" y="1730226"/>
            <a:ext cx="1349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1. Catalogue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65521" y="2219184"/>
            <a:ext cx="1962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2. Despatch Advice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65521" y="2742763"/>
            <a:ext cx="1077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3. Invoice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65521" y="3361613"/>
            <a:ext cx="958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4. Order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65521" y="3586840"/>
            <a:ext cx="1712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5. Order Change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65521" y="3846786"/>
            <a:ext cx="1908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6. Order Response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65521" y="4406434"/>
            <a:ext cx="2234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7. Quotation Proposal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65521" y="4642243"/>
            <a:ext cx="3046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8. Quotation Proposal Request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65521" y="4900721"/>
            <a:ext cx="2180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9. Quotation Request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65521" y="5138894"/>
            <a:ext cx="3246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10. Quotation Request Response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65521" y="5788970"/>
            <a:ext cx="2930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11. Remittance Advice</a:t>
            </a:r>
          </a:p>
        </p:txBody>
      </p:sp>
      <p:cxnSp>
        <p:nvCxnSpPr>
          <p:cNvPr id="17" name="Straight Arrow Connector 16"/>
          <p:cNvCxnSpPr>
            <a:cxnSpLocks/>
          </p:cNvCxnSpPr>
          <p:nvPr/>
        </p:nvCxnSpPr>
        <p:spPr>
          <a:xfrm>
            <a:off x="3426557" y="1908286"/>
            <a:ext cx="1952839" cy="3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</p:cNvCxnSpPr>
          <p:nvPr/>
        </p:nvCxnSpPr>
        <p:spPr>
          <a:xfrm flipV="1">
            <a:off x="3311907" y="2461467"/>
            <a:ext cx="2067489" cy="7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cxnSpLocks/>
          </p:cNvCxnSpPr>
          <p:nvPr/>
        </p:nvCxnSpPr>
        <p:spPr>
          <a:xfrm flipV="1">
            <a:off x="3321724" y="2923953"/>
            <a:ext cx="2057672" cy="13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/>
          </p:cNvCxnSpPr>
          <p:nvPr/>
        </p:nvCxnSpPr>
        <p:spPr>
          <a:xfrm flipV="1">
            <a:off x="3311907" y="3554901"/>
            <a:ext cx="2067489" cy="7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</p:cNvCxnSpPr>
          <p:nvPr/>
        </p:nvCxnSpPr>
        <p:spPr>
          <a:xfrm flipV="1">
            <a:off x="3311907" y="3799239"/>
            <a:ext cx="2067489" cy="7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cxnSpLocks/>
          </p:cNvCxnSpPr>
          <p:nvPr/>
        </p:nvCxnSpPr>
        <p:spPr>
          <a:xfrm flipV="1">
            <a:off x="3311907" y="4074300"/>
            <a:ext cx="2067489" cy="7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cxnSpLocks/>
          </p:cNvCxnSpPr>
          <p:nvPr/>
        </p:nvCxnSpPr>
        <p:spPr>
          <a:xfrm flipV="1">
            <a:off x="3311907" y="4650752"/>
            <a:ext cx="2067489" cy="7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cxnSpLocks/>
          </p:cNvCxnSpPr>
          <p:nvPr/>
        </p:nvCxnSpPr>
        <p:spPr>
          <a:xfrm flipV="1">
            <a:off x="3311907" y="4884013"/>
            <a:ext cx="2067489" cy="7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cxnSpLocks/>
          </p:cNvCxnSpPr>
          <p:nvPr/>
        </p:nvCxnSpPr>
        <p:spPr>
          <a:xfrm flipV="1">
            <a:off x="3311907" y="5117274"/>
            <a:ext cx="2067489" cy="7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cxnSpLocks/>
          </p:cNvCxnSpPr>
          <p:nvPr/>
        </p:nvCxnSpPr>
        <p:spPr>
          <a:xfrm flipV="1">
            <a:off x="3311907" y="5382980"/>
            <a:ext cx="2067489" cy="7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/>
          </p:cNvCxnSpPr>
          <p:nvPr/>
        </p:nvCxnSpPr>
        <p:spPr>
          <a:xfrm flipV="1">
            <a:off x="3311907" y="6043986"/>
            <a:ext cx="2067489" cy="7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09532" y="1055927"/>
            <a:ext cx="268392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lt1">
                <a:hueOff val="0"/>
                <a:satOff val="0"/>
                <a:lumOff val="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b="1" i="1"/>
              <a:t>Profiles</a:t>
            </a:r>
          </a:p>
        </p:txBody>
      </p:sp>
    </p:spTree>
    <p:extLst>
      <p:ext uri="{BB962C8B-B14F-4D97-AF65-F5344CB8AC3E}">
        <p14:creationId xmlns:p14="http://schemas.microsoft.com/office/powerpoint/2010/main" val="210552440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306" y="292749"/>
            <a:ext cx="7886700" cy="801937"/>
          </a:xfrm>
        </p:spPr>
        <p:txBody>
          <a:bodyPr>
            <a:normAutofit/>
          </a:bodyPr>
          <a:lstStyle/>
          <a:p>
            <a:r>
              <a:rPr lang="nl-NL" sz="4000" b="1"/>
              <a:t>Generate the schemas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398" y="1654026"/>
            <a:ext cx="7929952" cy="3754673"/>
          </a:xfrm>
          <a:prstGeom prst="rect">
            <a:avLst/>
          </a:prstGeom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8529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5326" y="1610571"/>
            <a:ext cx="8718554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nl-NL" b="1"/>
            </a:br>
            <a:r>
              <a:rPr lang="nl-NL" b="1"/>
              <a:t>Questions on </a:t>
            </a:r>
            <a:br>
              <a:rPr lang="nl-NL" b="1"/>
            </a:br>
            <a:r>
              <a:rPr lang="nl-NL"/>
              <a:t>Reference Data Models technical details</a:t>
            </a:r>
            <a:r>
              <a:rPr lang="nl-NL" b="1"/>
              <a:t>?</a:t>
            </a:r>
          </a:p>
        </p:txBody>
      </p:sp>
      <p:sp>
        <p:nvSpPr>
          <p:cNvPr id="8" name="Rectangle 7"/>
          <p:cNvSpPr/>
          <p:nvPr/>
        </p:nvSpPr>
        <p:spPr>
          <a:xfrm>
            <a:off x="255325" y="365668"/>
            <a:ext cx="3405099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/>
              <a:t>End of section 5: </a:t>
            </a:r>
          </a:p>
          <a:p>
            <a:endParaRPr lang="nl-NL" sz="3600"/>
          </a:p>
          <a:p>
            <a:endParaRPr lang="nl-NL" sz="3600"/>
          </a:p>
          <a:p>
            <a:r>
              <a:rPr lang="nl-NL" sz="3600"/>
              <a:t>                 </a:t>
            </a:r>
          </a:p>
        </p:txBody>
      </p:sp>
      <p:sp>
        <p:nvSpPr>
          <p:cNvPr id="10" name="Action Button: Help 9">
            <a:hlinkClick r:id="" action="ppaction://noaction" highlightClick="1"/>
          </p:cNvPr>
          <p:cNvSpPr/>
          <p:nvPr/>
        </p:nvSpPr>
        <p:spPr>
          <a:xfrm>
            <a:off x="4083653" y="3343889"/>
            <a:ext cx="1042416" cy="1042416"/>
          </a:xfrm>
          <a:prstGeom prst="actionButtonHelp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92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12032" y="6527094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04660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518" y="149476"/>
            <a:ext cx="7886700" cy="1127231"/>
          </a:xfrm>
        </p:spPr>
        <p:txBody>
          <a:bodyPr>
            <a:normAutofit/>
          </a:bodyPr>
          <a:lstStyle/>
          <a:p>
            <a:r>
              <a:rPr lang="nl-NL" sz="4000" b="1" err="1"/>
              <a:t>Thank</a:t>
            </a:r>
            <a:r>
              <a:rPr lang="nl-NL" sz="4000" b="1"/>
              <a:t> you for your attention!</a:t>
            </a:r>
            <a:endParaRPr lang="nl-NL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3155" y="1359796"/>
            <a:ext cx="8247932" cy="48339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3600" dirty="0"/>
              <a:t>For </a:t>
            </a:r>
            <a:r>
              <a:rPr lang="nl-NL" sz="3600"/>
              <a:t>further information on:</a:t>
            </a:r>
            <a:endParaRPr lang="nl-NL" sz="3600" dirty="0"/>
          </a:p>
          <a:p>
            <a:pPr marL="0" indent="0">
              <a:buNone/>
            </a:pPr>
            <a:br>
              <a:rPr lang="nl-NL" b="1" dirty="0"/>
            </a:br>
            <a:r>
              <a:rPr lang="nl-NL" sz="2600" b="1" dirty="0"/>
              <a:t>Supply Chain Management Reference Data Model (SCRDM)</a:t>
            </a:r>
          </a:p>
          <a:p>
            <a:pPr marL="0" indent="0">
              <a:buNone/>
            </a:pPr>
            <a:r>
              <a:rPr lang="nl-NL" dirty="0"/>
              <a:t>- </a:t>
            </a:r>
            <a:r>
              <a:rPr lang="nl-NL"/>
              <a:t>Project Lead</a:t>
            </a:r>
            <a:r>
              <a:rPr lang="nl-NL" dirty="0"/>
              <a:t>	             :  Rolf Wessel </a:t>
            </a:r>
          </a:p>
          <a:p>
            <a:pPr marL="0" indent="0">
              <a:buNone/>
            </a:pPr>
            <a:r>
              <a:rPr lang="nl-NL"/>
              <a:t>				  </a:t>
            </a:r>
            <a:r>
              <a:rPr lang="nl-NL" sz="2200" i="1"/>
              <a:t>: email: </a:t>
            </a:r>
            <a:r>
              <a:rPr lang="nl-NL" sz="2200" i="1">
                <a:hlinkClick r:id="rId3"/>
              </a:rPr>
              <a:t>r</a:t>
            </a:r>
            <a:r>
              <a:rPr lang="nl-NL" sz="2200" i="1" dirty="0">
                <a:hlinkClick r:id="rId3"/>
              </a:rPr>
              <a:t>.wessel@seeburger.de</a:t>
            </a:r>
            <a:endParaRPr lang="nl-NL" i="1" dirty="0"/>
          </a:p>
          <a:p>
            <a:pPr marL="0" indent="0">
              <a:buNone/>
            </a:pPr>
            <a:r>
              <a:rPr lang="nl-NL"/>
              <a:t>- Lead Editor	             	 :  Gerhard Heemskerk </a:t>
            </a:r>
          </a:p>
          <a:p>
            <a:pPr marL="0" indent="0">
              <a:buNone/>
            </a:pPr>
            <a:r>
              <a:rPr lang="nl-NL"/>
              <a:t>		 		    </a:t>
            </a:r>
            <a:r>
              <a:rPr lang="nl-NL" sz="2200" i="1"/>
              <a:t>email:  </a:t>
            </a:r>
            <a:r>
              <a:rPr lang="nl-NL" sz="2200" i="1">
                <a:hlinkClick r:id="rId4"/>
              </a:rPr>
              <a:t>gerhard.heemskerk@kpnmail.nl</a:t>
            </a:r>
            <a:endParaRPr lang="nl-NL" i="1"/>
          </a:p>
          <a:p>
            <a:pPr marL="0" indent="0">
              <a:buNone/>
            </a:pPr>
            <a:br>
              <a:rPr lang="de-DE"/>
            </a:br>
            <a:r>
              <a:rPr lang="de-DE" b="1"/>
              <a:t>Multimodal Transport Data Reference Model (MMT RDM)</a:t>
            </a:r>
          </a:p>
          <a:p>
            <a:pPr marL="0" indent="0">
              <a:buNone/>
            </a:pPr>
            <a:r>
              <a:rPr lang="nl-NL"/>
              <a:t>- </a:t>
            </a:r>
            <a:r>
              <a:rPr lang="nl-NL" dirty="0"/>
              <a:t>Lead Editor 	</a:t>
            </a:r>
            <a:r>
              <a:rPr lang="nl-NL"/>
              <a:t>		 : </a:t>
            </a:r>
            <a:r>
              <a:rPr lang="nl-NL" dirty="0"/>
              <a:t>Sue Probert</a:t>
            </a:r>
            <a:br>
              <a:rPr lang="nl-NL" dirty="0"/>
            </a:br>
            <a:r>
              <a:rPr lang="nl-NL" sz="2200" i="1" dirty="0"/>
              <a:t>		</a:t>
            </a:r>
            <a:r>
              <a:rPr lang="nl-NL" sz="2200" i="1"/>
              <a:t> 		     email </a:t>
            </a:r>
            <a:r>
              <a:rPr lang="nl-NL" sz="2200" i="1" dirty="0"/>
              <a:t>	: </a:t>
            </a:r>
            <a:r>
              <a:rPr lang="nl-NL" sz="2200" i="1" dirty="0">
                <a:hlinkClick r:id="rId5"/>
              </a:rPr>
              <a:t>sue.probert@dial.pipex.com</a:t>
            </a:r>
            <a:endParaRPr lang="nl-NL" sz="2200" i="1" dirty="0"/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457950" y="6311901"/>
            <a:ext cx="20574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93</a:t>
            </a:fld>
            <a:endParaRPr lang="en-AU"/>
          </a:p>
        </p:txBody>
      </p:sp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86340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5825" y="2439169"/>
            <a:ext cx="2219054" cy="1325563"/>
          </a:xfrm>
        </p:spPr>
        <p:txBody>
          <a:bodyPr/>
          <a:lstStyle/>
          <a:p>
            <a:r>
              <a:rPr lang="nl-NL"/>
              <a:t>The end</a:t>
            </a: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94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3982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3128</TotalTime>
  <Words>3445</Words>
  <Application>Microsoft Office PowerPoint</Application>
  <PresentationFormat>On-screen Show (4:3)</PresentationFormat>
  <Paragraphs>822</Paragraphs>
  <Slides>94</Slides>
  <Notes>4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94</vt:i4>
      </vt:variant>
    </vt:vector>
  </HeadingPairs>
  <TitlesOfParts>
    <vt:vector size="99" baseType="lpstr">
      <vt:lpstr>Arial</vt:lpstr>
      <vt:lpstr>Calibri</vt:lpstr>
      <vt:lpstr>Calibri Light</vt:lpstr>
      <vt:lpstr>Wingdings</vt:lpstr>
      <vt:lpstr>Thème Office</vt:lpstr>
      <vt:lpstr>PowerPoint Presentation</vt:lpstr>
      <vt:lpstr>Mini Conference Background</vt:lpstr>
      <vt:lpstr>Agenda</vt:lpstr>
      <vt:lpstr>Anticipating and Following Technological Trends in eBusiness Data Exchanges</vt:lpstr>
      <vt:lpstr>Key Benefits</vt:lpstr>
      <vt:lpstr>Section 1: Projects</vt:lpstr>
      <vt:lpstr>RDM Projects and related projects</vt:lpstr>
      <vt:lpstr>Project details</vt:lpstr>
      <vt:lpstr>PowerPoint Presentation</vt:lpstr>
      <vt:lpstr>PowerPoint Presentation</vt:lpstr>
      <vt:lpstr>PowerPoint Presentation</vt:lpstr>
      <vt:lpstr>Project Purpose: SCRDM &amp; MMT</vt:lpstr>
      <vt:lpstr>Project Purpose: Extension Technical Artefacts Cross Industry messages</vt:lpstr>
      <vt:lpstr>Project Purpose: Publication Procedures </vt:lpstr>
      <vt:lpstr>PowerPoint Presentation</vt:lpstr>
      <vt:lpstr>Project Deliverables: Procedures Publication</vt:lpstr>
      <vt:lpstr>Project Status</vt:lpstr>
      <vt:lpstr>The path forward</vt:lpstr>
      <vt:lpstr>Work for the coming months</vt:lpstr>
      <vt:lpstr>Questions on  “The projects” ?</vt:lpstr>
      <vt:lpstr>PowerPoint Presentation</vt:lpstr>
      <vt:lpstr>PowerPoint Presentation</vt:lpstr>
      <vt:lpstr>Something had to change...</vt:lpstr>
      <vt:lpstr>PowerPoint Presentation</vt:lpstr>
      <vt:lpstr>Integrated Data Pipelines … As-Is</vt:lpstr>
      <vt:lpstr>Integrated Data Pipelines … To-Be</vt:lpstr>
      <vt:lpstr>Example: Lao Coffee Project (2011)</vt:lpstr>
      <vt:lpstr>Reference Data Model - HOW</vt:lpstr>
      <vt:lpstr>RDMs Support Process &amp; Document Driven Data Exchanges </vt:lpstr>
      <vt:lpstr>UN/CEFACT Reference Data Models</vt:lpstr>
      <vt:lpstr>Our first delivery: Cross Industry Invoice</vt:lpstr>
      <vt:lpstr>Benefits: for Decision Makers</vt:lpstr>
      <vt:lpstr>Benefits: for implementers  of UN/CEFACT Reference Data Models</vt:lpstr>
      <vt:lpstr>Benefits: Government and Private sector</vt:lpstr>
      <vt:lpstr>Leveraging UN/CEFACT Assets</vt:lpstr>
      <vt:lpstr>Reference Data Models &amp; Single Windows fit together</vt:lpstr>
      <vt:lpstr>Facilitating regulatory functions by standardized data exchange structures</vt:lpstr>
      <vt:lpstr>United Nations Layout Key Document Families</vt:lpstr>
      <vt:lpstr> Questions on  “The Concept of RDMs”?</vt:lpstr>
      <vt:lpstr>Section 3: High level focus</vt:lpstr>
      <vt:lpstr>Available high level documents</vt:lpstr>
      <vt:lpstr>High level BRS (processes)</vt:lpstr>
      <vt:lpstr>The actors</vt:lpstr>
      <vt:lpstr>The Sales Contract</vt:lpstr>
      <vt:lpstr>The Transport Contract</vt:lpstr>
      <vt:lpstr>Commercial &amp; Logistic processes</vt:lpstr>
      <vt:lpstr>High level RSM (data)</vt:lpstr>
      <vt:lpstr>SCRDM and MMT subsets of CCL</vt:lpstr>
      <vt:lpstr>Sharing Business artefacts e.g. consignment</vt:lpstr>
      <vt:lpstr> Questions on  High level focus?</vt:lpstr>
      <vt:lpstr>Section 4:  Maintenance of Reference Data Models</vt:lpstr>
      <vt:lpstr>RDM Parts subject to maintenance</vt:lpstr>
      <vt:lpstr>Relation between CCL, Structures, Subsets</vt:lpstr>
      <vt:lpstr>Maintaining Structures</vt:lpstr>
      <vt:lpstr>Maintaining Subsets of the CCL</vt:lpstr>
      <vt:lpstr>Maintaining Message Assemblies (MAs)</vt:lpstr>
      <vt:lpstr>Business Requirements may invoke... </vt:lpstr>
      <vt:lpstr>How to organize maintenance on RDMs  </vt:lpstr>
      <vt:lpstr>RDM Maintenance Procedures </vt:lpstr>
      <vt:lpstr> Questions on  Maintenance of RDMs?</vt:lpstr>
      <vt:lpstr>Section 5  Reference Data Models (technical details)</vt:lpstr>
      <vt:lpstr>SCRDM Rationalization example</vt:lpstr>
      <vt:lpstr>Rationalization results...</vt:lpstr>
      <vt:lpstr>SCRDM contextualized Reference BIE example</vt:lpstr>
      <vt:lpstr>Structure, Context, Publication and Usage</vt:lpstr>
      <vt:lpstr>Main Structure: BUY SHIP PAY Master</vt:lpstr>
      <vt:lpstr>Contextualized structures for domains</vt:lpstr>
      <vt:lpstr>Contextualized Restrictions (Subset level)</vt:lpstr>
      <vt:lpstr>Contextualized Restrictions (ABIE Level)</vt:lpstr>
      <vt:lpstr>Contextualized Restictions (Message level)</vt:lpstr>
      <vt:lpstr>Principle is applicable for all messages</vt:lpstr>
      <vt:lpstr>Schema production improvement (1) - RDM approach</vt:lpstr>
      <vt:lpstr>Schema with coupled code lists</vt:lpstr>
      <vt:lpstr>Schema instance coupled/uncoupled</vt:lpstr>
      <vt:lpstr>Schema Production improvement (2) - RDM approach</vt:lpstr>
      <vt:lpstr>Schema publication (message): - code lists</vt:lpstr>
      <vt:lpstr>Publication of Reference Data Models</vt:lpstr>
      <vt:lpstr>PDF Publication Format</vt:lpstr>
      <vt:lpstr>Excel Publication Format</vt:lpstr>
      <vt:lpstr>HTML Publication Format</vt:lpstr>
      <vt:lpstr>Compressed HTML Publication Format</vt:lpstr>
      <vt:lpstr>Guideline on Reference Data Models</vt:lpstr>
      <vt:lpstr>Business Process Analysis</vt:lpstr>
      <vt:lpstr>Use Business Process diagrams </vt:lpstr>
      <vt:lpstr>Identifying needed data exchange structures (e.g. documents)</vt:lpstr>
      <vt:lpstr>Categorize processes</vt:lpstr>
      <vt:lpstr>Map Business Requirements</vt:lpstr>
      <vt:lpstr>Create high level BRS/RSM</vt:lpstr>
      <vt:lpstr>Create, update or use existing  Master Message Structure</vt:lpstr>
      <vt:lpstr>Build the messages</vt:lpstr>
      <vt:lpstr>Generate the schemas</vt:lpstr>
      <vt:lpstr> Questions on  Reference Data Models technical details?</vt:lpstr>
      <vt:lpstr>Thank you for your attention!</vt:lpstr>
      <vt:lpstr>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XXX-PDA Domain Name</dc:title>
  <dc:creator>Lance THOMPSON</dc:creator>
  <cp:lastModifiedBy>Gerhard Heemskerk</cp:lastModifiedBy>
  <cp:revision>756</cp:revision>
  <cp:lastPrinted>2016-09-14T10:36:46Z</cp:lastPrinted>
  <dcterms:created xsi:type="dcterms:W3CDTF">2016-04-13T13:20:24Z</dcterms:created>
  <dcterms:modified xsi:type="dcterms:W3CDTF">2017-03-20T08:02:02Z</dcterms:modified>
</cp:coreProperties>
</file>