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3"/>
  </p:notesMasterIdLst>
  <p:handoutMasterIdLst>
    <p:handoutMasterId r:id="rId84"/>
  </p:handoutMasterIdLst>
  <p:sldIdLst>
    <p:sldId id="256" r:id="rId2"/>
    <p:sldId id="257" r:id="rId3"/>
    <p:sldId id="258" r:id="rId4"/>
    <p:sldId id="324" r:id="rId5"/>
    <p:sldId id="358" r:id="rId6"/>
    <p:sldId id="259" r:id="rId7"/>
    <p:sldId id="260" r:id="rId8"/>
    <p:sldId id="328" r:id="rId9"/>
    <p:sldId id="261" r:id="rId10"/>
    <p:sldId id="262" r:id="rId11"/>
    <p:sldId id="333" r:id="rId12"/>
    <p:sldId id="332" r:id="rId13"/>
    <p:sldId id="330" r:id="rId14"/>
    <p:sldId id="335" r:id="rId15"/>
    <p:sldId id="337" r:id="rId16"/>
    <p:sldId id="338" r:id="rId17"/>
    <p:sldId id="266" r:id="rId18"/>
    <p:sldId id="322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90" r:id="rId37"/>
    <p:sldId id="285" r:id="rId38"/>
    <p:sldId id="286" r:id="rId39"/>
    <p:sldId id="287" r:id="rId40"/>
    <p:sldId id="325" r:id="rId41"/>
    <p:sldId id="288" r:id="rId42"/>
    <p:sldId id="340" r:id="rId43"/>
    <p:sldId id="289" r:id="rId44"/>
    <p:sldId id="291" r:id="rId45"/>
    <p:sldId id="301" r:id="rId46"/>
    <p:sldId id="361" r:id="rId47"/>
    <p:sldId id="302" r:id="rId48"/>
    <p:sldId id="350" r:id="rId49"/>
    <p:sldId id="294" r:id="rId50"/>
    <p:sldId id="345" r:id="rId51"/>
    <p:sldId id="341" r:id="rId52"/>
    <p:sldId id="342" r:id="rId53"/>
    <p:sldId id="343" r:id="rId54"/>
    <p:sldId id="34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46" r:id="rId68"/>
    <p:sldId id="347" r:id="rId69"/>
    <p:sldId id="351" r:id="rId70"/>
    <p:sldId id="348" r:id="rId71"/>
    <p:sldId id="349" r:id="rId72"/>
    <p:sldId id="353" r:id="rId73"/>
    <p:sldId id="354" r:id="rId74"/>
    <p:sldId id="355" r:id="rId75"/>
    <p:sldId id="356" r:id="rId76"/>
    <p:sldId id="357" r:id="rId77"/>
    <p:sldId id="359" r:id="rId78"/>
    <p:sldId id="360" r:id="rId79"/>
    <p:sldId id="352" r:id="rId80"/>
    <p:sldId id="323" r:id="rId81"/>
    <p:sldId id="320" r:id="rId8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rhard Heemskerk" initials="GH" lastIdx="1" clrIdx="0">
    <p:extLst>
      <p:ext uri="{19B8F6BF-5375-455C-9EA6-DF929625EA0E}">
        <p15:presenceInfo xmlns:p15="http://schemas.microsoft.com/office/powerpoint/2012/main" userId="84e0d01c1d46cb8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1" autoAdjust="0"/>
    <p:restoredTop sz="94400" autoAdjust="0"/>
  </p:normalViewPr>
  <p:slideViewPr>
    <p:cSldViewPr snapToGrid="0">
      <p:cViewPr varScale="1">
        <p:scale>
          <a:sx n="81" d="100"/>
          <a:sy n="81" d="100"/>
        </p:scale>
        <p:origin x="162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handoutMaster" Target="handoutMasters/handoutMaster1.xml"/><Relationship Id="rId89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2-20T20:11:03.155" idx="1">
    <p:pos x="10" y="10"/>
    <p:text>Stages should be changed according to correct list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446A8E-6607-4B35-BB23-F31DF7A87AB2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90892C3B-51C9-47C4-A614-38142F02AD70}">
      <dgm:prSet phldrT="[Text]"/>
      <dgm:sp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r>
            <a:rPr lang="en-US"/>
            <a:t>White Paper</a:t>
          </a:r>
        </a:p>
      </dgm:t>
    </dgm:pt>
    <dgm:pt modelId="{6CECEA3B-C4AE-41D4-9388-236AA30D26A7}" type="parTrans" cxnId="{CA200BF3-4F5E-4A1B-BBF6-981BBA99024A}">
      <dgm:prSet/>
      <dgm:spPr/>
      <dgm:t>
        <a:bodyPr/>
        <a:lstStyle/>
        <a:p>
          <a:endParaRPr lang="en-US"/>
        </a:p>
      </dgm:t>
    </dgm:pt>
    <dgm:pt modelId="{81B34122-F8FA-42F2-8D93-79007ECF9B23}" type="sibTrans" cxnId="{CA200BF3-4F5E-4A1B-BBF6-981BBA99024A}">
      <dgm:prSet/>
      <dgm:spPr/>
      <dgm:t>
        <a:bodyPr/>
        <a:lstStyle/>
        <a:p>
          <a:endParaRPr lang="en-US"/>
        </a:p>
      </dgm:t>
    </dgm:pt>
    <dgm:pt modelId="{CDE2582A-1931-4A20-AC2B-0A0445B0F550}">
      <dgm:prSet phldrT="[Text]"/>
      <dgm:spPr>
        <a:gradFill rotWithShape="0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</dgm:spPr>
      <dgm:t>
        <a:bodyPr/>
        <a:lstStyle/>
        <a:p>
          <a:r>
            <a:rPr lang="en-US"/>
            <a:t>High Level BRS</a:t>
          </a:r>
        </a:p>
      </dgm:t>
    </dgm:pt>
    <dgm:pt modelId="{FADB76A4-487F-4EAC-9BF8-8EBD57434104}" type="parTrans" cxnId="{EB1E4AF9-60E6-4429-9286-CE8E26797BE8}">
      <dgm:prSet/>
      <dgm:spPr/>
      <dgm:t>
        <a:bodyPr/>
        <a:lstStyle/>
        <a:p>
          <a:endParaRPr lang="en-US"/>
        </a:p>
      </dgm:t>
    </dgm:pt>
    <dgm:pt modelId="{363236DA-9562-4636-8CD3-4E4184B0FAFB}" type="sibTrans" cxnId="{EB1E4AF9-60E6-4429-9286-CE8E26797BE8}">
      <dgm:prSet/>
      <dgm:spPr/>
      <dgm:t>
        <a:bodyPr/>
        <a:lstStyle/>
        <a:p>
          <a:endParaRPr lang="en-US"/>
        </a:p>
      </dgm:t>
    </dgm:pt>
    <dgm:pt modelId="{79DB605B-3004-4499-B1C2-AED3AE66615D}">
      <dgm:prSet phldrT="[Text]"/>
      <dgm:spPr>
        <a:gradFill rotWithShape="0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</dgm:spPr>
      <dgm:t>
        <a:bodyPr/>
        <a:lstStyle/>
        <a:p>
          <a:r>
            <a:rPr lang="en-US"/>
            <a:t>High level RSM</a:t>
          </a:r>
        </a:p>
      </dgm:t>
    </dgm:pt>
    <dgm:pt modelId="{36998631-1EBF-46C6-A6B0-BA80A187558E}" type="parTrans" cxnId="{00F2B396-9127-4946-9DDD-9582C76A72BC}">
      <dgm:prSet/>
      <dgm:spPr/>
      <dgm:t>
        <a:bodyPr/>
        <a:lstStyle/>
        <a:p>
          <a:endParaRPr lang="en-US"/>
        </a:p>
      </dgm:t>
    </dgm:pt>
    <dgm:pt modelId="{8B5DFB37-DD40-4A51-8020-9E013C3BED21}" type="sibTrans" cxnId="{00F2B396-9127-4946-9DDD-9582C76A72BC}">
      <dgm:prSet/>
      <dgm:spPr/>
      <dgm:t>
        <a:bodyPr/>
        <a:lstStyle/>
        <a:p>
          <a:endParaRPr lang="en-US"/>
        </a:p>
      </dgm:t>
    </dgm:pt>
    <dgm:pt modelId="{98C922A5-375B-4B5D-8998-93E599714AFF}" type="pres">
      <dgm:prSet presAssocID="{A7446A8E-6607-4B35-BB23-F31DF7A87AB2}" presName="compositeShape" presStyleCnt="0">
        <dgm:presLayoutVars>
          <dgm:dir/>
          <dgm:resizeHandles/>
        </dgm:presLayoutVars>
      </dgm:prSet>
      <dgm:spPr/>
    </dgm:pt>
    <dgm:pt modelId="{05B30B3C-A2E2-4CD6-AA7C-572EA3FBC170}" type="pres">
      <dgm:prSet presAssocID="{A7446A8E-6607-4B35-BB23-F31DF7A87AB2}" presName="pyramid" presStyleLbl="node1" presStyleIdx="0" presStyleCnt="1" custLinFactNeighborX="3889" custLinFactNeighborY="-18756"/>
      <dgm:sp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>
          <a:outerShdw blurRad="50800" dist="38100" dir="2700000" algn="tl" rotWithShape="0">
            <a:schemeClr val="tx1">
              <a:alpha val="40000"/>
            </a:schemeClr>
          </a:outerShdw>
        </a:effectLst>
      </dgm:spPr>
    </dgm:pt>
    <dgm:pt modelId="{E77BDF60-8A0D-4FF1-882A-8A6CBBC28C32}" type="pres">
      <dgm:prSet presAssocID="{A7446A8E-6607-4B35-BB23-F31DF7A87AB2}" presName="theList" presStyleCnt="0"/>
      <dgm:spPr/>
    </dgm:pt>
    <dgm:pt modelId="{DF842CC3-05ED-4817-BB90-C0B559284744}" type="pres">
      <dgm:prSet presAssocID="{90892C3B-51C9-47C4-A614-38142F02AD70}" presName="aNode" presStyleLbl="fgAcc1" presStyleIdx="0" presStyleCnt="3">
        <dgm:presLayoutVars>
          <dgm:bulletEnabled val="1"/>
        </dgm:presLayoutVars>
      </dgm:prSet>
      <dgm:spPr/>
    </dgm:pt>
    <dgm:pt modelId="{02E8DC10-3AE4-44A1-8DF8-502785E5BBBA}" type="pres">
      <dgm:prSet presAssocID="{90892C3B-51C9-47C4-A614-38142F02AD70}" presName="aSpace" presStyleCnt="0"/>
      <dgm:spPr/>
    </dgm:pt>
    <dgm:pt modelId="{D06535CB-F972-46AA-AD9B-59982B595B97}" type="pres">
      <dgm:prSet presAssocID="{CDE2582A-1931-4A20-AC2B-0A0445B0F550}" presName="aNode" presStyleLbl="fgAcc1" presStyleIdx="1" presStyleCnt="3">
        <dgm:presLayoutVars>
          <dgm:bulletEnabled val="1"/>
        </dgm:presLayoutVars>
      </dgm:prSet>
      <dgm:spPr/>
    </dgm:pt>
    <dgm:pt modelId="{129211AB-48C3-4BA6-8F11-AE55A53081BB}" type="pres">
      <dgm:prSet presAssocID="{CDE2582A-1931-4A20-AC2B-0A0445B0F550}" presName="aSpace" presStyleCnt="0"/>
      <dgm:spPr/>
    </dgm:pt>
    <dgm:pt modelId="{A1A2498E-8538-497C-89F5-4C8346D655E0}" type="pres">
      <dgm:prSet presAssocID="{79DB605B-3004-4499-B1C2-AED3AE66615D}" presName="aNode" presStyleLbl="fgAcc1" presStyleIdx="2" presStyleCnt="3">
        <dgm:presLayoutVars>
          <dgm:bulletEnabled val="1"/>
        </dgm:presLayoutVars>
      </dgm:prSet>
      <dgm:spPr/>
    </dgm:pt>
    <dgm:pt modelId="{70D63E2E-4F9D-4402-8B5E-A112C2CDFC1C}" type="pres">
      <dgm:prSet presAssocID="{79DB605B-3004-4499-B1C2-AED3AE66615D}" presName="aSpace" presStyleCnt="0"/>
      <dgm:spPr/>
    </dgm:pt>
  </dgm:ptLst>
  <dgm:cxnLst>
    <dgm:cxn modelId="{03385567-3C98-4E9C-9598-D9E0F9117AC8}" type="presOf" srcId="{A7446A8E-6607-4B35-BB23-F31DF7A87AB2}" destId="{98C922A5-375B-4B5D-8998-93E599714AFF}" srcOrd="0" destOrd="0" presId="urn:microsoft.com/office/officeart/2005/8/layout/pyramid2"/>
    <dgm:cxn modelId="{CA200BF3-4F5E-4A1B-BBF6-981BBA99024A}" srcId="{A7446A8E-6607-4B35-BB23-F31DF7A87AB2}" destId="{90892C3B-51C9-47C4-A614-38142F02AD70}" srcOrd="0" destOrd="0" parTransId="{6CECEA3B-C4AE-41D4-9388-236AA30D26A7}" sibTransId="{81B34122-F8FA-42F2-8D93-79007ECF9B23}"/>
    <dgm:cxn modelId="{A50D4F5C-B6AC-44C3-9670-99E986117945}" type="presOf" srcId="{90892C3B-51C9-47C4-A614-38142F02AD70}" destId="{DF842CC3-05ED-4817-BB90-C0B559284744}" srcOrd="0" destOrd="0" presId="urn:microsoft.com/office/officeart/2005/8/layout/pyramid2"/>
    <dgm:cxn modelId="{059DC7EF-B6D3-424C-9157-652EA7AF3AF9}" type="presOf" srcId="{CDE2582A-1931-4A20-AC2B-0A0445B0F550}" destId="{D06535CB-F972-46AA-AD9B-59982B595B97}" srcOrd="0" destOrd="0" presId="urn:microsoft.com/office/officeart/2005/8/layout/pyramid2"/>
    <dgm:cxn modelId="{D927AFDD-DA16-4A39-A9E3-9682D18D95E3}" type="presOf" srcId="{79DB605B-3004-4499-B1C2-AED3AE66615D}" destId="{A1A2498E-8538-497C-89F5-4C8346D655E0}" srcOrd="0" destOrd="0" presId="urn:microsoft.com/office/officeart/2005/8/layout/pyramid2"/>
    <dgm:cxn modelId="{EB1E4AF9-60E6-4429-9286-CE8E26797BE8}" srcId="{A7446A8E-6607-4B35-BB23-F31DF7A87AB2}" destId="{CDE2582A-1931-4A20-AC2B-0A0445B0F550}" srcOrd="1" destOrd="0" parTransId="{FADB76A4-487F-4EAC-9BF8-8EBD57434104}" sibTransId="{363236DA-9562-4636-8CD3-4E4184B0FAFB}"/>
    <dgm:cxn modelId="{00F2B396-9127-4946-9DDD-9582C76A72BC}" srcId="{A7446A8E-6607-4B35-BB23-F31DF7A87AB2}" destId="{79DB605B-3004-4499-B1C2-AED3AE66615D}" srcOrd="2" destOrd="0" parTransId="{36998631-1EBF-46C6-A6B0-BA80A187558E}" sibTransId="{8B5DFB37-DD40-4A51-8020-9E013C3BED21}"/>
    <dgm:cxn modelId="{2CE7DB39-B497-4926-B6CA-83ECB169E512}" type="presParOf" srcId="{98C922A5-375B-4B5D-8998-93E599714AFF}" destId="{05B30B3C-A2E2-4CD6-AA7C-572EA3FBC170}" srcOrd="0" destOrd="0" presId="urn:microsoft.com/office/officeart/2005/8/layout/pyramid2"/>
    <dgm:cxn modelId="{D7C83352-A954-464D-ABF5-26B080D45EB5}" type="presParOf" srcId="{98C922A5-375B-4B5D-8998-93E599714AFF}" destId="{E77BDF60-8A0D-4FF1-882A-8A6CBBC28C32}" srcOrd="1" destOrd="0" presId="urn:microsoft.com/office/officeart/2005/8/layout/pyramid2"/>
    <dgm:cxn modelId="{F9C27F74-5F1A-460F-9697-B2D35015A516}" type="presParOf" srcId="{E77BDF60-8A0D-4FF1-882A-8A6CBBC28C32}" destId="{DF842CC3-05ED-4817-BB90-C0B559284744}" srcOrd="0" destOrd="0" presId="urn:microsoft.com/office/officeart/2005/8/layout/pyramid2"/>
    <dgm:cxn modelId="{0151CAB4-6486-4CC0-B055-816CFD6D1947}" type="presParOf" srcId="{E77BDF60-8A0D-4FF1-882A-8A6CBBC28C32}" destId="{02E8DC10-3AE4-44A1-8DF8-502785E5BBBA}" srcOrd="1" destOrd="0" presId="urn:microsoft.com/office/officeart/2005/8/layout/pyramid2"/>
    <dgm:cxn modelId="{581B8C7D-30A9-4E20-BF61-65BD4E9B8842}" type="presParOf" srcId="{E77BDF60-8A0D-4FF1-882A-8A6CBBC28C32}" destId="{D06535CB-F972-46AA-AD9B-59982B595B97}" srcOrd="2" destOrd="0" presId="urn:microsoft.com/office/officeart/2005/8/layout/pyramid2"/>
    <dgm:cxn modelId="{C17F4280-AFDA-41BF-8B54-D9F593DF9607}" type="presParOf" srcId="{E77BDF60-8A0D-4FF1-882A-8A6CBBC28C32}" destId="{129211AB-48C3-4BA6-8F11-AE55A53081BB}" srcOrd="3" destOrd="0" presId="urn:microsoft.com/office/officeart/2005/8/layout/pyramid2"/>
    <dgm:cxn modelId="{C8DF0BE6-CBFC-48E2-B8AB-B11F8006C69E}" type="presParOf" srcId="{E77BDF60-8A0D-4FF1-882A-8A6CBBC28C32}" destId="{A1A2498E-8538-497C-89F5-4C8346D655E0}" srcOrd="4" destOrd="0" presId="urn:microsoft.com/office/officeart/2005/8/layout/pyramid2"/>
    <dgm:cxn modelId="{515CDDED-4503-449F-B54A-9E085A3B8446}" type="presParOf" srcId="{E77BDF60-8A0D-4FF1-882A-8A6CBBC28C32}" destId="{70D63E2E-4F9D-4402-8B5E-A112C2CDFC1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29945F-8776-4BE3-9B36-4A2786B1CC6B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8A3292FD-6FD4-4390-93E9-37E3AF7FBB2C}">
      <dgm:prSet phldrT="[Text]" custT="1"/>
      <dgm:sp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US" sz="2000"/>
            <a:t>Messages</a:t>
          </a:r>
        </a:p>
      </dgm:t>
    </dgm:pt>
    <dgm:pt modelId="{9E494A0B-6E87-400D-A30E-119E9ACD7376}" type="parTrans" cxnId="{EA7EFF81-44F7-4966-BD9F-6AB9FC02082B}">
      <dgm:prSet/>
      <dgm:spPr/>
      <dgm:t>
        <a:bodyPr/>
        <a:lstStyle/>
        <a:p>
          <a:endParaRPr lang="en-US"/>
        </a:p>
      </dgm:t>
    </dgm:pt>
    <dgm:pt modelId="{2947F045-F275-4CD9-9FA5-1D51DBC26DBF}" type="sibTrans" cxnId="{EA7EFF81-44F7-4966-BD9F-6AB9FC02082B}">
      <dgm:prSet/>
      <dgm:spPr/>
      <dgm:t>
        <a:bodyPr/>
        <a:lstStyle/>
        <a:p>
          <a:endParaRPr lang="en-US"/>
        </a:p>
      </dgm:t>
    </dgm:pt>
    <dgm:pt modelId="{F204EDE7-0D14-4E69-A9FC-FA33411D6493}">
      <dgm:prSet phldrT="[Text]" custT="1"/>
      <dgm:spPr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US" sz="1800"/>
            <a:t>Structure</a:t>
          </a:r>
          <a:endParaRPr lang="en-US" sz="1400"/>
        </a:p>
      </dgm:t>
    </dgm:pt>
    <dgm:pt modelId="{130AB1DB-96DD-469C-8E20-BDC5918037EE}" type="parTrans" cxnId="{0D7C75D3-161F-42C0-9EBA-0E488CAFCD58}">
      <dgm:prSet/>
      <dgm:spPr/>
      <dgm:t>
        <a:bodyPr/>
        <a:lstStyle/>
        <a:p>
          <a:endParaRPr lang="en-US"/>
        </a:p>
      </dgm:t>
    </dgm:pt>
    <dgm:pt modelId="{F7BB87AC-3C71-4D6B-A509-F1C1CEC8A243}" type="sibTrans" cxnId="{0D7C75D3-161F-42C0-9EBA-0E488CAFCD58}">
      <dgm:prSet/>
      <dgm:spPr/>
      <dgm:t>
        <a:bodyPr/>
        <a:lstStyle/>
        <a:p>
          <a:endParaRPr lang="en-US"/>
        </a:p>
      </dgm:t>
    </dgm:pt>
    <dgm:pt modelId="{9D9DCD56-1349-488A-AB5D-17DB7D11851D}">
      <dgm:prSet phldrT="[Text]"/>
      <dgm:spPr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US"/>
            <a:t>Context CCL</a:t>
          </a:r>
        </a:p>
      </dgm:t>
    </dgm:pt>
    <dgm:pt modelId="{1858B1D2-B97D-411D-ADBE-01357AA6789F}" type="parTrans" cxnId="{9205024A-B6FF-400D-B481-8A1E2C6DA979}">
      <dgm:prSet/>
      <dgm:spPr/>
      <dgm:t>
        <a:bodyPr/>
        <a:lstStyle/>
        <a:p>
          <a:endParaRPr lang="en-US"/>
        </a:p>
      </dgm:t>
    </dgm:pt>
    <dgm:pt modelId="{104AF173-A609-4026-B595-2CFB19483794}" type="sibTrans" cxnId="{9205024A-B6FF-400D-B481-8A1E2C6DA979}">
      <dgm:prSet/>
      <dgm:spPr/>
      <dgm:t>
        <a:bodyPr/>
        <a:lstStyle/>
        <a:p>
          <a:endParaRPr lang="en-US"/>
        </a:p>
      </dgm:t>
    </dgm:pt>
    <dgm:pt modelId="{C7FA89DC-8BF6-43D4-BFF4-7D56D56D6E77}" type="pres">
      <dgm:prSet presAssocID="{FC29945F-8776-4BE3-9B36-4A2786B1CC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A0B67BF-30A1-4CE9-893C-294F802C3A8E}" type="pres">
      <dgm:prSet presAssocID="{8A3292FD-6FD4-4390-93E9-37E3AF7FBB2C}" presName="gear1" presStyleLbl="node1" presStyleIdx="0" presStyleCnt="3">
        <dgm:presLayoutVars>
          <dgm:chMax val="1"/>
          <dgm:bulletEnabled val="1"/>
        </dgm:presLayoutVars>
      </dgm:prSet>
      <dgm:spPr/>
    </dgm:pt>
    <dgm:pt modelId="{17411FF5-631B-4E3D-92B3-4AB6F22C6B08}" type="pres">
      <dgm:prSet presAssocID="{8A3292FD-6FD4-4390-93E9-37E3AF7FBB2C}" presName="gear1srcNode" presStyleLbl="node1" presStyleIdx="0" presStyleCnt="3"/>
      <dgm:spPr/>
    </dgm:pt>
    <dgm:pt modelId="{A374401B-D0D9-4E5A-B6C6-C52A8FA18815}" type="pres">
      <dgm:prSet presAssocID="{8A3292FD-6FD4-4390-93E9-37E3AF7FBB2C}" presName="gear1dstNode" presStyleLbl="node1" presStyleIdx="0" presStyleCnt="3"/>
      <dgm:spPr/>
    </dgm:pt>
    <dgm:pt modelId="{6E38BB79-0410-472B-961A-3D2F4F903F8F}" type="pres">
      <dgm:prSet presAssocID="{F204EDE7-0D14-4E69-A9FC-FA33411D6493}" presName="gear2" presStyleLbl="node1" presStyleIdx="1" presStyleCnt="3" custScaleX="119936" custScaleY="122236">
        <dgm:presLayoutVars>
          <dgm:chMax val="1"/>
          <dgm:bulletEnabled val="1"/>
        </dgm:presLayoutVars>
      </dgm:prSet>
      <dgm:spPr/>
    </dgm:pt>
    <dgm:pt modelId="{9A977E96-40E0-433C-9269-4BBF35C2F23B}" type="pres">
      <dgm:prSet presAssocID="{F204EDE7-0D14-4E69-A9FC-FA33411D6493}" presName="gear2srcNode" presStyleLbl="node1" presStyleIdx="1" presStyleCnt="3"/>
      <dgm:spPr/>
    </dgm:pt>
    <dgm:pt modelId="{ACF04213-7434-4947-A7C5-436B114795F6}" type="pres">
      <dgm:prSet presAssocID="{F204EDE7-0D14-4E69-A9FC-FA33411D6493}" presName="gear2dstNode" presStyleLbl="node1" presStyleIdx="1" presStyleCnt="3"/>
      <dgm:spPr/>
    </dgm:pt>
    <dgm:pt modelId="{A3CC5A35-407A-45E6-9E49-C68243B1A7BB}" type="pres">
      <dgm:prSet presAssocID="{9D9DCD56-1349-488A-AB5D-17DB7D11851D}" presName="gear3" presStyleLbl="node1" presStyleIdx="2" presStyleCnt="3" custScaleX="109438" custScaleY="103869"/>
      <dgm:spPr/>
    </dgm:pt>
    <dgm:pt modelId="{0C75A969-8FCE-4EA9-90A6-E7C415033E17}" type="pres">
      <dgm:prSet presAssocID="{9D9DCD56-1349-488A-AB5D-17DB7D11851D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AC769231-E433-414C-A9D8-51C983CF4E43}" type="pres">
      <dgm:prSet presAssocID="{9D9DCD56-1349-488A-AB5D-17DB7D11851D}" presName="gear3srcNode" presStyleLbl="node1" presStyleIdx="2" presStyleCnt="3"/>
      <dgm:spPr/>
    </dgm:pt>
    <dgm:pt modelId="{6DB607C0-1E21-48F8-A70D-A7F4D4219BEA}" type="pres">
      <dgm:prSet presAssocID="{9D9DCD56-1349-488A-AB5D-17DB7D11851D}" presName="gear3dstNode" presStyleLbl="node1" presStyleIdx="2" presStyleCnt="3"/>
      <dgm:spPr/>
    </dgm:pt>
    <dgm:pt modelId="{27D09601-704D-4E78-856B-CBD8B24CA008}" type="pres">
      <dgm:prSet presAssocID="{2947F045-F275-4CD9-9FA5-1D51DBC26DBF}" presName="connector1" presStyleLbl="sibTrans2D1" presStyleIdx="0" presStyleCnt="3"/>
      <dgm:spPr/>
    </dgm:pt>
    <dgm:pt modelId="{28B9ADEB-17B2-4DD3-B4A7-FD1612EAF667}" type="pres">
      <dgm:prSet presAssocID="{F7BB87AC-3C71-4D6B-A509-F1C1CEC8A243}" presName="connector2" presStyleLbl="sibTrans2D1" presStyleIdx="1" presStyleCnt="3"/>
      <dgm:spPr/>
    </dgm:pt>
    <dgm:pt modelId="{E465CE9D-0843-4010-82E6-0D0628D98753}" type="pres">
      <dgm:prSet presAssocID="{104AF173-A609-4026-B595-2CFB19483794}" presName="connector3" presStyleLbl="sibTrans2D1" presStyleIdx="2" presStyleCnt="3"/>
      <dgm:spPr/>
    </dgm:pt>
  </dgm:ptLst>
  <dgm:cxnLst>
    <dgm:cxn modelId="{C037A9C0-A90F-497A-8B7A-B2B9CDE102B2}" type="presOf" srcId="{8A3292FD-6FD4-4390-93E9-37E3AF7FBB2C}" destId="{0A0B67BF-30A1-4CE9-893C-294F802C3A8E}" srcOrd="0" destOrd="0" presId="urn:microsoft.com/office/officeart/2005/8/layout/gear1"/>
    <dgm:cxn modelId="{B42AE306-CF40-4144-BB58-C870A83C8DB4}" type="presOf" srcId="{F204EDE7-0D14-4E69-A9FC-FA33411D6493}" destId="{9A977E96-40E0-433C-9269-4BBF35C2F23B}" srcOrd="1" destOrd="0" presId="urn:microsoft.com/office/officeart/2005/8/layout/gear1"/>
    <dgm:cxn modelId="{193872CD-D486-4F05-AB5B-C7956436D80F}" type="presOf" srcId="{9D9DCD56-1349-488A-AB5D-17DB7D11851D}" destId="{AC769231-E433-414C-A9D8-51C983CF4E43}" srcOrd="2" destOrd="0" presId="urn:microsoft.com/office/officeart/2005/8/layout/gear1"/>
    <dgm:cxn modelId="{0D85DDEB-A3A3-4F71-8F1E-27428C59CC1A}" type="presOf" srcId="{9D9DCD56-1349-488A-AB5D-17DB7D11851D}" destId="{0C75A969-8FCE-4EA9-90A6-E7C415033E17}" srcOrd="1" destOrd="0" presId="urn:microsoft.com/office/officeart/2005/8/layout/gear1"/>
    <dgm:cxn modelId="{61067E6F-B899-47A7-B605-19595BC602B4}" type="presOf" srcId="{F204EDE7-0D14-4E69-A9FC-FA33411D6493}" destId="{ACF04213-7434-4947-A7C5-436B114795F6}" srcOrd="2" destOrd="0" presId="urn:microsoft.com/office/officeart/2005/8/layout/gear1"/>
    <dgm:cxn modelId="{EA7EFF81-44F7-4966-BD9F-6AB9FC02082B}" srcId="{FC29945F-8776-4BE3-9B36-4A2786B1CC6B}" destId="{8A3292FD-6FD4-4390-93E9-37E3AF7FBB2C}" srcOrd="0" destOrd="0" parTransId="{9E494A0B-6E87-400D-A30E-119E9ACD7376}" sibTransId="{2947F045-F275-4CD9-9FA5-1D51DBC26DBF}"/>
    <dgm:cxn modelId="{FBA12DDF-B6D4-4CF4-8ACE-BD26BE7AC0C7}" type="presOf" srcId="{F204EDE7-0D14-4E69-A9FC-FA33411D6493}" destId="{6E38BB79-0410-472B-961A-3D2F4F903F8F}" srcOrd="0" destOrd="0" presId="urn:microsoft.com/office/officeart/2005/8/layout/gear1"/>
    <dgm:cxn modelId="{ADCCF583-232F-4282-B165-1CA7505BF9EE}" type="presOf" srcId="{9D9DCD56-1349-488A-AB5D-17DB7D11851D}" destId="{A3CC5A35-407A-45E6-9E49-C68243B1A7BB}" srcOrd="0" destOrd="0" presId="urn:microsoft.com/office/officeart/2005/8/layout/gear1"/>
    <dgm:cxn modelId="{91E8C807-FE48-4A41-8EAF-15F4E1079419}" type="presOf" srcId="{FC29945F-8776-4BE3-9B36-4A2786B1CC6B}" destId="{C7FA89DC-8BF6-43D4-BFF4-7D56D56D6E77}" srcOrd="0" destOrd="0" presId="urn:microsoft.com/office/officeart/2005/8/layout/gear1"/>
    <dgm:cxn modelId="{0D7C75D3-161F-42C0-9EBA-0E488CAFCD58}" srcId="{FC29945F-8776-4BE3-9B36-4A2786B1CC6B}" destId="{F204EDE7-0D14-4E69-A9FC-FA33411D6493}" srcOrd="1" destOrd="0" parTransId="{130AB1DB-96DD-469C-8E20-BDC5918037EE}" sibTransId="{F7BB87AC-3C71-4D6B-A509-F1C1CEC8A243}"/>
    <dgm:cxn modelId="{033F6B62-C659-428F-86EB-ADF36135633A}" type="presOf" srcId="{8A3292FD-6FD4-4390-93E9-37E3AF7FBB2C}" destId="{17411FF5-631B-4E3D-92B3-4AB6F22C6B08}" srcOrd="1" destOrd="0" presId="urn:microsoft.com/office/officeart/2005/8/layout/gear1"/>
    <dgm:cxn modelId="{91915456-8742-4A2C-91C4-006637BFF197}" type="presOf" srcId="{104AF173-A609-4026-B595-2CFB19483794}" destId="{E465CE9D-0843-4010-82E6-0D0628D98753}" srcOrd="0" destOrd="0" presId="urn:microsoft.com/office/officeart/2005/8/layout/gear1"/>
    <dgm:cxn modelId="{710383C0-586F-42CC-97B8-63BF66378E64}" type="presOf" srcId="{F7BB87AC-3C71-4D6B-A509-F1C1CEC8A243}" destId="{28B9ADEB-17B2-4DD3-B4A7-FD1612EAF667}" srcOrd="0" destOrd="0" presId="urn:microsoft.com/office/officeart/2005/8/layout/gear1"/>
    <dgm:cxn modelId="{F9808306-EC99-46B1-9BBB-B425042F4F90}" type="presOf" srcId="{2947F045-F275-4CD9-9FA5-1D51DBC26DBF}" destId="{27D09601-704D-4E78-856B-CBD8B24CA008}" srcOrd="0" destOrd="0" presId="urn:microsoft.com/office/officeart/2005/8/layout/gear1"/>
    <dgm:cxn modelId="{BAD45B4C-DFB8-4536-83BD-683DA1AC2320}" type="presOf" srcId="{9D9DCD56-1349-488A-AB5D-17DB7D11851D}" destId="{6DB607C0-1E21-48F8-A70D-A7F4D4219BEA}" srcOrd="3" destOrd="0" presId="urn:microsoft.com/office/officeart/2005/8/layout/gear1"/>
    <dgm:cxn modelId="{9205024A-B6FF-400D-B481-8A1E2C6DA979}" srcId="{FC29945F-8776-4BE3-9B36-4A2786B1CC6B}" destId="{9D9DCD56-1349-488A-AB5D-17DB7D11851D}" srcOrd="2" destOrd="0" parTransId="{1858B1D2-B97D-411D-ADBE-01357AA6789F}" sibTransId="{104AF173-A609-4026-B595-2CFB19483794}"/>
    <dgm:cxn modelId="{9FDD9F10-6E13-4157-BD84-915E7A9B0D48}" type="presOf" srcId="{8A3292FD-6FD4-4390-93E9-37E3AF7FBB2C}" destId="{A374401B-D0D9-4E5A-B6C6-C52A8FA18815}" srcOrd="2" destOrd="0" presId="urn:microsoft.com/office/officeart/2005/8/layout/gear1"/>
    <dgm:cxn modelId="{04F16C32-8559-431F-8CE6-C707B0AEA803}" type="presParOf" srcId="{C7FA89DC-8BF6-43D4-BFF4-7D56D56D6E77}" destId="{0A0B67BF-30A1-4CE9-893C-294F802C3A8E}" srcOrd="0" destOrd="0" presId="urn:microsoft.com/office/officeart/2005/8/layout/gear1"/>
    <dgm:cxn modelId="{09D2DBEE-C8B1-4A65-8816-0551250DA0DB}" type="presParOf" srcId="{C7FA89DC-8BF6-43D4-BFF4-7D56D56D6E77}" destId="{17411FF5-631B-4E3D-92B3-4AB6F22C6B08}" srcOrd="1" destOrd="0" presId="urn:microsoft.com/office/officeart/2005/8/layout/gear1"/>
    <dgm:cxn modelId="{EF3B83E0-C41E-439D-AF78-1AE85DAA01BD}" type="presParOf" srcId="{C7FA89DC-8BF6-43D4-BFF4-7D56D56D6E77}" destId="{A374401B-D0D9-4E5A-B6C6-C52A8FA18815}" srcOrd="2" destOrd="0" presId="urn:microsoft.com/office/officeart/2005/8/layout/gear1"/>
    <dgm:cxn modelId="{BA8373CC-0269-4216-95B2-DE4B539C1258}" type="presParOf" srcId="{C7FA89DC-8BF6-43D4-BFF4-7D56D56D6E77}" destId="{6E38BB79-0410-472B-961A-3D2F4F903F8F}" srcOrd="3" destOrd="0" presId="urn:microsoft.com/office/officeart/2005/8/layout/gear1"/>
    <dgm:cxn modelId="{3EAC7699-AC07-42A7-9633-5C6DE2D08502}" type="presParOf" srcId="{C7FA89DC-8BF6-43D4-BFF4-7D56D56D6E77}" destId="{9A977E96-40E0-433C-9269-4BBF35C2F23B}" srcOrd="4" destOrd="0" presId="urn:microsoft.com/office/officeart/2005/8/layout/gear1"/>
    <dgm:cxn modelId="{3BAE6228-8C0E-4408-B2CA-08F742A85749}" type="presParOf" srcId="{C7FA89DC-8BF6-43D4-BFF4-7D56D56D6E77}" destId="{ACF04213-7434-4947-A7C5-436B114795F6}" srcOrd="5" destOrd="0" presId="urn:microsoft.com/office/officeart/2005/8/layout/gear1"/>
    <dgm:cxn modelId="{6AA23B74-4F17-41E7-9B99-A0B88713D2E2}" type="presParOf" srcId="{C7FA89DC-8BF6-43D4-BFF4-7D56D56D6E77}" destId="{A3CC5A35-407A-45E6-9E49-C68243B1A7BB}" srcOrd="6" destOrd="0" presId="urn:microsoft.com/office/officeart/2005/8/layout/gear1"/>
    <dgm:cxn modelId="{E94AF789-CEC1-4C7D-9800-AAA13C8F834D}" type="presParOf" srcId="{C7FA89DC-8BF6-43D4-BFF4-7D56D56D6E77}" destId="{0C75A969-8FCE-4EA9-90A6-E7C415033E17}" srcOrd="7" destOrd="0" presId="urn:microsoft.com/office/officeart/2005/8/layout/gear1"/>
    <dgm:cxn modelId="{52BEF115-3828-4609-9EEE-A4066E4E4D52}" type="presParOf" srcId="{C7FA89DC-8BF6-43D4-BFF4-7D56D56D6E77}" destId="{AC769231-E433-414C-A9D8-51C983CF4E43}" srcOrd="8" destOrd="0" presId="urn:microsoft.com/office/officeart/2005/8/layout/gear1"/>
    <dgm:cxn modelId="{B65E958E-CA24-40D1-9D9A-561F693F31BD}" type="presParOf" srcId="{C7FA89DC-8BF6-43D4-BFF4-7D56D56D6E77}" destId="{6DB607C0-1E21-48F8-A70D-A7F4D4219BEA}" srcOrd="9" destOrd="0" presId="urn:microsoft.com/office/officeart/2005/8/layout/gear1"/>
    <dgm:cxn modelId="{6EADDB7C-68D6-4A22-BC22-E11537F64D1E}" type="presParOf" srcId="{C7FA89DC-8BF6-43D4-BFF4-7D56D56D6E77}" destId="{27D09601-704D-4E78-856B-CBD8B24CA008}" srcOrd="10" destOrd="0" presId="urn:microsoft.com/office/officeart/2005/8/layout/gear1"/>
    <dgm:cxn modelId="{A8E21C8A-E420-4D11-BD0D-C94CA5ED5FEB}" type="presParOf" srcId="{C7FA89DC-8BF6-43D4-BFF4-7D56D56D6E77}" destId="{28B9ADEB-17B2-4DD3-B4A7-FD1612EAF667}" srcOrd="11" destOrd="0" presId="urn:microsoft.com/office/officeart/2005/8/layout/gear1"/>
    <dgm:cxn modelId="{3A463794-95B5-4179-A069-D6022891EB60}" type="presParOf" srcId="{C7FA89DC-8BF6-43D4-BFF4-7D56D56D6E77}" destId="{E465CE9D-0843-4010-82E6-0D0628D9875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29945F-8776-4BE3-9B36-4A2786B1CC6B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8A3292FD-6FD4-4390-93E9-37E3AF7FBB2C}">
      <dgm:prSet phldrT="[Text]" custT="1"/>
      <dgm:sp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US" sz="1600"/>
            <a:t>Maintenance</a:t>
          </a:r>
        </a:p>
      </dgm:t>
    </dgm:pt>
    <dgm:pt modelId="{9E494A0B-6E87-400D-A30E-119E9ACD7376}" type="parTrans" cxnId="{EA7EFF81-44F7-4966-BD9F-6AB9FC02082B}">
      <dgm:prSet/>
      <dgm:spPr/>
      <dgm:t>
        <a:bodyPr/>
        <a:lstStyle/>
        <a:p>
          <a:endParaRPr lang="en-US"/>
        </a:p>
      </dgm:t>
    </dgm:pt>
    <dgm:pt modelId="{2947F045-F275-4CD9-9FA5-1D51DBC26DBF}" type="sibTrans" cxnId="{EA7EFF81-44F7-4966-BD9F-6AB9FC02082B}">
      <dgm:prSet/>
      <dgm:spPr/>
      <dgm:t>
        <a:bodyPr/>
        <a:lstStyle/>
        <a:p>
          <a:endParaRPr lang="en-US"/>
        </a:p>
      </dgm:t>
    </dgm:pt>
    <dgm:pt modelId="{F204EDE7-0D14-4E69-A9FC-FA33411D6493}">
      <dgm:prSet phldrT="[Text]" custT="1"/>
      <dgm:spPr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US" sz="1800"/>
            <a:t>Structure</a:t>
          </a:r>
          <a:endParaRPr lang="en-US" sz="1400"/>
        </a:p>
      </dgm:t>
    </dgm:pt>
    <dgm:pt modelId="{130AB1DB-96DD-469C-8E20-BDC5918037EE}" type="parTrans" cxnId="{0D7C75D3-161F-42C0-9EBA-0E488CAFCD58}">
      <dgm:prSet/>
      <dgm:spPr/>
      <dgm:t>
        <a:bodyPr/>
        <a:lstStyle/>
        <a:p>
          <a:endParaRPr lang="en-US"/>
        </a:p>
      </dgm:t>
    </dgm:pt>
    <dgm:pt modelId="{F7BB87AC-3C71-4D6B-A509-F1C1CEC8A243}" type="sibTrans" cxnId="{0D7C75D3-161F-42C0-9EBA-0E488CAFCD58}">
      <dgm:prSet/>
      <dgm:spPr/>
      <dgm:t>
        <a:bodyPr/>
        <a:lstStyle/>
        <a:p>
          <a:endParaRPr lang="en-US"/>
        </a:p>
      </dgm:t>
    </dgm:pt>
    <dgm:pt modelId="{9D9DCD56-1349-488A-AB5D-17DB7D11851D}">
      <dgm:prSet phldrT="[Text]"/>
      <dgm:spPr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en-US"/>
            <a:t>Context CCL</a:t>
          </a:r>
        </a:p>
      </dgm:t>
    </dgm:pt>
    <dgm:pt modelId="{1858B1D2-B97D-411D-ADBE-01357AA6789F}" type="parTrans" cxnId="{9205024A-B6FF-400D-B481-8A1E2C6DA979}">
      <dgm:prSet/>
      <dgm:spPr/>
      <dgm:t>
        <a:bodyPr/>
        <a:lstStyle/>
        <a:p>
          <a:endParaRPr lang="en-US"/>
        </a:p>
      </dgm:t>
    </dgm:pt>
    <dgm:pt modelId="{104AF173-A609-4026-B595-2CFB19483794}" type="sibTrans" cxnId="{9205024A-B6FF-400D-B481-8A1E2C6DA979}">
      <dgm:prSet/>
      <dgm:spPr/>
      <dgm:t>
        <a:bodyPr/>
        <a:lstStyle/>
        <a:p>
          <a:endParaRPr lang="en-US"/>
        </a:p>
      </dgm:t>
    </dgm:pt>
    <dgm:pt modelId="{C7FA89DC-8BF6-43D4-BFF4-7D56D56D6E77}" type="pres">
      <dgm:prSet presAssocID="{FC29945F-8776-4BE3-9B36-4A2786B1CC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A0B67BF-30A1-4CE9-893C-294F802C3A8E}" type="pres">
      <dgm:prSet presAssocID="{8A3292FD-6FD4-4390-93E9-37E3AF7FBB2C}" presName="gear1" presStyleLbl="node1" presStyleIdx="0" presStyleCnt="3">
        <dgm:presLayoutVars>
          <dgm:chMax val="1"/>
          <dgm:bulletEnabled val="1"/>
        </dgm:presLayoutVars>
      </dgm:prSet>
      <dgm:spPr/>
    </dgm:pt>
    <dgm:pt modelId="{17411FF5-631B-4E3D-92B3-4AB6F22C6B08}" type="pres">
      <dgm:prSet presAssocID="{8A3292FD-6FD4-4390-93E9-37E3AF7FBB2C}" presName="gear1srcNode" presStyleLbl="node1" presStyleIdx="0" presStyleCnt="3"/>
      <dgm:spPr/>
    </dgm:pt>
    <dgm:pt modelId="{A374401B-D0D9-4E5A-B6C6-C52A8FA18815}" type="pres">
      <dgm:prSet presAssocID="{8A3292FD-6FD4-4390-93E9-37E3AF7FBB2C}" presName="gear1dstNode" presStyleLbl="node1" presStyleIdx="0" presStyleCnt="3"/>
      <dgm:spPr/>
    </dgm:pt>
    <dgm:pt modelId="{6E38BB79-0410-472B-961A-3D2F4F903F8F}" type="pres">
      <dgm:prSet presAssocID="{F204EDE7-0D14-4E69-A9FC-FA33411D6493}" presName="gear2" presStyleLbl="node1" presStyleIdx="1" presStyleCnt="3" custScaleX="119936" custScaleY="122236">
        <dgm:presLayoutVars>
          <dgm:chMax val="1"/>
          <dgm:bulletEnabled val="1"/>
        </dgm:presLayoutVars>
      </dgm:prSet>
      <dgm:spPr/>
    </dgm:pt>
    <dgm:pt modelId="{9A977E96-40E0-433C-9269-4BBF35C2F23B}" type="pres">
      <dgm:prSet presAssocID="{F204EDE7-0D14-4E69-A9FC-FA33411D6493}" presName="gear2srcNode" presStyleLbl="node1" presStyleIdx="1" presStyleCnt="3"/>
      <dgm:spPr/>
    </dgm:pt>
    <dgm:pt modelId="{ACF04213-7434-4947-A7C5-436B114795F6}" type="pres">
      <dgm:prSet presAssocID="{F204EDE7-0D14-4E69-A9FC-FA33411D6493}" presName="gear2dstNode" presStyleLbl="node1" presStyleIdx="1" presStyleCnt="3"/>
      <dgm:spPr/>
    </dgm:pt>
    <dgm:pt modelId="{A3CC5A35-407A-45E6-9E49-C68243B1A7BB}" type="pres">
      <dgm:prSet presAssocID="{9D9DCD56-1349-488A-AB5D-17DB7D11851D}" presName="gear3" presStyleLbl="node1" presStyleIdx="2" presStyleCnt="3" custScaleX="109438" custScaleY="103869"/>
      <dgm:spPr/>
    </dgm:pt>
    <dgm:pt modelId="{0C75A969-8FCE-4EA9-90A6-E7C415033E17}" type="pres">
      <dgm:prSet presAssocID="{9D9DCD56-1349-488A-AB5D-17DB7D11851D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AC769231-E433-414C-A9D8-51C983CF4E43}" type="pres">
      <dgm:prSet presAssocID="{9D9DCD56-1349-488A-AB5D-17DB7D11851D}" presName="gear3srcNode" presStyleLbl="node1" presStyleIdx="2" presStyleCnt="3"/>
      <dgm:spPr/>
    </dgm:pt>
    <dgm:pt modelId="{6DB607C0-1E21-48F8-A70D-A7F4D4219BEA}" type="pres">
      <dgm:prSet presAssocID="{9D9DCD56-1349-488A-AB5D-17DB7D11851D}" presName="gear3dstNode" presStyleLbl="node1" presStyleIdx="2" presStyleCnt="3"/>
      <dgm:spPr/>
    </dgm:pt>
    <dgm:pt modelId="{27D09601-704D-4E78-856B-CBD8B24CA008}" type="pres">
      <dgm:prSet presAssocID="{2947F045-F275-4CD9-9FA5-1D51DBC26DBF}" presName="connector1" presStyleLbl="sibTrans2D1" presStyleIdx="0" presStyleCnt="3"/>
      <dgm:spPr/>
    </dgm:pt>
    <dgm:pt modelId="{28B9ADEB-17B2-4DD3-B4A7-FD1612EAF667}" type="pres">
      <dgm:prSet presAssocID="{F7BB87AC-3C71-4D6B-A509-F1C1CEC8A243}" presName="connector2" presStyleLbl="sibTrans2D1" presStyleIdx="1" presStyleCnt="3"/>
      <dgm:spPr/>
    </dgm:pt>
    <dgm:pt modelId="{E465CE9D-0843-4010-82E6-0D0628D98753}" type="pres">
      <dgm:prSet presAssocID="{104AF173-A609-4026-B595-2CFB19483794}" presName="connector3" presStyleLbl="sibTrans2D1" presStyleIdx="2" presStyleCnt="3"/>
      <dgm:spPr/>
    </dgm:pt>
  </dgm:ptLst>
  <dgm:cxnLst>
    <dgm:cxn modelId="{C037A9C0-A90F-497A-8B7A-B2B9CDE102B2}" type="presOf" srcId="{8A3292FD-6FD4-4390-93E9-37E3AF7FBB2C}" destId="{0A0B67BF-30A1-4CE9-893C-294F802C3A8E}" srcOrd="0" destOrd="0" presId="urn:microsoft.com/office/officeart/2005/8/layout/gear1"/>
    <dgm:cxn modelId="{B42AE306-CF40-4144-BB58-C870A83C8DB4}" type="presOf" srcId="{F204EDE7-0D14-4E69-A9FC-FA33411D6493}" destId="{9A977E96-40E0-433C-9269-4BBF35C2F23B}" srcOrd="1" destOrd="0" presId="urn:microsoft.com/office/officeart/2005/8/layout/gear1"/>
    <dgm:cxn modelId="{193872CD-D486-4F05-AB5B-C7956436D80F}" type="presOf" srcId="{9D9DCD56-1349-488A-AB5D-17DB7D11851D}" destId="{AC769231-E433-414C-A9D8-51C983CF4E43}" srcOrd="2" destOrd="0" presId="urn:microsoft.com/office/officeart/2005/8/layout/gear1"/>
    <dgm:cxn modelId="{0D85DDEB-A3A3-4F71-8F1E-27428C59CC1A}" type="presOf" srcId="{9D9DCD56-1349-488A-AB5D-17DB7D11851D}" destId="{0C75A969-8FCE-4EA9-90A6-E7C415033E17}" srcOrd="1" destOrd="0" presId="urn:microsoft.com/office/officeart/2005/8/layout/gear1"/>
    <dgm:cxn modelId="{61067E6F-B899-47A7-B605-19595BC602B4}" type="presOf" srcId="{F204EDE7-0D14-4E69-A9FC-FA33411D6493}" destId="{ACF04213-7434-4947-A7C5-436B114795F6}" srcOrd="2" destOrd="0" presId="urn:microsoft.com/office/officeart/2005/8/layout/gear1"/>
    <dgm:cxn modelId="{EA7EFF81-44F7-4966-BD9F-6AB9FC02082B}" srcId="{FC29945F-8776-4BE3-9B36-4A2786B1CC6B}" destId="{8A3292FD-6FD4-4390-93E9-37E3AF7FBB2C}" srcOrd="0" destOrd="0" parTransId="{9E494A0B-6E87-400D-A30E-119E9ACD7376}" sibTransId="{2947F045-F275-4CD9-9FA5-1D51DBC26DBF}"/>
    <dgm:cxn modelId="{FBA12DDF-B6D4-4CF4-8ACE-BD26BE7AC0C7}" type="presOf" srcId="{F204EDE7-0D14-4E69-A9FC-FA33411D6493}" destId="{6E38BB79-0410-472B-961A-3D2F4F903F8F}" srcOrd="0" destOrd="0" presId="urn:microsoft.com/office/officeart/2005/8/layout/gear1"/>
    <dgm:cxn modelId="{ADCCF583-232F-4282-B165-1CA7505BF9EE}" type="presOf" srcId="{9D9DCD56-1349-488A-AB5D-17DB7D11851D}" destId="{A3CC5A35-407A-45E6-9E49-C68243B1A7BB}" srcOrd="0" destOrd="0" presId="urn:microsoft.com/office/officeart/2005/8/layout/gear1"/>
    <dgm:cxn modelId="{91E8C807-FE48-4A41-8EAF-15F4E1079419}" type="presOf" srcId="{FC29945F-8776-4BE3-9B36-4A2786B1CC6B}" destId="{C7FA89DC-8BF6-43D4-BFF4-7D56D56D6E77}" srcOrd="0" destOrd="0" presId="urn:microsoft.com/office/officeart/2005/8/layout/gear1"/>
    <dgm:cxn modelId="{0D7C75D3-161F-42C0-9EBA-0E488CAFCD58}" srcId="{FC29945F-8776-4BE3-9B36-4A2786B1CC6B}" destId="{F204EDE7-0D14-4E69-A9FC-FA33411D6493}" srcOrd="1" destOrd="0" parTransId="{130AB1DB-96DD-469C-8E20-BDC5918037EE}" sibTransId="{F7BB87AC-3C71-4D6B-A509-F1C1CEC8A243}"/>
    <dgm:cxn modelId="{033F6B62-C659-428F-86EB-ADF36135633A}" type="presOf" srcId="{8A3292FD-6FD4-4390-93E9-37E3AF7FBB2C}" destId="{17411FF5-631B-4E3D-92B3-4AB6F22C6B08}" srcOrd="1" destOrd="0" presId="urn:microsoft.com/office/officeart/2005/8/layout/gear1"/>
    <dgm:cxn modelId="{91915456-8742-4A2C-91C4-006637BFF197}" type="presOf" srcId="{104AF173-A609-4026-B595-2CFB19483794}" destId="{E465CE9D-0843-4010-82E6-0D0628D98753}" srcOrd="0" destOrd="0" presId="urn:microsoft.com/office/officeart/2005/8/layout/gear1"/>
    <dgm:cxn modelId="{710383C0-586F-42CC-97B8-63BF66378E64}" type="presOf" srcId="{F7BB87AC-3C71-4D6B-A509-F1C1CEC8A243}" destId="{28B9ADEB-17B2-4DD3-B4A7-FD1612EAF667}" srcOrd="0" destOrd="0" presId="urn:microsoft.com/office/officeart/2005/8/layout/gear1"/>
    <dgm:cxn modelId="{F9808306-EC99-46B1-9BBB-B425042F4F90}" type="presOf" srcId="{2947F045-F275-4CD9-9FA5-1D51DBC26DBF}" destId="{27D09601-704D-4E78-856B-CBD8B24CA008}" srcOrd="0" destOrd="0" presId="urn:microsoft.com/office/officeart/2005/8/layout/gear1"/>
    <dgm:cxn modelId="{BAD45B4C-DFB8-4536-83BD-683DA1AC2320}" type="presOf" srcId="{9D9DCD56-1349-488A-AB5D-17DB7D11851D}" destId="{6DB607C0-1E21-48F8-A70D-A7F4D4219BEA}" srcOrd="3" destOrd="0" presId="urn:microsoft.com/office/officeart/2005/8/layout/gear1"/>
    <dgm:cxn modelId="{9205024A-B6FF-400D-B481-8A1E2C6DA979}" srcId="{FC29945F-8776-4BE3-9B36-4A2786B1CC6B}" destId="{9D9DCD56-1349-488A-AB5D-17DB7D11851D}" srcOrd="2" destOrd="0" parTransId="{1858B1D2-B97D-411D-ADBE-01357AA6789F}" sibTransId="{104AF173-A609-4026-B595-2CFB19483794}"/>
    <dgm:cxn modelId="{9FDD9F10-6E13-4157-BD84-915E7A9B0D48}" type="presOf" srcId="{8A3292FD-6FD4-4390-93E9-37E3AF7FBB2C}" destId="{A374401B-D0D9-4E5A-B6C6-C52A8FA18815}" srcOrd="2" destOrd="0" presId="urn:microsoft.com/office/officeart/2005/8/layout/gear1"/>
    <dgm:cxn modelId="{04F16C32-8559-431F-8CE6-C707B0AEA803}" type="presParOf" srcId="{C7FA89DC-8BF6-43D4-BFF4-7D56D56D6E77}" destId="{0A0B67BF-30A1-4CE9-893C-294F802C3A8E}" srcOrd="0" destOrd="0" presId="urn:microsoft.com/office/officeart/2005/8/layout/gear1"/>
    <dgm:cxn modelId="{09D2DBEE-C8B1-4A65-8816-0551250DA0DB}" type="presParOf" srcId="{C7FA89DC-8BF6-43D4-BFF4-7D56D56D6E77}" destId="{17411FF5-631B-4E3D-92B3-4AB6F22C6B08}" srcOrd="1" destOrd="0" presId="urn:microsoft.com/office/officeart/2005/8/layout/gear1"/>
    <dgm:cxn modelId="{EF3B83E0-C41E-439D-AF78-1AE85DAA01BD}" type="presParOf" srcId="{C7FA89DC-8BF6-43D4-BFF4-7D56D56D6E77}" destId="{A374401B-D0D9-4E5A-B6C6-C52A8FA18815}" srcOrd="2" destOrd="0" presId="urn:microsoft.com/office/officeart/2005/8/layout/gear1"/>
    <dgm:cxn modelId="{BA8373CC-0269-4216-95B2-DE4B539C1258}" type="presParOf" srcId="{C7FA89DC-8BF6-43D4-BFF4-7D56D56D6E77}" destId="{6E38BB79-0410-472B-961A-3D2F4F903F8F}" srcOrd="3" destOrd="0" presId="urn:microsoft.com/office/officeart/2005/8/layout/gear1"/>
    <dgm:cxn modelId="{3EAC7699-AC07-42A7-9633-5C6DE2D08502}" type="presParOf" srcId="{C7FA89DC-8BF6-43D4-BFF4-7D56D56D6E77}" destId="{9A977E96-40E0-433C-9269-4BBF35C2F23B}" srcOrd="4" destOrd="0" presId="urn:microsoft.com/office/officeart/2005/8/layout/gear1"/>
    <dgm:cxn modelId="{3BAE6228-8C0E-4408-B2CA-08F742A85749}" type="presParOf" srcId="{C7FA89DC-8BF6-43D4-BFF4-7D56D56D6E77}" destId="{ACF04213-7434-4947-A7C5-436B114795F6}" srcOrd="5" destOrd="0" presId="urn:microsoft.com/office/officeart/2005/8/layout/gear1"/>
    <dgm:cxn modelId="{6AA23B74-4F17-41E7-9B99-A0B88713D2E2}" type="presParOf" srcId="{C7FA89DC-8BF6-43D4-BFF4-7D56D56D6E77}" destId="{A3CC5A35-407A-45E6-9E49-C68243B1A7BB}" srcOrd="6" destOrd="0" presId="urn:microsoft.com/office/officeart/2005/8/layout/gear1"/>
    <dgm:cxn modelId="{E94AF789-CEC1-4C7D-9800-AAA13C8F834D}" type="presParOf" srcId="{C7FA89DC-8BF6-43D4-BFF4-7D56D56D6E77}" destId="{0C75A969-8FCE-4EA9-90A6-E7C415033E17}" srcOrd="7" destOrd="0" presId="urn:microsoft.com/office/officeart/2005/8/layout/gear1"/>
    <dgm:cxn modelId="{52BEF115-3828-4609-9EEE-A4066E4E4D52}" type="presParOf" srcId="{C7FA89DC-8BF6-43D4-BFF4-7D56D56D6E77}" destId="{AC769231-E433-414C-A9D8-51C983CF4E43}" srcOrd="8" destOrd="0" presId="urn:microsoft.com/office/officeart/2005/8/layout/gear1"/>
    <dgm:cxn modelId="{B65E958E-CA24-40D1-9D9A-561F693F31BD}" type="presParOf" srcId="{C7FA89DC-8BF6-43D4-BFF4-7D56D56D6E77}" destId="{6DB607C0-1E21-48F8-A70D-A7F4D4219BEA}" srcOrd="9" destOrd="0" presId="urn:microsoft.com/office/officeart/2005/8/layout/gear1"/>
    <dgm:cxn modelId="{6EADDB7C-68D6-4A22-BC22-E11537F64D1E}" type="presParOf" srcId="{C7FA89DC-8BF6-43D4-BFF4-7D56D56D6E77}" destId="{27D09601-704D-4E78-856B-CBD8B24CA008}" srcOrd="10" destOrd="0" presId="urn:microsoft.com/office/officeart/2005/8/layout/gear1"/>
    <dgm:cxn modelId="{A8E21C8A-E420-4D11-BD0D-C94CA5ED5FEB}" type="presParOf" srcId="{C7FA89DC-8BF6-43D4-BFF4-7D56D56D6E77}" destId="{28B9ADEB-17B2-4DD3-B4A7-FD1612EAF667}" srcOrd="11" destOrd="0" presId="urn:microsoft.com/office/officeart/2005/8/layout/gear1"/>
    <dgm:cxn modelId="{3A463794-95B5-4179-A069-D6022891EB60}" type="presParOf" srcId="{C7FA89DC-8BF6-43D4-BFF4-7D56D56D6E77}" destId="{E465CE9D-0843-4010-82E6-0D0628D9875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B30B3C-A2E2-4CD6-AA7C-572EA3FBC170}">
      <dsp:nvSpPr>
        <dsp:cNvPr id="0" name=""/>
        <dsp:cNvSpPr/>
      </dsp:nvSpPr>
      <dsp:spPr>
        <a:xfrm>
          <a:off x="705920" y="0"/>
          <a:ext cx="3663244" cy="3663244"/>
        </a:xfrm>
        <a:prstGeom prst="triangle">
          <a:avLst/>
        </a:prstGeom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46000">
              <a:schemeClr val="accent1">
                <a:lumMod val="95000"/>
                <a:lumOff val="5000"/>
              </a:schemeClr>
            </a:gs>
            <a:gs pos="100000">
              <a:schemeClr val="accent1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schemeClr val="tx1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842CC3-05ED-4817-BB90-C0B559284744}">
      <dsp:nvSpPr>
        <dsp:cNvPr id="0" name=""/>
        <dsp:cNvSpPr/>
      </dsp:nvSpPr>
      <dsp:spPr>
        <a:xfrm>
          <a:off x="2395078" y="368291"/>
          <a:ext cx="2381108" cy="867158"/>
        </a:xfrm>
        <a:prstGeom prst="roundRect">
          <a:avLst/>
        </a:prstGeom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White Paper</a:t>
          </a:r>
        </a:p>
      </dsp:txBody>
      <dsp:txXfrm>
        <a:off x="2437409" y="410622"/>
        <a:ext cx="2296446" cy="782496"/>
      </dsp:txXfrm>
    </dsp:sp>
    <dsp:sp modelId="{D06535CB-F972-46AA-AD9B-59982B595B97}">
      <dsp:nvSpPr>
        <dsp:cNvPr id="0" name=""/>
        <dsp:cNvSpPr/>
      </dsp:nvSpPr>
      <dsp:spPr>
        <a:xfrm>
          <a:off x="2395078" y="1343845"/>
          <a:ext cx="2381108" cy="867158"/>
        </a:xfrm>
        <a:prstGeom prst="roundRect">
          <a:avLst/>
        </a:prstGeom>
        <a:gradFill rotWithShape="0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High Level BRS</a:t>
          </a:r>
        </a:p>
      </dsp:txBody>
      <dsp:txXfrm>
        <a:off x="2437409" y="1386176"/>
        <a:ext cx="2296446" cy="782496"/>
      </dsp:txXfrm>
    </dsp:sp>
    <dsp:sp modelId="{A1A2498E-8538-497C-89F5-4C8346D655E0}">
      <dsp:nvSpPr>
        <dsp:cNvPr id="0" name=""/>
        <dsp:cNvSpPr/>
      </dsp:nvSpPr>
      <dsp:spPr>
        <a:xfrm>
          <a:off x="2395078" y="2319398"/>
          <a:ext cx="2381108" cy="867158"/>
        </a:xfrm>
        <a:prstGeom prst="roundRect">
          <a:avLst/>
        </a:prstGeom>
        <a:gradFill rotWithShape="0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High level RSM</a:t>
          </a:r>
        </a:p>
      </dsp:txBody>
      <dsp:txXfrm>
        <a:off x="2437409" y="2361729"/>
        <a:ext cx="2296446" cy="7824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B67BF-30A1-4CE9-893C-294F802C3A8E}">
      <dsp:nvSpPr>
        <dsp:cNvPr id="0" name=""/>
        <dsp:cNvSpPr/>
      </dsp:nvSpPr>
      <dsp:spPr>
        <a:xfrm>
          <a:off x="2545972" y="1742217"/>
          <a:ext cx="2107631" cy="2107631"/>
        </a:xfrm>
        <a:prstGeom prst="gear9">
          <a:avLst/>
        </a:prstGeom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Messages</a:t>
          </a:r>
        </a:p>
      </dsp:txBody>
      <dsp:txXfrm>
        <a:off x="2969700" y="2235920"/>
        <a:ext cx="1260175" cy="1083365"/>
      </dsp:txXfrm>
    </dsp:sp>
    <dsp:sp modelId="{6E38BB79-0410-472B-961A-3D2F4F903F8F}">
      <dsp:nvSpPr>
        <dsp:cNvPr id="0" name=""/>
        <dsp:cNvSpPr/>
      </dsp:nvSpPr>
      <dsp:spPr>
        <a:xfrm>
          <a:off x="1166921" y="1073630"/>
          <a:ext cx="1838406" cy="1873661"/>
        </a:xfrm>
        <a:prstGeom prst="gear6">
          <a:avLst/>
        </a:prstGeom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Structure</a:t>
          </a:r>
          <a:endParaRPr lang="en-US" sz="1400" kern="1200"/>
        </a:p>
      </dsp:txBody>
      <dsp:txXfrm>
        <a:off x="1629745" y="1544453"/>
        <a:ext cx="912758" cy="932015"/>
      </dsp:txXfrm>
    </dsp:sp>
    <dsp:sp modelId="{A3CC5A35-407A-45E6-9E49-C68243B1A7BB}">
      <dsp:nvSpPr>
        <dsp:cNvPr id="0" name=""/>
        <dsp:cNvSpPr/>
      </dsp:nvSpPr>
      <dsp:spPr>
        <a:xfrm rot="20700000">
          <a:off x="2092071" y="172811"/>
          <a:ext cx="1674212" cy="1529346"/>
        </a:xfrm>
        <a:prstGeom prst="gear6">
          <a:avLst/>
        </a:prstGeom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Context CCL</a:t>
          </a:r>
        </a:p>
      </dsp:txBody>
      <dsp:txXfrm rot="-20700000">
        <a:off x="2467867" y="499650"/>
        <a:ext cx="922620" cy="875670"/>
      </dsp:txXfrm>
    </dsp:sp>
    <dsp:sp modelId="{27D09601-704D-4E78-856B-CBD8B24CA008}">
      <dsp:nvSpPr>
        <dsp:cNvPr id="0" name=""/>
        <dsp:cNvSpPr/>
      </dsp:nvSpPr>
      <dsp:spPr>
        <a:xfrm>
          <a:off x="2379976" y="1426410"/>
          <a:ext cx="2697768" cy="2697768"/>
        </a:xfrm>
        <a:prstGeom prst="circularArrow">
          <a:avLst>
            <a:gd name="adj1" fmla="val 4687"/>
            <a:gd name="adj2" fmla="val 299029"/>
            <a:gd name="adj3" fmla="val 2506996"/>
            <a:gd name="adj4" fmla="val 15881174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9ADEB-17B2-4DD3-B4A7-FD1612EAF667}">
      <dsp:nvSpPr>
        <dsp:cNvPr id="0" name=""/>
        <dsp:cNvSpPr/>
      </dsp:nvSpPr>
      <dsp:spPr>
        <a:xfrm>
          <a:off x="1048253" y="906448"/>
          <a:ext cx="1960097" cy="196009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65CE9D-0843-4010-82E6-0D0628D98753}">
      <dsp:nvSpPr>
        <dsp:cNvPr id="0" name=""/>
        <dsp:cNvSpPr/>
      </dsp:nvSpPr>
      <dsp:spPr>
        <a:xfrm>
          <a:off x="1830856" y="-140849"/>
          <a:ext cx="2113379" cy="211337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B67BF-30A1-4CE9-893C-294F802C3A8E}">
      <dsp:nvSpPr>
        <dsp:cNvPr id="0" name=""/>
        <dsp:cNvSpPr/>
      </dsp:nvSpPr>
      <dsp:spPr>
        <a:xfrm>
          <a:off x="2843964" y="1928200"/>
          <a:ext cx="2332622" cy="2332622"/>
        </a:xfrm>
        <a:prstGeom prst="gear9">
          <a:avLst/>
        </a:prstGeom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/>
            <a:t>Maintenance</a:t>
          </a:r>
        </a:p>
      </dsp:txBody>
      <dsp:txXfrm>
        <a:off x="3312925" y="2474606"/>
        <a:ext cx="1394700" cy="1199015"/>
      </dsp:txXfrm>
    </dsp:sp>
    <dsp:sp modelId="{6E38BB79-0410-472B-961A-3D2F4F903F8F}">
      <dsp:nvSpPr>
        <dsp:cNvPr id="0" name=""/>
        <dsp:cNvSpPr/>
      </dsp:nvSpPr>
      <dsp:spPr>
        <a:xfrm>
          <a:off x="1317699" y="1188241"/>
          <a:ext cx="2034657" cy="2073676"/>
        </a:xfrm>
        <a:prstGeom prst="gear6">
          <a:avLst/>
        </a:prstGeom>
        <a:gradFill flip="none" rotWithShape="1">
          <a:gsLst>
            <a:gs pos="0">
              <a:schemeClr val="accent4">
                <a:lumMod val="89000"/>
              </a:schemeClr>
            </a:gs>
            <a:gs pos="23000">
              <a:schemeClr val="accent4">
                <a:lumMod val="89000"/>
              </a:schemeClr>
            </a:gs>
            <a:gs pos="69000">
              <a:schemeClr val="accent4">
                <a:lumMod val="75000"/>
              </a:schemeClr>
            </a:gs>
            <a:gs pos="97000">
              <a:schemeClr val="accent4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Structure</a:t>
          </a:r>
          <a:endParaRPr lang="en-US" sz="1400" kern="1200"/>
        </a:p>
      </dsp:txBody>
      <dsp:txXfrm>
        <a:off x="1829930" y="1709325"/>
        <a:ext cx="1010195" cy="1031508"/>
      </dsp:txXfrm>
    </dsp:sp>
    <dsp:sp modelId="{A3CC5A35-407A-45E6-9E49-C68243B1A7BB}">
      <dsp:nvSpPr>
        <dsp:cNvPr id="0" name=""/>
        <dsp:cNvSpPr/>
      </dsp:nvSpPr>
      <dsp:spPr>
        <a:xfrm rot="20700000">
          <a:off x="2341609" y="191259"/>
          <a:ext cx="1852935" cy="1692605"/>
        </a:xfrm>
        <a:prstGeom prst="gear6">
          <a:avLst/>
        </a:prstGeom>
        <a:gradFill flip="none" rotWithShape="1">
          <a:gsLst>
            <a:gs pos="0">
              <a:schemeClr val="accent6">
                <a:lumMod val="89000"/>
              </a:schemeClr>
            </a:gs>
            <a:gs pos="23000">
              <a:schemeClr val="accent6">
                <a:lumMod val="89000"/>
              </a:schemeClr>
            </a:gs>
            <a:gs pos="69000">
              <a:schemeClr val="accent6">
                <a:lumMod val="75000"/>
              </a:schemeClr>
            </a:gs>
            <a:gs pos="97000">
              <a:schemeClr val="accent6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Context CCL</a:t>
          </a:r>
        </a:p>
      </dsp:txBody>
      <dsp:txXfrm rot="-20700000">
        <a:off x="2757522" y="552988"/>
        <a:ext cx="1021110" cy="969148"/>
      </dsp:txXfrm>
    </dsp:sp>
    <dsp:sp modelId="{27D09601-704D-4E78-856B-CBD8B24CA008}">
      <dsp:nvSpPr>
        <dsp:cNvPr id="0" name=""/>
        <dsp:cNvSpPr/>
      </dsp:nvSpPr>
      <dsp:spPr>
        <a:xfrm>
          <a:off x="2665114" y="1575920"/>
          <a:ext cx="2985756" cy="2985756"/>
        </a:xfrm>
        <a:prstGeom prst="circularArrow">
          <a:avLst>
            <a:gd name="adj1" fmla="val 4688"/>
            <a:gd name="adj2" fmla="val 299029"/>
            <a:gd name="adj3" fmla="val 2517341"/>
            <a:gd name="adj4" fmla="val 15858748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9ADEB-17B2-4DD3-B4A7-FD1612EAF667}">
      <dsp:nvSpPr>
        <dsp:cNvPr id="0" name=""/>
        <dsp:cNvSpPr/>
      </dsp:nvSpPr>
      <dsp:spPr>
        <a:xfrm>
          <a:off x="1186363" y="1001291"/>
          <a:ext cx="2169339" cy="216933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65CE9D-0843-4010-82E6-0D0628D98753}">
      <dsp:nvSpPr>
        <dsp:cNvPr id="0" name=""/>
        <dsp:cNvSpPr/>
      </dsp:nvSpPr>
      <dsp:spPr>
        <a:xfrm>
          <a:off x="2052510" y="-157806"/>
          <a:ext cx="2338984" cy="233898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C10DA-83F3-4EEA-8975-D5DEED66A8F8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257C5-C5BE-46A6-BDAD-69F097C562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78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ABD84-E238-48A4-85F9-9FB78602AF4D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530D94-1A26-44EE-B16B-C4EFD97F70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982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8226D-EAEB-40BC-B7A8-2789FC591D8E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53362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8226D-EAEB-40BC-B7A8-2789FC591D8E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88119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0D94-1A26-44EE-B16B-C4EFD97F70D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063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530D94-1A26-44EE-B16B-C4EFD97F70D2}" type="slidenum">
              <a:rPr lang="en-GB" smtClean="0"/>
              <a:t>80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021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83932" y="640490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6434B-49FF-4C2B-AA15-54452B49F1E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5" name="Titolo 1"/>
          <p:cNvSpPr txBox="1">
            <a:spLocks/>
          </p:cNvSpPr>
          <p:nvPr userDrawn="1"/>
        </p:nvSpPr>
        <p:spPr bwMode="auto">
          <a:xfrm>
            <a:off x="460375" y="487928"/>
            <a:ext cx="8064896" cy="224378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FF5050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200"/>
              </a:lnSpc>
            </a:pPr>
            <a:br>
              <a:rPr lang="it-IT" dirty="0">
                <a:solidFill>
                  <a:schemeClr val="accent1"/>
                </a:solidFill>
              </a:rPr>
            </a:br>
            <a:br>
              <a:rPr lang="it-IT" dirty="0">
                <a:solidFill>
                  <a:schemeClr val="accent1"/>
                </a:solidFill>
              </a:rPr>
            </a:br>
            <a:r>
              <a:rPr lang="it-IT" sz="3600" b="1" dirty="0">
                <a:solidFill>
                  <a:schemeClr val="accent1"/>
                </a:solidFill>
              </a:rPr>
              <a:t>UN/CEFACT</a:t>
            </a:r>
            <a:br>
              <a:rPr lang="it-IT" sz="3600" b="1" dirty="0">
                <a:solidFill>
                  <a:schemeClr val="accent1"/>
                </a:solidFill>
              </a:rPr>
            </a:br>
            <a:endParaRPr lang="it-IT" sz="3600" b="1" dirty="0">
              <a:solidFill>
                <a:schemeClr val="accent1"/>
              </a:solidFill>
            </a:endParaRPr>
          </a:p>
          <a:p>
            <a:pPr>
              <a:lnSpc>
                <a:spcPts val="3200"/>
              </a:lnSpc>
            </a:pPr>
            <a:r>
              <a:rPr lang="it-IT" sz="3600" b="1">
                <a:solidFill>
                  <a:schemeClr val="accent1"/>
                </a:solidFill>
              </a:rPr>
              <a:t>Reference Data Models</a:t>
            </a:r>
            <a:endParaRPr lang="it-IT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Q:\UN Logo &amp; UNECE Logo\New UNECE\UNECE logo FOR ALL OTHER USES\UNECE logo-blue-english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406" y="223300"/>
            <a:ext cx="2593848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752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429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735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3925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2689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6045692"/>
            <a:ext cx="9144000" cy="81230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0" y="-1"/>
            <a:ext cx="9144000" cy="229043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9156" y="659843"/>
            <a:ext cx="6996194" cy="89916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5635"/>
            <a:ext cx="7886700" cy="448132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pic>
        <p:nvPicPr>
          <p:cNvPr id="1028" name="Picture 4" descr="http://www1.unece.org/stat/platform/download/attachments/71401485/wikis?version=1&amp;modificationDate=1355730024128&amp;api=v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84" y="295040"/>
            <a:ext cx="1286188" cy="11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 userDrawn="1"/>
        </p:nvSpPr>
        <p:spPr>
          <a:xfrm>
            <a:off x="1519156" y="106536"/>
            <a:ext cx="50438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>
                <a:solidFill>
                  <a:schemeClr val="bg1"/>
                </a:solidFill>
              </a:rPr>
              <a:t>UNECE – United Nations</a:t>
            </a:r>
            <a:r>
              <a:rPr lang="fr-FR" sz="1600" baseline="0">
                <a:solidFill>
                  <a:schemeClr val="bg1"/>
                </a:solidFill>
              </a:rPr>
              <a:t> Economic Commission for Europe</a:t>
            </a:r>
            <a:endParaRPr lang="fr-FR" sz="1600">
              <a:solidFill>
                <a:schemeClr val="bg1"/>
              </a:solidFill>
            </a:endParaRPr>
          </a:p>
          <a:p>
            <a:r>
              <a:rPr lang="fr-FR" sz="1400">
                <a:solidFill>
                  <a:schemeClr val="bg1"/>
                </a:solidFill>
              </a:rPr>
              <a:t>UN/CEFACT – UN Centre for Trade</a:t>
            </a:r>
            <a:r>
              <a:rPr lang="fr-FR" sz="1400" baseline="0">
                <a:solidFill>
                  <a:schemeClr val="bg1"/>
                </a:solidFill>
              </a:rPr>
              <a:t> Facilitation and e-Business</a:t>
            </a:r>
            <a:endParaRPr lang="fr-FR" sz="1400">
              <a:solidFill>
                <a:schemeClr val="bg1"/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106C77B-0A6C-4C31-A695-A29AD89C7D78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13" hasCustomPrompt="1"/>
          </p:nvPr>
        </p:nvSpPr>
        <p:spPr>
          <a:xfrm>
            <a:off x="6383045" y="156726"/>
            <a:ext cx="2132305" cy="452928"/>
          </a:xfrm>
        </p:spPr>
        <p:txBody>
          <a:bodyPr anchor="ctr">
            <a:normAutofit/>
          </a:bodyPr>
          <a:lstStyle>
            <a:lvl1pPr marL="0" indent="0" algn="r">
              <a:buNone/>
              <a:defRPr sz="2000" baseline="0"/>
            </a:lvl1pPr>
          </a:lstStyle>
          <a:p>
            <a:pPr lvl="0"/>
            <a:r>
              <a:rPr lang="fr-FR"/>
              <a:t>Section name</a:t>
            </a:r>
          </a:p>
        </p:txBody>
      </p:sp>
    </p:spTree>
    <p:extLst>
      <p:ext uri="{BB962C8B-B14F-4D97-AF65-F5344CB8AC3E}">
        <p14:creationId xmlns:p14="http://schemas.microsoft.com/office/powerpoint/2010/main" val="66096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59245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466043" y="6283522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2D9F6-4E0E-41D8-BC1F-BF1CE87366CF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04186" y="35512"/>
            <a:ext cx="1544715" cy="266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0" cap="none" spc="0" dirty="0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UN/CEFACT</a:t>
            </a:r>
          </a:p>
        </p:txBody>
      </p:sp>
    </p:spTree>
    <p:extLst>
      <p:ext uri="{BB962C8B-B14F-4D97-AF65-F5344CB8AC3E}">
        <p14:creationId xmlns:p14="http://schemas.microsoft.com/office/powerpoint/2010/main" val="253681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82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382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8144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655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3427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05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3587300" cy="365125"/>
          </a:xfrm>
          <a:prstGeom prst="rect">
            <a:avLst/>
          </a:prstGeom>
        </p:spPr>
        <p:txBody>
          <a:bodyPr/>
          <a:lstStyle/>
          <a:p>
            <a:fld id="{740289C2-9F35-4D44-9F23-323F9F03438E}" type="datetimeFigureOut">
              <a:rPr lang="fr-FR" smtClean="0"/>
              <a:t>20/02/2017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8663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8C0FA-998F-4E05-A1AC-739A92E2A23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8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hyperlink" Target="mailto:r.wessel@seeburger.d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sue.probert@dial.pipex.com" TargetMode="External"/><Relationship Id="rId4" Type="http://schemas.openxmlformats.org/officeDocument/2006/relationships/hyperlink" Target="mailto:gerhard.heemskerk@kpnmail.nl" TargetMode="Externa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40015" y="3003094"/>
            <a:ext cx="60039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b="1">
                <a:solidFill>
                  <a:srgbClr val="002060"/>
                </a:solidFill>
              </a:rPr>
              <a:t>Anticipating and Following Technological Trends </a:t>
            </a:r>
          </a:p>
          <a:p>
            <a:pPr lvl="1" algn="ctr"/>
            <a:r>
              <a:rPr lang="en-US" sz="2000" b="1">
                <a:solidFill>
                  <a:srgbClr val="002060"/>
                </a:solidFill>
              </a:rPr>
              <a:t>in eBusiness Data Exchanges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734671" y="50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4410327" y="3809833"/>
            <a:ext cx="4240379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 algn="l"/>
            <a:r>
              <a:rPr lang="en-AU" b="1">
                <a:solidFill>
                  <a:schemeClr val="tx1">
                    <a:lumMod val="50000"/>
                    <a:lumOff val="50000"/>
                  </a:schemeClr>
                </a:solidFill>
              </a:rPr>
              <a:t>Mini Conference, Geneva, 27 March 2017 </a:t>
            </a:r>
            <a:endParaRPr lang="en-AU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638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6290" y="418862"/>
            <a:ext cx="7899400" cy="662063"/>
          </a:xfrm>
        </p:spPr>
        <p:txBody>
          <a:bodyPr>
            <a:normAutofit fontScale="90000"/>
          </a:bodyPr>
          <a:lstStyle/>
          <a:p>
            <a:r>
              <a:rPr lang="nl-NL"/>
              <a:t>Project Purpose: </a:t>
            </a:r>
            <a:r>
              <a:rPr lang="en-AU" u="sng"/>
              <a:t>SCRDM &amp; MMT</a:t>
            </a:r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726191" y="1600565"/>
            <a:ext cx="816663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/>
              <a:t>Development </a:t>
            </a:r>
            <a:r>
              <a:rPr lang="en-AU" sz="2400" dirty="0"/>
              <a:t>of a </a:t>
            </a:r>
            <a:r>
              <a:rPr lang="en-AU" sz="2400"/>
              <a:t>semantic model (Reference Data Model) </a:t>
            </a:r>
            <a:r>
              <a:rPr lang="en-US" sz="2400"/>
              <a:t>aimed at the  Supply Chain</a:t>
            </a:r>
            <a:endParaRPr lang="en-AU" sz="24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sz="2400"/>
              <a:t>Easy </a:t>
            </a:r>
            <a:r>
              <a:rPr lang="en-AU" sz="2400" dirty="0"/>
              <a:t>to use and maintainable </a:t>
            </a:r>
            <a:r>
              <a:rPr lang="en-AU" sz="2400"/>
              <a:t>semantic framework for the Supply Chain</a:t>
            </a:r>
            <a:endParaRPr lang="en-AU" sz="2400" dirty="0"/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400"/>
              <a:t>Semantic links between UN Layout Key documents, UN/EDIFACT message implementation structures and the Core Component Library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400"/>
              <a:t>Guidelines for using Reference Data Models </a:t>
            </a:r>
          </a:p>
          <a:p>
            <a:endParaRPr lang="en-AU" sz="2400" dirty="0"/>
          </a:p>
          <a:p>
            <a:endParaRPr lang="en-AU" sz="2400" dirty="0"/>
          </a:p>
          <a:p>
            <a:endParaRPr lang="nl-NL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10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402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6290" y="418862"/>
            <a:ext cx="7899400" cy="662063"/>
          </a:xfrm>
        </p:spPr>
        <p:txBody>
          <a:bodyPr>
            <a:normAutofit fontScale="90000"/>
          </a:bodyPr>
          <a:lstStyle/>
          <a:p>
            <a:r>
              <a:rPr lang="nl-NL"/>
              <a:t>Project Deliverables </a:t>
            </a:r>
            <a:r>
              <a:rPr lang="en-AU" u="sng"/>
              <a:t>SCRDM &amp; MMT</a:t>
            </a:r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726191" y="1600565"/>
            <a:ext cx="816663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A structured Reference Data Model based on the latest release of CCL (CCTS 2.01)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Semantics links UN/EDIFACT, TDED…. to support increased interoperability between data exchange structures and standard mappings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Guidelines on how to use Reference Data Models and produce XML messages.</a:t>
            </a:r>
          </a:p>
          <a:p>
            <a:endParaRPr lang="en-AU" sz="2800" dirty="0"/>
          </a:p>
          <a:p>
            <a:endParaRPr lang="en-AU" sz="2800" dirty="0"/>
          </a:p>
          <a:p>
            <a:endParaRPr lang="nl-NL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11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908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6290" y="418862"/>
            <a:ext cx="8160826" cy="662063"/>
          </a:xfrm>
        </p:spPr>
        <p:txBody>
          <a:bodyPr>
            <a:normAutofit fontScale="90000"/>
          </a:bodyPr>
          <a:lstStyle/>
          <a:p>
            <a:r>
              <a:rPr lang="nl-NL"/>
              <a:t>Project Purpose: </a:t>
            </a:r>
            <a:r>
              <a:rPr lang="nl-NL" sz="4000"/>
              <a:t>Extension CI messages</a:t>
            </a:r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726191" y="1600565"/>
            <a:ext cx="8166631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Process driven XML schemas, based on existing artefacts of cataloguing, quotation, ordering, delivering and remittance advice.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New process driven XML schemas are intended to replace the published (document-centric) XML schemas.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During the transition period, business requirements consistency will be ensured as all the XML schemas will be based on the same but updated BRSes</a:t>
            </a:r>
            <a:endParaRPr lang="en-AU" sz="2800" dirty="0"/>
          </a:p>
          <a:p>
            <a:endParaRPr lang="en-AU" sz="2800" dirty="0"/>
          </a:p>
          <a:p>
            <a:endParaRPr lang="nl-NL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12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048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45167" y="418862"/>
            <a:ext cx="8566485" cy="662063"/>
          </a:xfrm>
        </p:spPr>
        <p:txBody>
          <a:bodyPr>
            <a:normAutofit fontScale="90000"/>
          </a:bodyPr>
          <a:lstStyle/>
          <a:p>
            <a:r>
              <a:rPr lang="nl-NL"/>
              <a:t>Projects Deliverables: </a:t>
            </a:r>
            <a:r>
              <a:rPr lang="nl-NL" sz="3600"/>
              <a:t>Extension CI messages</a:t>
            </a:r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726191" y="1600565"/>
            <a:ext cx="8166631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Updated BRSes for cataloguing, quotation, ordering, delivering and remittance advice.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Message assembly components for above mentioned processes specified in RSMs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Process driven XML Schemas for above mentioned processes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Message assembly components in the format(s) as described in the “Procedures for Reference Data Model &amp; Associated Artefacts Publication Project”.</a:t>
            </a:r>
          </a:p>
          <a:p>
            <a:endParaRPr lang="en-AU" sz="2800" dirty="0"/>
          </a:p>
          <a:p>
            <a:endParaRPr lang="en-AU" sz="2800" dirty="0"/>
          </a:p>
          <a:p>
            <a:endParaRPr lang="nl-NL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13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14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6290" y="418862"/>
            <a:ext cx="7899400" cy="662063"/>
          </a:xfrm>
        </p:spPr>
        <p:txBody>
          <a:bodyPr>
            <a:normAutofit fontScale="90000"/>
          </a:bodyPr>
          <a:lstStyle/>
          <a:p>
            <a:r>
              <a:rPr lang="nl-NL"/>
              <a:t>Project Purpose: </a:t>
            </a:r>
            <a:r>
              <a:rPr lang="nl-NL" sz="3600"/>
              <a:t>Procedures Publication</a:t>
            </a:r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726191" y="1600565"/>
            <a:ext cx="816663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/>
              <a:t>Define the procedures for the creation and publication of CCL-based Reference Data Models and associated artefacts. </a:t>
            </a: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14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76456" y="3209025"/>
            <a:ext cx="73692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The process for the publication of Reference Data Models takes account of the following aspects:</a:t>
            </a:r>
          </a:p>
          <a:p>
            <a:r>
              <a:rPr lang="en-US"/>
              <a:t>- Relationship with the underlying CCL</a:t>
            </a:r>
          </a:p>
          <a:p>
            <a:r>
              <a:rPr lang="en-US"/>
              <a:t>- Validation rules for publication formats</a:t>
            </a:r>
          </a:p>
          <a:p>
            <a:pPr marL="285750" indent="-285750">
              <a:buFontTx/>
              <a:buChar char="-"/>
            </a:pPr>
            <a:r>
              <a:rPr lang="en-US"/>
              <a:t>Production of the publication bundle</a:t>
            </a:r>
          </a:p>
          <a:p>
            <a:pPr marL="285750" indent="-285750">
              <a:buFontTx/>
              <a:buChar char="-"/>
            </a:pPr>
            <a:r>
              <a:rPr lang="en-US"/>
              <a:t>Maintenance of RDM</a:t>
            </a:r>
          </a:p>
        </p:txBody>
      </p:sp>
    </p:spTree>
    <p:extLst>
      <p:ext uri="{BB962C8B-B14F-4D97-AF65-F5344CB8AC3E}">
        <p14:creationId xmlns:p14="http://schemas.microsoft.com/office/powerpoint/2010/main" val="1086487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6290" y="418862"/>
            <a:ext cx="8246532" cy="662063"/>
          </a:xfrm>
        </p:spPr>
        <p:txBody>
          <a:bodyPr>
            <a:normAutofit fontScale="90000"/>
          </a:bodyPr>
          <a:lstStyle/>
          <a:p>
            <a:r>
              <a:rPr lang="nl-NL"/>
              <a:t>Projects Deliverables: </a:t>
            </a:r>
            <a:r>
              <a:rPr lang="nl-NL" sz="3100"/>
              <a:t>Procedures Publication</a:t>
            </a:r>
            <a:endParaRPr lang="nl-NL"/>
          </a:p>
        </p:txBody>
      </p:sp>
      <p:sp>
        <p:nvSpPr>
          <p:cNvPr id="5" name="TextBox 4"/>
          <p:cNvSpPr txBox="1"/>
          <p:nvPr/>
        </p:nvSpPr>
        <p:spPr>
          <a:xfrm>
            <a:off x="726191" y="1600565"/>
            <a:ext cx="816663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/>
              <a:t>Definition of the publication bundle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400"/>
          </a:p>
          <a:p>
            <a:endParaRPr lang="en-AU" sz="2800" dirty="0"/>
          </a:p>
          <a:p>
            <a:endParaRPr lang="en-AU" sz="2800" dirty="0"/>
          </a:p>
          <a:p>
            <a:endParaRPr lang="nl-NL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15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860" y="2146269"/>
            <a:ext cx="6425727" cy="4041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1118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84839" y="429866"/>
            <a:ext cx="8001000" cy="571853"/>
          </a:xfrm>
        </p:spPr>
        <p:txBody>
          <a:bodyPr>
            <a:normAutofit fontScale="90000"/>
          </a:bodyPr>
          <a:lstStyle/>
          <a:p>
            <a:r>
              <a:rPr lang="nl-NL"/>
              <a:t>Project Status</a:t>
            </a:r>
            <a:endParaRPr lang="nl-NL" sz="2800" i="1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16</a:t>
            </a:fld>
            <a:endParaRPr lang="en-AU"/>
          </a:p>
        </p:txBody>
      </p:sp>
      <p:sp>
        <p:nvSpPr>
          <p:cNvPr id="3" name="TextBox 2"/>
          <p:cNvSpPr txBox="1"/>
          <p:nvPr/>
        </p:nvSpPr>
        <p:spPr>
          <a:xfrm>
            <a:off x="612279" y="2182728"/>
            <a:ext cx="6837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1. Supply Chain Reference Data Model Project (SCRDM)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2278" y="2645751"/>
            <a:ext cx="6837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2. Extension of Cross Industry Invoice technical artefacts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1967" y="3153967"/>
            <a:ext cx="67976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3. Extension of Cross Industry </a:t>
            </a:r>
            <a:r>
              <a:rPr lang="en-US" sz="2000"/>
              <a:t>Cataloguing, Quotation, </a:t>
            </a:r>
            <a:br>
              <a:rPr lang="en-US" sz="2000"/>
            </a:br>
            <a:r>
              <a:rPr lang="en-US" sz="2000"/>
              <a:t>     Ordering, Delivering and Remittance Advice technical </a:t>
            </a:r>
            <a:br>
              <a:rPr lang="en-US" sz="2000"/>
            </a:br>
            <a:r>
              <a:rPr lang="en-US" sz="2000"/>
              <a:t>     artefacts</a:t>
            </a:r>
            <a:endParaRPr lang="nl-NL" sz="2000"/>
          </a:p>
        </p:txBody>
      </p:sp>
      <p:sp>
        <p:nvSpPr>
          <p:cNvPr id="14" name="TextBox 13"/>
          <p:cNvSpPr txBox="1"/>
          <p:nvPr/>
        </p:nvSpPr>
        <p:spPr>
          <a:xfrm>
            <a:off x="612278" y="4714733"/>
            <a:ext cx="6710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5. </a:t>
            </a:r>
            <a:r>
              <a:rPr lang="en-US" sz="2000"/>
              <a:t>Procedures for Reference Data Model &amp; associated artefacts</a:t>
            </a:r>
          </a:p>
          <a:p>
            <a:r>
              <a:rPr lang="en-US" sz="2000"/>
              <a:t>    publication</a:t>
            </a:r>
            <a:endParaRPr lang="nl-NL" sz="2000"/>
          </a:p>
        </p:txBody>
      </p:sp>
      <p:sp>
        <p:nvSpPr>
          <p:cNvPr id="18" name="TextBox 17"/>
          <p:cNvSpPr txBox="1"/>
          <p:nvPr/>
        </p:nvSpPr>
        <p:spPr>
          <a:xfrm>
            <a:off x="651658" y="4197026"/>
            <a:ext cx="6837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4. Multi Modal Transport (MMT)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405333" y="1629701"/>
            <a:ext cx="13226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/>
              <a:t>ODP stage:</a:t>
            </a:r>
          </a:p>
        </p:txBody>
      </p:sp>
      <p:sp>
        <p:nvSpPr>
          <p:cNvPr id="5" name="Rectangle 4"/>
          <p:cNvSpPr/>
          <p:nvPr/>
        </p:nvSpPr>
        <p:spPr>
          <a:xfrm>
            <a:off x="7322385" y="2182729"/>
            <a:ext cx="1463454" cy="286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ODP 5 Exit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322385" y="2677723"/>
            <a:ext cx="1463454" cy="322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ODP 5 Exit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322385" y="3222277"/>
            <a:ext cx="1469866" cy="3413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ODP 3 Draft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322385" y="4139793"/>
            <a:ext cx="1487742" cy="3413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ODP 3 Draft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322385" y="4851238"/>
            <a:ext cx="1487742" cy="3413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ODP 4 Review</a:t>
            </a:r>
          </a:p>
        </p:txBody>
      </p:sp>
      <p:sp>
        <p:nvSpPr>
          <p:cNvPr id="2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9526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267222" cy="707319"/>
          </a:xfrm>
        </p:spPr>
        <p:txBody>
          <a:bodyPr>
            <a:normAutofit/>
          </a:bodyPr>
          <a:lstStyle/>
          <a:p>
            <a:r>
              <a:rPr lang="nl-NL" sz="4000"/>
              <a:t>Work for the coming months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38200" y="1944480"/>
            <a:ext cx="7899400" cy="8835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AU" sz="2400"/>
              <a:t>Review Message Assemblies (RSMs) of </a:t>
            </a:r>
            <a:r>
              <a:rPr lang="en-US" sz="2400"/>
              <a:t>Cataloguing, Quotation, Ordering, Delivering and Remittance Advice technical artefacts</a:t>
            </a:r>
            <a:endParaRPr lang="en-AU" sz="2400" dirty="0"/>
          </a:p>
          <a:p>
            <a:pPr>
              <a:lnSpc>
                <a:spcPct val="100000"/>
              </a:lnSpc>
            </a:pPr>
            <a:r>
              <a:rPr lang="en-AU" sz="2400"/>
              <a:t>Review updated BRSes of above mentiones processes</a:t>
            </a:r>
          </a:p>
          <a:p>
            <a:pPr>
              <a:lnSpc>
                <a:spcPct val="100000"/>
              </a:lnSpc>
            </a:pPr>
            <a:r>
              <a:rPr lang="en-AU" sz="2400"/>
              <a:t>Preparing publication of updated BRSs, RSMs for public review of above mentioned processes</a:t>
            </a:r>
          </a:p>
          <a:p>
            <a:pPr>
              <a:lnSpc>
                <a:spcPct val="100000"/>
              </a:lnSpc>
            </a:pPr>
            <a:r>
              <a:rPr lang="en-AU" sz="2400"/>
              <a:t>Process public review comments </a:t>
            </a:r>
            <a:endParaRPr lang="en-AU" sz="2400" dirty="0"/>
          </a:p>
          <a:p>
            <a:pPr>
              <a:lnSpc>
                <a:spcPct val="100000"/>
              </a:lnSpc>
            </a:pPr>
            <a:r>
              <a:rPr lang="en-AU" sz="2400"/>
              <a:t>Prepare publication of deliverables including XML schemas, all targeted for 17B.</a:t>
            </a:r>
            <a:endParaRPr lang="en-AU" sz="24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17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8039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30642" y="1202815"/>
            <a:ext cx="3948438" cy="2494397"/>
          </a:xfrm>
        </p:spPr>
        <p:txBody>
          <a:bodyPr>
            <a:normAutofit/>
          </a:bodyPr>
          <a:lstStyle/>
          <a:p>
            <a:pPr algn="ctr"/>
            <a:r>
              <a:rPr lang="nl-NL" b="1"/>
              <a:t>Questions on </a:t>
            </a:r>
            <a:br>
              <a:rPr lang="nl-NL" b="1"/>
            </a:br>
            <a:r>
              <a:rPr lang="nl-NL" b="1"/>
              <a:t>“The projects” ?</a:t>
            </a:r>
          </a:p>
        </p:txBody>
      </p:sp>
      <p:sp>
        <p:nvSpPr>
          <p:cNvPr id="8" name="Rectangle 7"/>
          <p:cNvSpPr/>
          <p:nvPr/>
        </p:nvSpPr>
        <p:spPr>
          <a:xfrm>
            <a:off x="267358" y="309575"/>
            <a:ext cx="2954655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/>
              <a:t>End section 1:</a:t>
            </a:r>
          </a:p>
          <a:p>
            <a:r>
              <a:rPr lang="nl-NL" sz="3600"/>
              <a:t>			</a:t>
            </a:r>
          </a:p>
          <a:p>
            <a:endParaRPr lang="nl-NL" sz="3600"/>
          </a:p>
          <a:p>
            <a:r>
              <a:rPr lang="nl-NL" sz="3600"/>
              <a:t> 			</a:t>
            </a:r>
          </a:p>
        </p:txBody>
      </p: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4083653" y="3343889"/>
            <a:ext cx="1042416" cy="1042416"/>
          </a:xfrm>
          <a:prstGeom prst="actionButtonHelp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18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46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22489" cy="676597"/>
          </a:xfrm>
        </p:spPr>
        <p:txBody>
          <a:bodyPr>
            <a:normAutofit fontScale="90000"/>
          </a:bodyPr>
          <a:lstStyle/>
          <a:p>
            <a:r>
              <a:rPr lang="nl-NL"/>
              <a:t>Section 2: The Concept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21070" y="1041722"/>
            <a:ext cx="50586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i="1"/>
              <a:t>Reference Data Model</a:t>
            </a:r>
          </a:p>
        </p:txBody>
      </p:sp>
      <p:sp>
        <p:nvSpPr>
          <p:cNvPr id="1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195492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19</a:t>
            </a:fld>
            <a:endParaRPr lang="en-A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070" y="2046193"/>
            <a:ext cx="4591947" cy="3662963"/>
          </a:xfrm>
          <a:prstGeom prst="rect">
            <a:avLst/>
          </a:prstGeom>
        </p:spPr>
      </p:pic>
      <p:sp>
        <p:nvSpPr>
          <p:cNvPr id="3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040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83356" y="418000"/>
            <a:ext cx="7685243" cy="640509"/>
          </a:xfrm>
        </p:spPr>
        <p:txBody>
          <a:bodyPr>
            <a:normAutofit fontScale="90000"/>
          </a:bodyPr>
          <a:lstStyle/>
          <a:p>
            <a:r>
              <a:rPr lang="en-AU" dirty="0"/>
              <a:t>Mini Conference Background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83356" y="1674431"/>
            <a:ext cx="7685243" cy="16259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dirty="0"/>
              <a:t>This Mini Conference will provide participants with information on: </a:t>
            </a:r>
          </a:p>
          <a:p>
            <a:pPr lvl="1"/>
            <a:r>
              <a:rPr lang="en-AU"/>
              <a:t>Reference Data Models for the Supply Chain and Transport &amp; Logistics domain.</a:t>
            </a:r>
            <a:endParaRPr lang="en-AU" dirty="0"/>
          </a:p>
          <a:p>
            <a:endParaRPr lang="en-AU" dirty="0"/>
          </a:p>
          <a:p>
            <a:pPr marL="0" indent="0">
              <a:buNone/>
            </a:pPr>
            <a:r>
              <a:rPr lang="en-AU" dirty="0"/>
              <a:t>Participants will also get information on:</a:t>
            </a:r>
          </a:p>
          <a:p>
            <a:pPr lvl="1"/>
            <a:r>
              <a:rPr lang="en-AU"/>
              <a:t>The projects</a:t>
            </a:r>
            <a:endParaRPr lang="en-AU" dirty="0"/>
          </a:p>
          <a:p>
            <a:pPr lvl="1"/>
            <a:r>
              <a:rPr lang="en-AU"/>
              <a:t>The concepts</a:t>
            </a:r>
          </a:p>
          <a:p>
            <a:pPr lvl="1"/>
            <a:r>
              <a:rPr lang="en-AU"/>
              <a:t>The deliverables</a:t>
            </a:r>
          </a:p>
          <a:p>
            <a:pPr lvl="1"/>
            <a:r>
              <a:rPr lang="en-AU"/>
              <a:t>The maintenance</a:t>
            </a:r>
            <a:endParaRPr lang="en-AU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88519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218371"/>
            <a:ext cx="8204200" cy="1056710"/>
          </a:xfrm>
        </p:spPr>
        <p:txBody>
          <a:bodyPr>
            <a:normAutofit/>
          </a:bodyPr>
          <a:lstStyle/>
          <a:p>
            <a:r>
              <a:rPr lang="en-AU" sz="4000"/>
              <a:t>UN/CEFACT </a:t>
            </a:r>
            <a:r>
              <a:rPr lang="en-AU" sz="4000" dirty="0"/>
              <a:t>Reference Data Models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75447" y="1933197"/>
            <a:ext cx="7725086" cy="3911791"/>
          </a:xfrm>
        </p:spPr>
        <p:txBody>
          <a:bodyPr>
            <a:normAutofit lnSpcReduction="10000"/>
          </a:bodyPr>
          <a:lstStyle/>
          <a:p>
            <a:r>
              <a:rPr lang="en-AU" sz="2600" dirty="0"/>
              <a:t>Reference Data Model (e.g. SCRDM)</a:t>
            </a:r>
          </a:p>
          <a:p>
            <a:pPr lvl="1"/>
            <a:r>
              <a:rPr lang="en-AU" sz="2200" dirty="0"/>
              <a:t>a subset of the UN/CEFACT Core Component Library</a:t>
            </a:r>
          </a:p>
          <a:p>
            <a:pPr lvl="1"/>
            <a:r>
              <a:rPr lang="en-AU" sz="2200" dirty="0"/>
              <a:t>a rich collection of business artefacts</a:t>
            </a:r>
          </a:p>
          <a:p>
            <a:pPr marL="457200" lvl="1" indent="0">
              <a:buNone/>
            </a:pPr>
            <a:r>
              <a:rPr lang="en-AU" sz="2200" dirty="0"/>
              <a:t>from which standard business documents can be created</a:t>
            </a:r>
          </a:p>
          <a:p>
            <a:endParaRPr lang="en-AU" sz="2600" dirty="0"/>
          </a:p>
          <a:p>
            <a:r>
              <a:rPr lang="en-AU" sz="2600" dirty="0"/>
              <a:t>The evolution:</a:t>
            </a:r>
          </a:p>
          <a:p>
            <a:pPr lvl="1"/>
            <a:r>
              <a:rPr lang="en-AU" sz="2200" dirty="0"/>
              <a:t>creation of standard business document subsets from ‘Master Structure’</a:t>
            </a:r>
          </a:p>
          <a:p>
            <a:pPr lvl="1"/>
            <a:r>
              <a:rPr lang="en-AU" sz="2200" dirty="0"/>
              <a:t>contextual message restrictions are applied to the subset artefacts, the Master Structure and/or the business document </a:t>
            </a:r>
          </a:p>
          <a:p>
            <a:pPr marL="457200" lvl="1" indent="0">
              <a:buNone/>
            </a:pPr>
            <a:endParaRPr lang="en-AU" dirty="0"/>
          </a:p>
          <a:p>
            <a:pPr marL="457200" lvl="1" indent="0">
              <a:buNone/>
            </a:pPr>
            <a:endParaRPr lang="en-AU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20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734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07286" y="355706"/>
            <a:ext cx="8236714" cy="696031"/>
          </a:xfrm>
        </p:spPr>
        <p:txBody>
          <a:bodyPr>
            <a:normAutofit/>
          </a:bodyPr>
          <a:lstStyle/>
          <a:p>
            <a:r>
              <a:rPr lang="en-AU" sz="4000"/>
              <a:t>First</a:t>
            </a:r>
            <a:r>
              <a:rPr lang="en-AU"/>
              <a:t> delivery</a:t>
            </a:r>
            <a:r>
              <a:rPr lang="en-AU" dirty="0"/>
              <a:t>: </a:t>
            </a:r>
            <a:r>
              <a:rPr lang="en-AU" i="1" dirty="0"/>
              <a:t>Cross Industry Invoice</a:t>
            </a:r>
            <a:endParaRPr lang="nl-NL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286" y="1545062"/>
            <a:ext cx="6095875" cy="4306673"/>
          </a:xfrm>
          <a:prstGeom prst="rect">
            <a:avLst/>
          </a:prstGeom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21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623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7428793" cy="606226"/>
          </a:xfrm>
        </p:spPr>
        <p:txBody>
          <a:bodyPr>
            <a:normAutofit fontScale="90000"/>
          </a:bodyPr>
          <a:lstStyle/>
          <a:p>
            <a:r>
              <a:rPr lang="en-AU" dirty="0"/>
              <a:t>Benefits</a:t>
            </a:r>
            <a:r>
              <a:rPr lang="en-AU"/>
              <a:t>: for Decision Makers</a:t>
            </a:r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368424"/>
            <a:ext cx="7955844" cy="1990019"/>
          </a:xfrm>
        </p:spPr>
        <p:txBody>
          <a:bodyPr>
            <a:noAutofit/>
          </a:bodyPr>
          <a:lstStyle/>
          <a:p>
            <a:r>
              <a:rPr lang="en-US" sz="2000"/>
              <a:t>The support of information sharing, e.g. enabled by data pipelines, with the timely capture of quality data from data sources ensuring supply chain visibility</a:t>
            </a:r>
          </a:p>
          <a:p>
            <a:r>
              <a:rPr lang="en-US" sz="2000"/>
              <a:t>The provision of global semantics covering all data requirements internationally accepted</a:t>
            </a:r>
          </a:p>
          <a:p>
            <a:r>
              <a:rPr lang="en-US" sz="2000"/>
              <a:t>Reduction of administrative burden by efficient reuse of data shared within the Buy Ship Pay model</a:t>
            </a:r>
          </a:p>
          <a:p>
            <a:r>
              <a:rPr lang="en-AU" sz="2000"/>
              <a:t>Trusted semantic model, based on internationally accepted standardized &amp; harmonized library </a:t>
            </a:r>
          </a:p>
          <a:p>
            <a:r>
              <a:rPr lang="en-AU" sz="2000"/>
              <a:t>Enhanced interoperability of data with Buy Ship Pay domain</a:t>
            </a:r>
          </a:p>
          <a:p>
            <a:r>
              <a:rPr lang="en-AU" sz="2000"/>
              <a:t>Standardized document structures, based on common ‘Master’ document structure</a:t>
            </a:r>
            <a:endParaRPr lang="en-AU" sz="2000" dirty="0"/>
          </a:p>
          <a:p>
            <a:r>
              <a:rPr lang="en-AU" sz="2000"/>
              <a:t>Integrated international code lists, using commonly used UNECE Recommended code lists, UN/EDIFACT code lists, ISO code lists..</a:t>
            </a:r>
          </a:p>
          <a:p>
            <a:r>
              <a:rPr lang="en-AU" sz="2000"/>
              <a:t>Future proof semantic model, a </a:t>
            </a:r>
            <a:r>
              <a:rPr lang="en-US" sz="2000"/>
              <a:t>syntax neutral semantic model</a:t>
            </a:r>
            <a:endParaRPr lang="en-AU" sz="2000"/>
          </a:p>
          <a:p>
            <a:pPr marL="0" indent="0">
              <a:buNone/>
            </a:pPr>
            <a:endParaRPr lang="en-AU" sz="20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22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781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057444" cy="1325563"/>
          </a:xfrm>
        </p:spPr>
        <p:txBody>
          <a:bodyPr>
            <a:normAutofit/>
          </a:bodyPr>
          <a:lstStyle/>
          <a:p>
            <a:r>
              <a:rPr lang="en-AU" dirty="0"/>
              <a:t>Benefits</a:t>
            </a:r>
            <a:r>
              <a:rPr lang="en-AU"/>
              <a:t>: </a:t>
            </a:r>
            <a:r>
              <a:rPr lang="en-AU" sz="4000"/>
              <a:t>for implementers </a:t>
            </a:r>
            <a:br>
              <a:rPr lang="en-AU" sz="4000"/>
            </a:br>
            <a:r>
              <a:rPr lang="en-AU" sz="4000"/>
              <a:t>of UN/CEFACT Reference Data Models</a:t>
            </a:r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2031621"/>
            <a:ext cx="8057444" cy="2661315"/>
          </a:xfrm>
        </p:spPr>
        <p:txBody>
          <a:bodyPr>
            <a:noAutofit/>
          </a:bodyPr>
          <a:lstStyle/>
          <a:p>
            <a:r>
              <a:rPr lang="en-US" sz="2000"/>
              <a:t>The use of a syntax neutral semantic model for defining business data exchanges</a:t>
            </a:r>
          </a:p>
          <a:p>
            <a:r>
              <a:rPr lang="en-US" sz="2000"/>
              <a:t>Enhanced interoperability of data across supply chain and transport &amp; logistic business processes</a:t>
            </a:r>
          </a:p>
          <a:p>
            <a:r>
              <a:rPr lang="en-AU" sz="2000"/>
              <a:t>Easy </a:t>
            </a:r>
            <a:r>
              <a:rPr lang="en-AU" sz="2000" dirty="0"/>
              <a:t>message specific restriction of artefacts, no need to </a:t>
            </a:r>
            <a:r>
              <a:rPr lang="en-AU" sz="2000"/>
              <a:t>create new artefacts (document specific ones).</a:t>
            </a:r>
            <a:endParaRPr lang="en-AU" sz="2000" dirty="0"/>
          </a:p>
          <a:p>
            <a:r>
              <a:rPr lang="en-GB" sz="2000" dirty="0"/>
              <a:t>Restrictions can be applied at process, </a:t>
            </a:r>
            <a:r>
              <a:rPr lang="en-GB" sz="2000"/>
              <a:t>master or message level</a:t>
            </a:r>
            <a:endParaRPr lang="en-GB" sz="2000" dirty="0"/>
          </a:p>
          <a:p>
            <a:r>
              <a:rPr lang="en-AU" sz="2000" dirty="0"/>
              <a:t>Simple creation of </a:t>
            </a:r>
            <a:r>
              <a:rPr lang="en-AU" sz="2000"/>
              <a:t>new data exchange structures from the </a:t>
            </a:r>
            <a:r>
              <a:rPr lang="en-AU" sz="2000" dirty="0"/>
              <a:t>“Master”</a:t>
            </a:r>
          </a:p>
          <a:p>
            <a:r>
              <a:rPr lang="en-AU" sz="2000" dirty="0"/>
              <a:t>Available artefacts easy </a:t>
            </a:r>
            <a:r>
              <a:rPr lang="en-AU" sz="2000"/>
              <a:t>to find, by searching in context CCL</a:t>
            </a:r>
            <a:endParaRPr lang="en-AU" sz="2000" dirty="0"/>
          </a:p>
          <a:p>
            <a:r>
              <a:rPr lang="en-AU" sz="2000" dirty="0"/>
              <a:t>Newcomers easily guided to the available, appropriate artefacts (“the right spot”)</a:t>
            </a:r>
          </a:p>
          <a:p>
            <a:endParaRPr lang="en-AU" sz="2000" dirty="0"/>
          </a:p>
          <a:p>
            <a:pPr marL="0" indent="0">
              <a:buNone/>
            </a:pPr>
            <a:endParaRPr lang="en-AU" sz="20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23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7238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10819" y="365125"/>
            <a:ext cx="9299222" cy="808919"/>
          </a:xfrm>
        </p:spPr>
        <p:txBody>
          <a:bodyPr>
            <a:normAutofit/>
          </a:bodyPr>
          <a:lstStyle/>
          <a:p>
            <a:r>
              <a:rPr lang="en-AU" sz="4000" dirty="0"/>
              <a:t>Benefits</a:t>
            </a:r>
            <a:r>
              <a:rPr lang="en-AU" sz="4000"/>
              <a:t>: Government and Private sector</a:t>
            </a:r>
            <a:endParaRPr lang="en-AU" sz="4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68866" y="895355"/>
            <a:ext cx="8223956" cy="2869842"/>
          </a:xfrm>
        </p:spPr>
        <p:txBody>
          <a:bodyPr>
            <a:noAutofit/>
          </a:bodyPr>
          <a:lstStyle/>
          <a:p>
            <a:endParaRPr lang="en-AU" sz="2000" dirty="0"/>
          </a:p>
          <a:p>
            <a:r>
              <a:rPr lang="en-AU" sz="2000"/>
              <a:t>Facilitation of government &amp; private sector interfaces by supporting Data Pipeline &amp; Single Window concepts</a:t>
            </a:r>
          </a:p>
          <a:p>
            <a:r>
              <a:rPr lang="en-AU" sz="2000"/>
              <a:t>Reduction </a:t>
            </a:r>
            <a:r>
              <a:rPr lang="en-AU" sz="2000" dirty="0"/>
              <a:t>of administrative burden, efficient reuse of data</a:t>
            </a:r>
          </a:p>
          <a:p>
            <a:r>
              <a:rPr lang="en-AU" sz="2000" dirty="0"/>
              <a:t>Trusted semantic model, based on internationally accepted standardized &amp; harmonized library </a:t>
            </a:r>
          </a:p>
          <a:p>
            <a:pPr fontAlgn="base"/>
            <a:r>
              <a:rPr lang="en-US" sz="2000"/>
              <a:t>Providing global cross-syntax Reference Data Models through the principles enshrined in:</a:t>
            </a:r>
          </a:p>
          <a:p>
            <a:pPr lvl="1" fontAlgn="base"/>
            <a:r>
              <a:rPr lang="en-US" sz="1800"/>
              <a:t>the United Nations Layout Key (UNLK), </a:t>
            </a:r>
          </a:p>
          <a:p>
            <a:pPr lvl="1" fontAlgn="base"/>
            <a:r>
              <a:rPr lang="en-US" sz="1800"/>
              <a:t>the United Nations Trade Data Element Directory (UNTDED) </a:t>
            </a:r>
          </a:p>
          <a:p>
            <a:pPr lvl="1" fontAlgn="base"/>
            <a:r>
              <a:rPr lang="en-US" sz="1800"/>
              <a:t>United Nations Electronic Data Interchange for Administration, Commerce and Transport (UN/EDIFACT);</a:t>
            </a:r>
          </a:p>
          <a:p>
            <a:pPr fontAlgn="base"/>
            <a:r>
              <a:rPr lang="en-AU" sz="2000"/>
              <a:t>Integrated international code lists, using commonly used UNECE Recommended code lists, UN/EDIFACT code lists, ISO code lists..</a:t>
            </a:r>
          </a:p>
          <a:p>
            <a:pPr fontAlgn="base"/>
            <a:endParaRPr lang="en-US" sz="2000"/>
          </a:p>
          <a:p>
            <a:pPr marL="0" indent="0">
              <a:buNone/>
            </a:pPr>
            <a:endParaRPr lang="en-AU" sz="20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24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1451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68556" cy="854075"/>
          </a:xfrm>
        </p:spPr>
        <p:txBody>
          <a:bodyPr>
            <a:normAutofit/>
          </a:bodyPr>
          <a:lstStyle/>
          <a:p>
            <a:r>
              <a:rPr lang="en-AU" sz="4000" dirty="0"/>
              <a:t>Understanding the process &amp; the data</a:t>
            </a:r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3912" y="2926855"/>
            <a:ext cx="4562558" cy="340904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00953" y="1336745"/>
            <a:ext cx="77096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AU" sz="2400" dirty="0">
                <a:latin typeface="Calibri" panose="020F0502020204030204" pitchFamily="34" charset="0"/>
                <a:ea typeface="Calibri" panose="020F0502020204030204" pitchFamily="34" charset="0"/>
              </a:rPr>
              <a:t>In the past we tended to ignore the connection between data exchanges and their underlying processes which resulted in the development of individual non-linked document structures…</a:t>
            </a:r>
            <a:endParaRPr lang="nl-NL" sz="24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25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5299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637889" cy="741186"/>
          </a:xfrm>
        </p:spPr>
        <p:txBody>
          <a:bodyPr/>
          <a:lstStyle/>
          <a:p>
            <a:r>
              <a:rPr lang="en-AU" dirty="0"/>
              <a:t>Something had </a:t>
            </a:r>
            <a:r>
              <a:rPr lang="en-AU"/>
              <a:t>to change...</a:t>
            </a:r>
            <a:endParaRPr lang="en-AU" dirty="0"/>
          </a:p>
        </p:txBody>
      </p:sp>
      <p:pic>
        <p:nvPicPr>
          <p:cNvPr id="5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6037" y="2117429"/>
            <a:ext cx="5462719" cy="314261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38200" y="1196372"/>
            <a:ext cx="79784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>
                <a:latin typeface="Calibri" panose="020F0502020204030204" pitchFamily="34" charset="0"/>
                <a:ea typeface="Calibri" panose="020F0502020204030204" pitchFamily="34" charset="0"/>
              </a:rPr>
              <a:t>… we did not try to fix the 400 year old road infrastructure in our cities – we created super highways: </a:t>
            </a:r>
            <a:endParaRPr lang="nl-NL" sz="2400" dirty="0"/>
          </a:p>
        </p:txBody>
      </p:sp>
      <p:sp>
        <p:nvSpPr>
          <p:cNvPr id="10" name="Rectangle 9"/>
          <p:cNvSpPr/>
          <p:nvPr/>
        </p:nvSpPr>
        <p:spPr>
          <a:xfrm>
            <a:off x="838200" y="5350107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2400" dirty="0">
                <a:latin typeface="Calibri" panose="020F0502020204030204" pitchFamily="34" charset="0"/>
                <a:ea typeface="Calibri" panose="020F0502020204030204" pitchFamily="34" charset="0"/>
              </a:rPr>
              <a:t>… similarly we have now developed Reference Data Models for defining document families to be exchanged along a process driven highway!</a:t>
            </a:r>
            <a:endParaRPr lang="nl-NL" sz="2400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26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071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9134" y="1511945"/>
            <a:ext cx="4351131" cy="314097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38200" y="365125"/>
            <a:ext cx="10326511" cy="147496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/>
              <a:t>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57577" y="454352"/>
            <a:ext cx="8446910" cy="6000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000"/>
              <a:t>Reference Data Models &amp; Data Pipelines fit together</a:t>
            </a:r>
            <a:endParaRPr lang="en-AU" sz="4000" dirty="0"/>
          </a:p>
        </p:txBody>
      </p:sp>
      <p:sp>
        <p:nvSpPr>
          <p:cNvPr id="10" name="Rectangle 9"/>
          <p:cNvSpPr/>
          <p:nvPr/>
        </p:nvSpPr>
        <p:spPr>
          <a:xfrm>
            <a:off x="688997" y="4652917"/>
            <a:ext cx="83154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Data Pipeline: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Information travels from origin to destination and can be accessed by appropriately </a:t>
            </a:r>
            <a:r>
              <a:rPr lang="en-US" sz="2400" dirty="0" err="1"/>
              <a:t>authorised</a:t>
            </a:r>
            <a:r>
              <a:rPr lang="en-US" sz="2400" dirty="0"/>
              <a:t> private and public sector parties to the specific trade transaction. </a:t>
            </a:r>
            <a:endParaRPr lang="nl-NL" sz="2400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27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0318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8215489" cy="786342"/>
          </a:xfrm>
        </p:spPr>
        <p:txBody>
          <a:bodyPr>
            <a:normAutofit/>
          </a:bodyPr>
          <a:lstStyle/>
          <a:p>
            <a:r>
              <a:rPr lang="en-AU" sz="4000"/>
              <a:t>Integrated Data Pipelines</a:t>
            </a:r>
            <a:endParaRPr lang="en-AU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05191" y="1951993"/>
            <a:ext cx="4441176" cy="3266429"/>
          </a:xfrm>
          <a:prstGeom prst="rect">
            <a:avLst/>
          </a:prstGeom>
        </p:spPr>
      </p:pic>
      <p:pic>
        <p:nvPicPr>
          <p:cNvPr id="6" name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367" y="1951993"/>
            <a:ext cx="4281625" cy="3150585"/>
          </a:xfrm>
          <a:prstGeom prst="rect">
            <a:avLst/>
          </a:prstGeom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28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539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04746" y="654569"/>
            <a:ext cx="8181210" cy="734905"/>
          </a:xfrm>
        </p:spPr>
        <p:txBody>
          <a:bodyPr>
            <a:noAutofit/>
          </a:bodyPr>
          <a:lstStyle/>
          <a:p>
            <a:r>
              <a:rPr lang="en-AU" sz="4000"/>
              <a:t>Moving from </a:t>
            </a:r>
            <a:r>
              <a:rPr lang="en-AU" sz="4000" i="1"/>
              <a:t>Document Driven </a:t>
            </a:r>
            <a:r>
              <a:rPr lang="en-AU" sz="4000"/>
              <a:t>to          </a:t>
            </a:r>
            <a:br>
              <a:rPr lang="en-AU" sz="4000"/>
            </a:br>
            <a:r>
              <a:rPr lang="en-AU" sz="4000" i="1"/>
              <a:t>Process Driven</a:t>
            </a:r>
            <a:endParaRPr lang="en-AU" sz="4000" i="1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4746" y="1612928"/>
            <a:ext cx="5963444" cy="42027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88169" y="1649072"/>
            <a:ext cx="1939742" cy="603645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 dirty="0">
                <a:solidFill>
                  <a:schemeClr val="tx1"/>
                </a:solidFill>
              </a:rPr>
              <a:t>Data – just what is needed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10746" y="2419414"/>
            <a:ext cx="1939743" cy="840827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>
                <a:solidFill>
                  <a:schemeClr val="tx1"/>
                </a:solidFill>
              </a:rPr>
              <a:t>Web Services, Cloud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919213" y="3853723"/>
            <a:ext cx="1931276" cy="840827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>
                <a:solidFill>
                  <a:schemeClr val="tx1"/>
                </a:solidFill>
              </a:rPr>
              <a:t>Complete documents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919214" y="4867618"/>
            <a:ext cx="1931276" cy="948042"/>
          </a:xfrm>
          <a:prstGeom prst="rect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b="1">
                <a:solidFill>
                  <a:schemeClr val="tx1"/>
                </a:solidFill>
              </a:rPr>
              <a:t>Paper &amp; </a:t>
            </a:r>
            <a:br>
              <a:rPr lang="nl-NL" sz="2000" b="1">
                <a:solidFill>
                  <a:schemeClr val="tx1"/>
                </a:solidFill>
              </a:rPr>
            </a:br>
            <a:r>
              <a:rPr lang="nl-NL" sz="2000" b="1">
                <a:solidFill>
                  <a:schemeClr val="tx1"/>
                </a:solidFill>
              </a:rPr>
              <a:t>many to many </a:t>
            </a:r>
            <a:br>
              <a:rPr lang="nl-NL" sz="2000" b="1">
                <a:solidFill>
                  <a:schemeClr val="tx1"/>
                </a:solidFill>
              </a:rPr>
            </a:br>
            <a:r>
              <a:rPr lang="nl-NL" sz="2000" b="1">
                <a:solidFill>
                  <a:schemeClr val="tx1"/>
                </a:solidFill>
              </a:rPr>
              <a:t>e-connections</a:t>
            </a:r>
          </a:p>
        </p:txBody>
      </p:sp>
      <p:sp>
        <p:nvSpPr>
          <p:cNvPr id="13" name="Arrow: Up-Down 12"/>
          <p:cNvSpPr/>
          <p:nvPr/>
        </p:nvSpPr>
        <p:spPr>
          <a:xfrm>
            <a:off x="7700968" y="3266704"/>
            <a:ext cx="359297" cy="580555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29</a:t>
            </a:fld>
            <a:endParaRPr lang="en-AU"/>
          </a:p>
        </p:txBody>
      </p:sp>
      <p:sp>
        <p:nvSpPr>
          <p:cNvPr id="16" name="Oval 15"/>
          <p:cNvSpPr/>
          <p:nvPr/>
        </p:nvSpPr>
        <p:spPr>
          <a:xfrm>
            <a:off x="5983111" y="1354667"/>
            <a:ext cx="936102" cy="8980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Oval 16"/>
          <p:cNvSpPr/>
          <p:nvPr/>
        </p:nvSpPr>
        <p:spPr>
          <a:xfrm>
            <a:off x="5974644" y="5272273"/>
            <a:ext cx="936102" cy="8980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909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230"/>
          </a:xfrm>
        </p:spPr>
        <p:txBody>
          <a:bodyPr>
            <a:normAutofit fontScale="90000"/>
          </a:bodyPr>
          <a:lstStyle/>
          <a:p>
            <a:r>
              <a:rPr lang="nl-NL"/>
              <a:t>Agenda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83681"/>
              </p:ext>
            </p:extLst>
          </p:nvPr>
        </p:nvGraphicFramePr>
        <p:xfrm>
          <a:off x="932514" y="1442332"/>
          <a:ext cx="5107339" cy="105015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5107339">
                  <a:extLst>
                    <a:ext uri="{9D8B030D-6E8A-4147-A177-3AD203B41FA5}">
                      <a16:colId xmlns:a16="http://schemas.microsoft.com/office/drawing/2014/main" val="3238692513"/>
                    </a:ext>
                  </a:extLst>
                </a:gridCol>
              </a:tblGrid>
              <a:tr h="1050153">
                <a:tc>
                  <a:txBody>
                    <a:bodyPr/>
                    <a:lstStyle/>
                    <a:p>
                      <a:r>
                        <a:rPr lang="nl-NL"/>
                        <a:t>PM1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62714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16994" y="1569155"/>
            <a:ext cx="4346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/>
              <a:t>Opening</a:t>
            </a:r>
            <a:r>
              <a:rPr lang="nl-NL"/>
              <a:t> 	     </a:t>
            </a:r>
          </a:p>
          <a:p>
            <a:pPr marL="342900" indent="-342900">
              <a:buFont typeface="+mj-lt"/>
              <a:buAutoNum type="arabicPeriod"/>
            </a:pPr>
            <a:r>
              <a:rPr lang="nl-NL"/>
              <a:t>The Projects</a:t>
            </a:r>
          </a:p>
          <a:p>
            <a:pPr marL="342900" indent="-342900">
              <a:buFont typeface="+mj-lt"/>
              <a:buAutoNum type="arabicPeriod"/>
            </a:pPr>
            <a:r>
              <a:rPr lang="nl-NL"/>
              <a:t>The Concept of a Reference Data Model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141581"/>
              </p:ext>
            </p:extLst>
          </p:nvPr>
        </p:nvGraphicFramePr>
        <p:xfrm>
          <a:off x="932516" y="3377186"/>
          <a:ext cx="5107338" cy="1026371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5107338">
                  <a:extLst>
                    <a:ext uri="{9D8B030D-6E8A-4147-A177-3AD203B41FA5}">
                      <a16:colId xmlns:a16="http://schemas.microsoft.com/office/drawing/2014/main" val="3238692513"/>
                    </a:ext>
                  </a:extLst>
                </a:gridCol>
              </a:tblGrid>
              <a:tr h="1026371">
                <a:tc>
                  <a:txBody>
                    <a:bodyPr/>
                    <a:lstStyle/>
                    <a:p>
                      <a:r>
                        <a:rPr lang="nl-NL"/>
                        <a:t>PM2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62714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16994" y="3388827"/>
            <a:ext cx="4622859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nl-NL"/>
              <a:t>Reference Data Model High level focus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nl-NL"/>
              <a:t>Reference Data Model Details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nl-NL"/>
              <a:t>Maintenance of Reference Data Models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070167" y="2667528"/>
            <a:ext cx="3217369" cy="709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b="1" i="1"/>
              <a:t>Coffee break</a:t>
            </a:r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</a:t>
            </a:fld>
            <a:endParaRPr lang="en-AU" dirty="0"/>
          </a:p>
        </p:txBody>
      </p:sp>
      <p:sp>
        <p:nvSpPr>
          <p:cNvPr id="11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3424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Grp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172" y="1528786"/>
            <a:ext cx="3814650" cy="390481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491133" cy="650875"/>
          </a:xfrm>
        </p:spPr>
        <p:txBody>
          <a:bodyPr>
            <a:normAutofit/>
          </a:bodyPr>
          <a:lstStyle/>
          <a:p>
            <a:r>
              <a:rPr lang="en-AU" sz="4000"/>
              <a:t>Example: Lao Coffee Project (2011)</a:t>
            </a:r>
            <a:endParaRPr lang="en-AU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588705" y="2172587"/>
            <a:ext cx="4299384" cy="2053039"/>
          </a:xfrm>
        </p:spPr>
        <p:txBody>
          <a:bodyPr>
            <a:noAutofit/>
          </a:bodyPr>
          <a:lstStyle/>
          <a:p>
            <a:r>
              <a:rPr lang="en-AU" sz="2400"/>
              <a:t>Trial ‘paper-less’ transactions, </a:t>
            </a:r>
            <a:br>
              <a:rPr lang="en-AU" sz="2400"/>
            </a:br>
            <a:r>
              <a:rPr lang="en-AU" sz="2400"/>
              <a:t>partly funded by the Asia Development Bank</a:t>
            </a:r>
          </a:p>
          <a:p>
            <a:pPr lvl="0"/>
            <a:r>
              <a:rPr lang="en-AU" sz="2400"/>
              <a:t>Savings per shipment (1 or more containers)</a:t>
            </a:r>
          </a:p>
          <a:p>
            <a:pPr marL="0" lvl="0" indent="0">
              <a:buNone/>
            </a:pPr>
            <a:r>
              <a:rPr lang="en-AU" sz="2400"/>
              <a:t>	- $</a:t>
            </a:r>
            <a:r>
              <a:rPr lang="en-AU" sz="2400" dirty="0"/>
              <a:t>200</a:t>
            </a:r>
            <a:r>
              <a:rPr lang="en-AU" sz="2400"/>
              <a:t>–$240*</a:t>
            </a:r>
          </a:p>
          <a:p>
            <a:pPr marL="0" indent="0">
              <a:buNone/>
            </a:pPr>
            <a:r>
              <a:rPr lang="en-AU" sz="1800"/>
              <a:t>*) incl. $80 removal document courier costs</a:t>
            </a:r>
            <a:endParaRPr lang="en-AU" sz="20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88705" y="1502933"/>
            <a:ext cx="3957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/>
              <a:t>Shipping Lao Coffee to the EU</a:t>
            </a:r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30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4902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636059"/>
            <a:ext cx="7955844" cy="763764"/>
          </a:xfrm>
        </p:spPr>
        <p:txBody>
          <a:bodyPr>
            <a:normAutofit fontScale="90000"/>
          </a:bodyPr>
          <a:lstStyle/>
          <a:p>
            <a:r>
              <a:rPr lang="en-AU" sz="4000" dirty="0"/>
              <a:t>Reference Data Models &amp; Single Windows fit together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199" y="2262994"/>
            <a:ext cx="8147346" cy="141835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Single Window concept relies on </a:t>
            </a:r>
            <a:r>
              <a:rPr lang="en-GB" sz="2400" dirty="0"/>
              <a:t>globally </a:t>
            </a:r>
            <a:r>
              <a:rPr lang="en-AU" sz="2400" dirty="0"/>
              <a:t>harmonized data for supporting interoperability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Exchanges between national Single Windows rely on common structures, </a:t>
            </a:r>
            <a:r>
              <a:rPr lang="en-AU" sz="2400" dirty="0"/>
              <a:t>internationally harmonized data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Streamlined business processes are essential to reduce duplicated reporting of trade information </a:t>
            </a:r>
          </a:p>
          <a:p>
            <a:pPr>
              <a:lnSpc>
                <a:spcPct val="100000"/>
              </a:lnSpc>
            </a:pPr>
            <a:r>
              <a:rPr lang="en-AU" sz="2400" dirty="0"/>
              <a:t>Web Services require documents structures that just send information needed (snippets of documents)</a:t>
            </a:r>
          </a:p>
          <a:p>
            <a:pPr>
              <a:lnSpc>
                <a:spcPct val="100000"/>
              </a:lnSpc>
            </a:pPr>
            <a:r>
              <a:rPr lang="en-AU" sz="2400" dirty="0"/>
              <a:t>Centralized Server Models rely on incremental data, needed for a particular process at a particular moment</a:t>
            </a:r>
          </a:p>
        </p:txBody>
      </p:sp>
      <p:sp>
        <p:nvSpPr>
          <p:cNvPr id="9" name="Rectangle 8"/>
          <p:cNvSpPr/>
          <p:nvPr/>
        </p:nvSpPr>
        <p:spPr>
          <a:xfrm>
            <a:off x="838199" y="1477465"/>
            <a:ext cx="81473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“</a:t>
            </a:r>
            <a:r>
              <a:rPr lang="en-US" sz="2000" i="1" dirty="0">
                <a:solidFill>
                  <a:srgbClr val="0070C0"/>
                </a:solidFill>
              </a:rPr>
              <a:t>in practice, it is more common to see several systems performing various regulatory processes sometimes behind a single trader view, other times not”</a:t>
            </a:r>
            <a:endParaRPr lang="nl-NL" sz="2000" i="1" dirty="0">
              <a:solidFill>
                <a:srgbClr val="0070C0"/>
              </a:solidFill>
            </a:endParaRP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31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0845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772400" cy="1325563"/>
          </a:xfrm>
        </p:spPr>
        <p:txBody>
          <a:bodyPr>
            <a:normAutofit/>
          </a:bodyPr>
          <a:lstStyle/>
          <a:p>
            <a:r>
              <a:rPr lang="en-US" sz="4000"/>
              <a:t>Facilitating regulatory functions by standardized document structures</a:t>
            </a:r>
            <a:endParaRPr lang="nl-NL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855" y="1824277"/>
            <a:ext cx="6793089" cy="4207391"/>
          </a:xfrm>
          <a:prstGeom prst="rect">
            <a:avLst/>
          </a:prstGeom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32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52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0867" y="234951"/>
            <a:ext cx="10021711" cy="1057275"/>
          </a:xfrm>
        </p:spPr>
        <p:txBody>
          <a:bodyPr>
            <a:normAutofit/>
          </a:bodyPr>
          <a:lstStyle/>
          <a:p>
            <a:r>
              <a:rPr lang="en-US" sz="3600"/>
              <a:t>United Nations Layout Key Document </a:t>
            </a:r>
            <a:r>
              <a:rPr lang="en-US" sz="3600" dirty="0"/>
              <a:t>Families</a:t>
            </a:r>
            <a:endParaRPr lang="nl-NL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17" y="1153805"/>
            <a:ext cx="8473979" cy="5116365"/>
          </a:xfrm>
          <a:prstGeom prst="rect">
            <a:avLst/>
          </a:prstGeom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33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2524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29089" y="1891908"/>
            <a:ext cx="3751545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/>
            </a:br>
            <a:r>
              <a:rPr lang="nl-NL" b="1"/>
              <a:t>Questions on “the Concept”?</a:t>
            </a:r>
          </a:p>
        </p:txBody>
      </p:sp>
      <p:sp>
        <p:nvSpPr>
          <p:cNvPr id="8" name="Rectangle 7"/>
          <p:cNvSpPr/>
          <p:nvPr/>
        </p:nvSpPr>
        <p:spPr>
          <a:xfrm>
            <a:off x="255325" y="365668"/>
            <a:ext cx="29161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/>
              <a:t>End section 2: </a:t>
            </a:r>
          </a:p>
        </p:txBody>
      </p: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4083653" y="3343889"/>
            <a:ext cx="1042416" cy="1042416"/>
          </a:xfrm>
          <a:prstGeom prst="actionButtonHelp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34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2064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53935" y="374818"/>
            <a:ext cx="8678333" cy="628297"/>
          </a:xfrm>
        </p:spPr>
        <p:txBody>
          <a:bodyPr>
            <a:noAutofit/>
          </a:bodyPr>
          <a:lstStyle/>
          <a:p>
            <a:r>
              <a:rPr lang="nl-NL" sz="4000"/>
              <a:t>Section 3: High level focus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784272718"/>
              </p:ext>
            </p:extLst>
          </p:nvPr>
        </p:nvGraphicFramePr>
        <p:xfrm>
          <a:off x="1754653" y="1933625"/>
          <a:ext cx="5339644" cy="3663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35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7207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910689" cy="798657"/>
          </a:xfrm>
        </p:spPr>
        <p:txBody>
          <a:bodyPr>
            <a:normAutofit/>
          </a:bodyPr>
          <a:lstStyle/>
          <a:p>
            <a:r>
              <a:rPr lang="nl-NL" sz="4000"/>
              <a:t>Available high level documents</a:t>
            </a:r>
            <a:endParaRPr lang="nl-NL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398472"/>
            <a:ext cx="783166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400">
                <a:solidFill>
                  <a:srgbClr val="002060"/>
                </a:solidFill>
              </a:rPr>
              <a:t>High-Level White Paper on Reference Data Models</a:t>
            </a:r>
            <a:endParaRPr lang="en-GB" sz="2400" dirty="0">
              <a:solidFill>
                <a:srgbClr val="00206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Executive summary for the Reference Data Model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nl-NL" sz="2400" dirty="0"/>
          </a:p>
          <a:p>
            <a:pPr lvl="0"/>
            <a:r>
              <a:rPr lang="en-GB" sz="2400" dirty="0">
                <a:solidFill>
                  <a:srgbClr val="002060"/>
                </a:solidFill>
              </a:rPr>
              <a:t>High </a:t>
            </a:r>
            <a:r>
              <a:rPr lang="en-GB" sz="2400">
                <a:solidFill>
                  <a:srgbClr val="002060"/>
                </a:solidFill>
              </a:rPr>
              <a:t>level BRS </a:t>
            </a:r>
            <a:r>
              <a:rPr lang="en-GB" sz="2000" i="1" dirty="0">
                <a:solidFill>
                  <a:srgbClr val="002060"/>
                </a:solidFill>
              </a:rPr>
              <a:t>(Business Requirements Specification)</a:t>
            </a:r>
            <a:endParaRPr lang="en-US" sz="2400" i="1" dirty="0">
              <a:solidFill>
                <a:srgbClr val="00206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Processes in the Supply Chain domain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Processes in the Transport, Finance, Government domain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The actors </a:t>
            </a:r>
            <a:r>
              <a:rPr lang="en-GB" sz="2400"/>
              <a:t>and scenarios</a:t>
            </a:r>
            <a:br>
              <a:rPr lang="en-GB" sz="2400"/>
            </a:br>
            <a:endParaRPr lang="nl-NL" sz="2400" dirty="0"/>
          </a:p>
          <a:p>
            <a:r>
              <a:rPr lang="en-GB" sz="2400" dirty="0">
                <a:solidFill>
                  <a:srgbClr val="002060"/>
                </a:solidFill>
              </a:rPr>
              <a:t>High </a:t>
            </a:r>
            <a:r>
              <a:rPr lang="en-GB" sz="2400">
                <a:solidFill>
                  <a:srgbClr val="002060"/>
                </a:solidFill>
              </a:rPr>
              <a:t>level RSM </a:t>
            </a:r>
            <a:r>
              <a:rPr lang="en-GB" sz="2000" i="1" dirty="0">
                <a:solidFill>
                  <a:srgbClr val="002060"/>
                </a:solidFill>
              </a:rPr>
              <a:t>(Requirements Specification Mapping)</a:t>
            </a:r>
            <a:endParaRPr lang="en-US" sz="2400" i="1" dirty="0">
              <a:solidFill>
                <a:srgbClr val="002060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Mapping of common party roles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400" dirty="0"/>
              <a:t>Mapping of common locations</a:t>
            </a:r>
            <a:endParaRPr lang="en-US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/>
              <a:t>Mapping of common business entities</a:t>
            </a:r>
            <a:endParaRPr lang="nl-NL" sz="24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36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0152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102600" cy="798657"/>
          </a:xfrm>
        </p:spPr>
        <p:txBody>
          <a:bodyPr>
            <a:noAutofit/>
          </a:bodyPr>
          <a:lstStyle/>
          <a:p>
            <a:pPr lvl="0"/>
            <a:r>
              <a:rPr lang="en-GB" sz="4000">
                <a:solidFill>
                  <a:srgbClr val="002060"/>
                </a:solidFill>
              </a:rPr>
              <a:t>High level BRS (processes)</a:t>
            </a:r>
            <a:endParaRPr lang="en-US" sz="4000" i="1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127" y="1374558"/>
            <a:ext cx="8589673" cy="434920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239592" y="5235927"/>
            <a:ext cx="2116641" cy="14594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i="1" dirty="0">
              <a:solidFill>
                <a:srgbClr val="002060"/>
              </a:solidFill>
            </a:endParaRPr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37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9604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59093"/>
            <a:ext cx="9152467" cy="816564"/>
          </a:xfrm>
        </p:spPr>
        <p:txBody>
          <a:bodyPr>
            <a:normAutofit/>
          </a:bodyPr>
          <a:lstStyle/>
          <a:p>
            <a:r>
              <a:rPr lang="en-AU" sz="4000"/>
              <a:t>The actors</a:t>
            </a:r>
            <a:endParaRPr lang="en-AU" sz="4000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0" y="1303479"/>
            <a:ext cx="8012289" cy="4724788"/>
          </a:xfrm>
          <a:prstGeom prst="rect">
            <a:avLst/>
          </a:prstGeom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38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9795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83920" y="64346"/>
            <a:ext cx="7850653" cy="1325563"/>
          </a:xfrm>
        </p:spPr>
        <p:txBody>
          <a:bodyPr>
            <a:normAutofit/>
          </a:bodyPr>
          <a:lstStyle/>
          <a:p>
            <a:r>
              <a:rPr lang="en-US" sz="4000"/>
              <a:t>The </a:t>
            </a:r>
            <a:r>
              <a:rPr lang="en-US" sz="4000" dirty="0"/>
              <a:t>Sales Contract</a:t>
            </a:r>
            <a:endParaRPr lang="nl-NL" sz="4000" dirty="0"/>
          </a:p>
        </p:txBody>
      </p:sp>
      <p:sp>
        <p:nvSpPr>
          <p:cNvPr id="10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39</a:t>
            </a:fld>
            <a:endParaRPr lang="en-AU" dirty="0"/>
          </a:p>
        </p:txBody>
      </p:sp>
      <p:cxnSp>
        <p:nvCxnSpPr>
          <p:cNvPr id="3" name="Gerader Verbinder 2"/>
          <p:cNvCxnSpPr/>
          <p:nvPr/>
        </p:nvCxnSpPr>
        <p:spPr>
          <a:xfrm>
            <a:off x="5605272" y="6236209"/>
            <a:ext cx="120700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481" y="1140647"/>
            <a:ext cx="5717529" cy="5386447"/>
          </a:xfrm>
          <a:prstGeom prst="rect">
            <a:avLst/>
          </a:prstGeom>
        </p:spPr>
      </p:pic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82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48604"/>
            <a:ext cx="7886700" cy="1325563"/>
          </a:xfrm>
        </p:spPr>
        <p:txBody>
          <a:bodyPr>
            <a:normAutofit/>
          </a:bodyPr>
          <a:lstStyle/>
          <a:p>
            <a:pPr lvl="1" algn="l"/>
            <a:r>
              <a:rPr lang="en-US" sz="2400" b="1">
                <a:solidFill>
                  <a:srgbClr val="002060"/>
                </a:solidFill>
              </a:rPr>
              <a:t>Anticipating and Following Technological Trends</a:t>
            </a:r>
            <a:br>
              <a:rPr lang="en-US" sz="2400" b="1">
                <a:solidFill>
                  <a:srgbClr val="002060"/>
                </a:solidFill>
              </a:rPr>
            </a:br>
            <a:r>
              <a:rPr lang="en-US" sz="2400" b="1">
                <a:solidFill>
                  <a:srgbClr val="002060"/>
                </a:solidFill>
              </a:rPr>
              <a:t>in eBusiness Data Exchanges</a:t>
            </a:r>
            <a:endParaRPr lang="en-AU" sz="2400" b="1" dirty="0">
              <a:solidFill>
                <a:srgbClr val="00206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825625"/>
            <a:ext cx="8349096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/>
              <a:t>Reference Data Models are based on UN/CEFACT principles of:</a:t>
            </a:r>
          </a:p>
          <a:p>
            <a:r>
              <a:rPr lang="de-DE"/>
              <a:t>Harmonization</a:t>
            </a:r>
            <a:endParaRPr lang="de-DE" dirty="0"/>
          </a:p>
          <a:p>
            <a:r>
              <a:rPr lang="de-DE" dirty="0" err="1"/>
              <a:t>Standardization</a:t>
            </a:r>
            <a:endParaRPr lang="de-DE" dirty="0"/>
          </a:p>
          <a:p>
            <a:r>
              <a:rPr lang="de-DE" dirty="0" err="1"/>
              <a:t>Simplification</a:t>
            </a:r>
            <a:r>
              <a:rPr lang="de-DE" dirty="0"/>
              <a:t>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/>
              <a:t>Reference Data Models key aspects:</a:t>
            </a:r>
          </a:p>
          <a:p>
            <a:r>
              <a:rPr lang="de-DE"/>
              <a:t>Reduding dependency </a:t>
            </a:r>
            <a:r>
              <a:rPr lang="de-DE" dirty="0"/>
              <a:t>on traditional </a:t>
            </a:r>
            <a:r>
              <a:rPr lang="de-DE" err="1"/>
              <a:t>documents</a:t>
            </a:r>
            <a:r>
              <a:rPr lang="de-DE"/>
              <a:t> </a:t>
            </a:r>
          </a:p>
          <a:p>
            <a:r>
              <a:rPr lang="de-DE"/>
              <a:t>Reducing redundancy </a:t>
            </a:r>
          </a:p>
          <a:p>
            <a:r>
              <a:rPr lang="de-DE"/>
              <a:t>Process-driven </a:t>
            </a:r>
            <a:r>
              <a:rPr lang="de-DE" dirty="0" err="1"/>
              <a:t>collaborative</a:t>
            </a:r>
            <a:r>
              <a:rPr lang="de-DE" dirty="0"/>
              <a:t> </a:t>
            </a:r>
            <a:r>
              <a:rPr lang="de-DE" err="1"/>
              <a:t>workflows</a:t>
            </a:r>
            <a:r>
              <a:rPr lang="de-DE"/>
              <a:t> &amp; shared artefacts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r>
              <a:rPr lang="en-AU" dirty="0"/>
              <a:t>4</a:t>
            </a:r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1750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832" y="1034307"/>
            <a:ext cx="5521071" cy="545793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9070" y="213756"/>
            <a:ext cx="7886700" cy="1034307"/>
          </a:xfrm>
        </p:spPr>
        <p:txBody>
          <a:bodyPr/>
          <a:lstStyle/>
          <a:p>
            <a:r>
              <a:rPr lang="de-DE"/>
              <a:t>The Transport </a:t>
            </a:r>
            <a:r>
              <a:rPr lang="de-DE" dirty="0" err="1"/>
              <a:t>Contract</a:t>
            </a:r>
            <a:endParaRPr lang="de-DE" dirty="0"/>
          </a:p>
        </p:txBody>
      </p:sp>
      <p:sp>
        <p:nvSpPr>
          <p:cNvPr id="6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40</a:t>
            </a:fld>
            <a:endParaRPr lang="en-AU" dirty="0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517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04267" y="1975556"/>
            <a:ext cx="4357512" cy="2958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957" y="1985876"/>
            <a:ext cx="4447822" cy="294838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98379" y="86708"/>
            <a:ext cx="8011775" cy="1325563"/>
          </a:xfrm>
        </p:spPr>
        <p:txBody>
          <a:bodyPr>
            <a:normAutofit/>
          </a:bodyPr>
          <a:lstStyle/>
          <a:p>
            <a:r>
              <a:rPr lang="en-AU" sz="4000"/>
              <a:t>Commercial </a:t>
            </a:r>
            <a:r>
              <a:rPr lang="en-AU" sz="4000" dirty="0"/>
              <a:t>&amp; </a:t>
            </a:r>
            <a:r>
              <a:rPr lang="en-AU" sz="4000"/>
              <a:t>Logistic processes</a:t>
            </a:r>
            <a:endParaRPr lang="nl-NL" sz="4000" dirty="0"/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37067" y="1801590"/>
            <a:ext cx="4176889" cy="313266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5733" y="1975556"/>
            <a:ext cx="3928534" cy="2958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41</a:t>
            </a:fld>
            <a:endParaRPr lang="en-AU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72675" y="1372843"/>
            <a:ext cx="3596262" cy="662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000"/>
              <a:t>Relationship</a:t>
            </a:r>
            <a:endParaRPr lang="nl-NL" sz="4000" dirty="0"/>
          </a:p>
        </p:txBody>
      </p:sp>
      <p:sp>
        <p:nvSpPr>
          <p:cNvPr id="1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8588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39279"/>
          </a:xfrm>
        </p:spPr>
        <p:txBody>
          <a:bodyPr>
            <a:normAutofit/>
          </a:bodyPr>
          <a:lstStyle/>
          <a:p>
            <a:r>
              <a:rPr lang="nl-NL"/>
              <a:t>High level RSM (data)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875" y="1596801"/>
            <a:ext cx="5858609" cy="46733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61887" y="2447409"/>
            <a:ext cx="1279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Restrictions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74121" y="3725824"/>
            <a:ext cx="1279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Restrictions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98409" y="4634907"/>
            <a:ext cx="1279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Restrictions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48944" y="5622826"/>
            <a:ext cx="1279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Restrictions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12219" y="1712209"/>
            <a:ext cx="1603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No Restrictions</a:t>
            </a:r>
          </a:p>
        </p:txBody>
      </p:sp>
      <p:sp>
        <p:nvSpPr>
          <p:cNvPr id="10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8042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58506" y="370181"/>
            <a:ext cx="8083493" cy="686848"/>
          </a:xfrm>
        </p:spPr>
        <p:txBody>
          <a:bodyPr>
            <a:noAutofit/>
          </a:bodyPr>
          <a:lstStyle/>
          <a:p>
            <a:r>
              <a:rPr lang="nl-NL" sz="4000"/>
              <a:t>SCRDM and MMT subset of CCL</a:t>
            </a:r>
            <a:endParaRPr lang="nl-NL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687" y="1592743"/>
            <a:ext cx="8585138" cy="424750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705982" y="1057029"/>
            <a:ext cx="1502439" cy="68684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ea typeface="MS PGothic" panose="020B0600070205080204" pitchFamily="34" charset="-128"/>
                <a:cs typeface="Times New Roman" panose="02020603050405020304" pitchFamily="18" charset="0"/>
              </a:rPr>
              <a:t>SCRDM </a:t>
            </a:r>
            <a:endParaRPr lang="nl-NL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10947" y="1057029"/>
            <a:ext cx="1117270" cy="68684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>
                <a:ea typeface="MS PGothic" panose="020B0600070205080204" pitchFamily="34" charset="-128"/>
                <a:cs typeface="Times New Roman" panose="02020603050405020304" pitchFamily="18" charset="0"/>
              </a:rPr>
              <a:t>MMT</a:t>
            </a:r>
            <a:endParaRPr lang="nl-NL" sz="2400" dirty="0"/>
          </a:p>
        </p:txBody>
      </p:sp>
      <p:sp>
        <p:nvSpPr>
          <p:cNvPr id="12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43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1660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50333" y="355600"/>
            <a:ext cx="10515600" cy="855684"/>
          </a:xfrm>
        </p:spPr>
        <p:txBody>
          <a:bodyPr>
            <a:normAutofit/>
          </a:bodyPr>
          <a:lstStyle/>
          <a:p>
            <a:pPr lvl="0"/>
            <a:r>
              <a:rPr lang="en-GB" sz="3200" b="1">
                <a:solidFill>
                  <a:srgbClr val="002060"/>
                </a:solidFill>
              </a:rPr>
              <a:t>Sharing Busines artefacts e.g. consigment</a:t>
            </a:r>
            <a:endParaRPr lang="en-US" sz="1800" b="1" i="1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769" y="1258331"/>
            <a:ext cx="4673601" cy="5118265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9622" y="1258331"/>
            <a:ext cx="2537178" cy="906354"/>
          </a:xfrm>
          <a:prstGeom prst="rect">
            <a:avLst/>
          </a:prstGeom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44</a:t>
            </a:fld>
            <a:endParaRPr lang="en-AU"/>
          </a:p>
        </p:txBody>
      </p:sp>
      <p:sp>
        <p:nvSpPr>
          <p:cNvPr id="2" name="Rectangle 1"/>
          <p:cNvSpPr/>
          <p:nvPr/>
        </p:nvSpPr>
        <p:spPr>
          <a:xfrm>
            <a:off x="4264063" y="3244334"/>
            <a:ext cx="6158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/>
              <a:t>Only</a:t>
            </a:r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5905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9214" y="569661"/>
            <a:ext cx="8363608" cy="899773"/>
          </a:xfrm>
        </p:spPr>
        <p:txBody>
          <a:bodyPr>
            <a:normAutofit fontScale="90000"/>
          </a:bodyPr>
          <a:lstStyle/>
          <a:p>
            <a:pPr lvl="0"/>
            <a:r>
              <a:rPr lang="en-US" sz="4000" b="1" i="1">
                <a:solidFill>
                  <a:srgbClr val="002060"/>
                </a:solidFill>
              </a:rPr>
              <a:t>Process driven:</a:t>
            </a:r>
            <a:br>
              <a:rPr lang="en-US" sz="4000" b="1" i="1">
                <a:solidFill>
                  <a:srgbClr val="002060"/>
                </a:solidFill>
              </a:rPr>
            </a:br>
            <a:r>
              <a:rPr lang="en-US" sz="4000" i="1">
                <a:solidFill>
                  <a:srgbClr val="002060"/>
                </a:solidFill>
              </a:rPr>
              <a:t>Artefact made re-usable for all processes</a:t>
            </a: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45</a:t>
            </a:fld>
            <a:endParaRPr lang="en-AU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14" y="1645296"/>
            <a:ext cx="8232108" cy="4705651"/>
          </a:xfrm>
          <a:prstGeom prst="rect">
            <a:avLst/>
          </a:prstGeom>
        </p:spPr>
      </p:pic>
      <p:sp>
        <p:nvSpPr>
          <p:cNvPr id="3" name="Arrow: Right 2"/>
          <p:cNvSpPr/>
          <p:nvPr/>
        </p:nvSpPr>
        <p:spPr>
          <a:xfrm>
            <a:off x="3404937" y="3609472"/>
            <a:ext cx="1660358" cy="10587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NL"/>
              <a:t>Rationalized</a:t>
            </a:r>
          </a:p>
        </p:txBody>
      </p:sp>
      <p:sp>
        <p:nvSpPr>
          <p:cNvPr id="12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994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15529"/>
          </a:xfrm>
        </p:spPr>
        <p:txBody>
          <a:bodyPr/>
          <a:lstStyle/>
          <a:p>
            <a:r>
              <a:rPr lang="nl-NL"/>
              <a:t>Process Driven</a:t>
            </a:r>
          </a:p>
        </p:txBody>
      </p:sp>
      <p:sp>
        <p:nvSpPr>
          <p:cNvPr id="4" name="Rectangle 3"/>
          <p:cNvSpPr/>
          <p:nvPr/>
        </p:nvSpPr>
        <p:spPr>
          <a:xfrm>
            <a:off x="3621234" y="1615044"/>
            <a:ext cx="1971304" cy="7718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Trade Agreement</a:t>
            </a:r>
          </a:p>
        </p:txBody>
      </p:sp>
      <p:sp>
        <p:nvSpPr>
          <p:cNvPr id="5" name="Arrow: Down 4"/>
          <p:cNvSpPr/>
          <p:nvPr/>
        </p:nvSpPr>
        <p:spPr>
          <a:xfrm>
            <a:off x="570016" y="3029401"/>
            <a:ext cx="997528" cy="80632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Arrow: Down 5"/>
          <p:cNvSpPr/>
          <p:nvPr/>
        </p:nvSpPr>
        <p:spPr>
          <a:xfrm>
            <a:off x="1842473" y="3029401"/>
            <a:ext cx="997528" cy="80632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Arrow: Down 6"/>
          <p:cNvSpPr/>
          <p:nvPr/>
        </p:nvSpPr>
        <p:spPr>
          <a:xfrm>
            <a:off x="2964772" y="3044217"/>
            <a:ext cx="997528" cy="79151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Arrow: Down 7"/>
          <p:cNvSpPr/>
          <p:nvPr/>
        </p:nvSpPr>
        <p:spPr>
          <a:xfrm>
            <a:off x="4098068" y="3029401"/>
            <a:ext cx="997528" cy="80632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Arrow: Down 8"/>
          <p:cNvSpPr/>
          <p:nvPr/>
        </p:nvSpPr>
        <p:spPr>
          <a:xfrm>
            <a:off x="5095596" y="3029401"/>
            <a:ext cx="997528" cy="80632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Arrow: Down 9"/>
          <p:cNvSpPr/>
          <p:nvPr/>
        </p:nvSpPr>
        <p:spPr>
          <a:xfrm>
            <a:off x="6093124" y="3029401"/>
            <a:ext cx="997528" cy="806329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Arrow: Down 10"/>
          <p:cNvSpPr/>
          <p:nvPr/>
        </p:nvSpPr>
        <p:spPr>
          <a:xfrm>
            <a:off x="7440867" y="3031045"/>
            <a:ext cx="997528" cy="804686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570016" y="2465932"/>
            <a:ext cx="8099713" cy="427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Processes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4975" y="4419110"/>
            <a:ext cx="112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Catalogue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93715" y="4420589"/>
            <a:ext cx="1139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Quotation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74344" y="4455004"/>
            <a:ext cx="1015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Ordering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96839" y="4465404"/>
            <a:ext cx="846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Deliver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70059" y="4444324"/>
            <a:ext cx="850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Invoice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20420" y="4455004"/>
            <a:ext cx="1251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Remittance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94072" y="4455004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Scheduling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621234" y="1199408"/>
            <a:ext cx="1971304" cy="41563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>
                <a:solidFill>
                  <a:schemeClr val="tx1"/>
                </a:solidFill>
              </a:rPr>
              <a:t>Artefeact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04192" y="5030384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Rectangle 23"/>
          <p:cNvSpPr/>
          <p:nvPr/>
        </p:nvSpPr>
        <p:spPr>
          <a:xfrm>
            <a:off x="1781736" y="5030384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tangle 24"/>
          <p:cNvSpPr/>
          <p:nvPr/>
        </p:nvSpPr>
        <p:spPr>
          <a:xfrm>
            <a:off x="1861752" y="5249476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tangle 25"/>
          <p:cNvSpPr/>
          <p:nvPr/>
        </p:nvSpPr>
        <p:spPr>
          <a:xfrm>
            <a:off x="1941768" y="5468568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Rectangle 26"/>
          <p:cNvSpPr/>
          <p:nvPr/>
        </p:nvSpPr>
        <p:spPr>
          <a:xfrm>
            <a:off x="2959193" y="4994750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Rectangle 27"/>
          <p:cNvSpPr/>
          <p:nvPr/>
        </p:nvSpPr>
        <p:spPr>
          <a:xfrm>
            <a:off x="3039209" y="5213842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Rectangle 28"/>
          <p:cNvSpPr/>
          <p:nvPr/>
        </p:nvSpPr>
        <p:spPr>
          <a:xfrm>
            <a:off x="3119225" y="5432934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Rectangle 29"/>
          <p:cNvSpPr/>
          <p:nvPr/>
        </p:nvSpPr>
        <p:spPr>
          <a:xfrm>
            <a:off x="4172531" y="4993539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Rectangle 30"/>
          <p:cNvSpPr/>
          <p:nvPr/>
        </p:nvSpPr>
        <p:spPr>
          <a:xfrm>
            <a:off x="5305853" y="4993539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Rectangle 31"/>
          <p:cNvSpPr/>
          <p:nvPr/>
        </p:nvSpPr>
        <p:spPr>
          <a:xfrm>
            <a:off x="6439175" y="4993539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Rectangle 32"/>
          <p:cNvSpPr/>
          <p:nvPr/>
        </p:nvSpPr>
        <p:spPr>
          <a:xfrm>
            <a:off x="7497493" y="4940702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Rectangle 33"/>
          <p:cNvSpPr/>
          <p:nvPr/>
        </p:nvSpPr>
        <p:spPr>
          <a:xfrm>
            <a:off x="7577509" y="5159794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Rectangle 34"/>
          <p:cNvSpPr/>
          <p:nvPr/>
        </p:nvSpPr>
        <p:spPr>
          <a:xfrm>
            <a:off x="7657525" y="5378886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Rectangle 35"/>
          <p:cNvSpPr/>
          <p:nvPr/>
        </p:nvSpPr>
        <p:spPr>
          <a:xfrm>
            <a:off x="7771496" y="5587306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Rectangle 36"/>
          <p:cNvSpPr/>
          <p:nvPr/>
        </p:nvSpPr>
        <p:spPr>
          <a:xfrm>
            <a:off x="7896962" y="5806375"/>
            <a:ext cx="997528" cy="42751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tangle 37"/>
          <p:cNvSpPr/>
          <p:nvPr/>
        </p:nvSpPr>
        <p:spPr>
          <a:xfrm>
            <a:off x="570016" y="3957432"/>
            <a:ext cx="8099713" cy="427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CCBDA</a:t>
            </a:r>
          </a:p>
        </p:txBody>
      </p:sp>
    </p:spTree>
    <p:extLst>
      <p:ext uri="{BB962C8B-B14F-4D97-AF65-F5344CB8AC3E}">
        <p14:creationId xmlns:p14="http://schemas.microsoft.com/office/powerpoint/2010/main" val="387717261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05481"/>
            <a:ext cx="7910689" cy="1325563"/>
          </a:xfrm>
        </p:spPr>
        <p:txBody>
          <a:bodyPr>
            <a:normAutofit/>
          </a:bodyPr>
          <a:lstStyle/>
          <a:p>
            <a:r>
              <a:rPr lang="nl-NL" sz="4000"/>
              <a:t>Rationalization results...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054622" cy="4351338"/>
          </a:xfrm>
        </p:spPr>
        <p:txBody>
          <a:bodyPr/>
          <a:lstStyle/>
          <a:p>
            <a:r>
              <a:rPr lang="nl-NL" sz="3200"/>
              <a:t>40%</a:t>
            </a:r>
            <a:r>
              <a:rPr lang="nl-NL"/>
              <a:t> less business information artefacts needed</a:t>
            </a:r>
          </a:p>
          <a:p>
            <a:r>
              <a:rPr lang="nl-NL"/>
              <a:t>Realized by just adding 17 new artefacts (ABIEs) to the Library (</a:t>
            </a:r>
            <a:r>
              <a:rPr lang="nl-NL" sz="3200"/>
              <a:t>1%</a:t>
            </a:r>
            <a:r>
              <a:rPr lang="nl-NL"/>
              <a:t>) </a:t>
            </a:r>
          </a:p>
          <a:p>
            <a:r>
              <a:rPr lang="nl-NL"/>
              <a:t>1400 artefacts to cover Supply Chain (out of 11,500)</a:t>
            </a:r>
          </a:p>
          <a:p>
            <a:r>
              <a:rPr lang="nl-NL"/>
              <a:t>Easily maintainable</a:t>
            </a:r>
          </a:p>
          <a:p>
            <a:r>
              <a:rPr lang="nl-NL"/>
              <a:t>Easier to implement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47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90995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4379" y="1610571"/>
            <a:ext cx="8748443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/>
            </a:br>
            <a:r>
              <a:rPr lang="nl-NL" b="1"/>
              <a:t>Questions on </a:t>
            </a:r>
            <a:br>
              <a:rPr lang="nl-NL" b="1"/>
            </a:br>
            <a:r>
              <a:rPr lang="nl-NL" sz="4000"/>
              <a:t>High level focus on Reference Data Models</a:t>
            </a:r>
            <a:r>
              <a:rPr lang="nl-NL" sz="4000" b="1"/>
              <a:t>?</a:t>
            </a:r>
            <a:endParaRPr lang="nl-NL" b="1"/>
          </a:p>
        </p:txBody>
      </p:sp>
      <p:sp>
        <p:nvSpPr>
          <p:cNvPr id="8" name="Rectangle 7"/>
          <p:cNvSpPr/>
          <p:nvPr/>
        </p:nvSpPr>
        <p:spPr>
          <a:xfrm>
            <a:off x="255325" y="365668"/>
            <a:ext cx="340509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/>
              <a:t>End of section 3: </a:t>
            </a:r>
          </a:p>
          <a:p>
            <a:endParaRPr lang="nl-NL" sz="3600"/>
          </a:p>
          <a:p>
            <a:endParaRPr lang="nl-NL" sz="3600"/>
          </a:p>
          <a:p>
            <a:r>
              <a:rPr lang="nl-NL" sz="3600"/>
              <a:t>   </a:t>
            </a:r>
          </a:p>
        </p:txBody>
      </p: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4083653" y="3343889"/>
            <a:ext cx="1042416" cy="1042416"/>
          </a:xfrm>
          <a:prstGeom prst="actionButtonHelp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48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90381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199" y="731556"/>
            <a:ext cx="7818913" cy="639586"/>
          </a:xfrm>
        </p:spPr>
        <p:txBody>
          <a:bodyPr>
            <a:normAutofit fontScale="90000"/>
          </a:bodyPr>
          <a:lstStyle/>
          <a:p>
            <a:r>
              <a:rPr lang="nl-NL"/>
              <a:t>Section 4 </a:t>
            </a:r>
            <a:br>
              <a:rPr lang="nl-NL"/>
            </a:br>
            <a:r>
              <a:rPr lang="nl-NL"/>
              <a:t>Reference Data Models (details)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49</a:t>
            </a:fld>
            <a:endParaRPr lang="en-AU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398090917"/>
              </p:ext>
            </p:extLst>
          </p:nvPr>
        </p:nvGraphicFramePr>
        <p:xfrm>
          <a:off x="1491916" y="1894973"/>
          <a:ext cx="5475150" cy="3832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474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4022" y="361245"/>
            <a:ext cx="7707489" cy="640821"/>
          </a:xfrm>
        </p:spPr>
        <p:txBody>
          <a:bodyPr>
            <a:normAutofit fontScale="90000"/>
          </a:bodyPr>
          <a:lstStyle/>
          <a:p>
            <a:r>
              <a:rPr lang="en-AU"/>
              <a:t>Benefits (short list)</a:t>
            </a:r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14022" y="1574054"/>
            <a:ext cx="8070523" cy="1516481"/>
          </a:xfrm>
        </p:spPr>
        <p:txBody>
          <a:bodyPr>
            <a:noAutofit/>
          </a:bodyPr>
          <a:lstStyle/>
          <a:p>
            <a:r>
              <a:rPr lang="en-AU" sz="2400"/>
              <a:t>Reduction of administrative burden</a:t>
            </a:r>
          </a:p>
          <a:p>
            <a:r>
              <a:rPr lang="en-AU" sz="2400"/>
              <a:t>A trusted Reference Data Model </a:t>
            </a:r>
          </a:p>
          <a:p>
            <a:r>
              <a:rPr lang="en-AU" sz="2400"/>
              <a:t>Enhanced interoperability of data </a:t>
            </a:r>
          </a:p>
          <a:p>
            <a:r>
              <a:rPr lang="en-AU" sz="2400"/>
              <a:t>Standardized business data exchange structures </a:t>
            </a:r>
          </a:p>
          <a:p>
            <a:r>
              <a:rPr lang="en-AU" sz="2400"/>
              <a:t>Integrated international code lists</a:t>
            </a:r>
          </a:p>
          <a:p>
            <a:r>
              <a:rPr lang="en-AU" sz="2400"/>
              <a:t>A future proof semantic model (syntax neutral) </a:t>
            </a:r>
          </a:p>
          <a:p>
            <a:endParaRPr lang="en-AU" sz="2400"/>
          </a:p>
          <a:p>
            <a:pPr marL="0" indent="0">
              <a:buNone/>
            </a:pPr>
            <a:endParaRPr lang="en-AU" sz="2400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5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11396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13969"/>
          </a:xfrm>
        </p:spPr>
        <p:txBody>
          <a:bodyPr/>
          <a:lstStyle/>
          <a:p>
            <a:r>
              <a:rPr lang="nl-NL"/>
              <a:t>Structure – Publication -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How a Reference Data Model is structured</a:t>
            </a:r>
          </a:p>
          <a:p>
            <a:r>
              <a:rPr lang="nl-NL"/>
              <a:t>How it is published</a:t>
            </a:r>
          </a:p>
          <a:p>
            <a:r>
              <a:rPr lang="nl-NL"/>
              <a:t>How to use it (guideline)</a:t>
            </a:r>
          </a:p>
          <a:p>
            <a:endParaRPr lang="nl-NL"/>
          </a:p>
          <a:p>
            <a:endParaRPr lang="nl-NL"/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226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15953"/>
            <a:ext cx="8262687" cy="681621"/>
          </a:xfrm>
        </p:spPr>
        <p:txBody>
          <a:bodyPr>
            <a:normAutofit fontScale="90000"/>
          </a:bodyPr>
          <a:lstStyle/>
          <a:p>
            <a:r>
              <a:rPr lang="nl-NL"/>
              <a:t>Belonging to the same model </a:t>
            </a:r>
            <a:br>
              <a:rPr lang="nl-NL"/>
            </a:br>
            <a:r>
              <a:rPr lang="nl-NL"/>
              <a:t>‘Buy Ship Pay Master’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035696"/>
            <a:ext cx="6206234" cy="4227240"/>
          </a:xfrm>
          <a:prstGeom prst="rect">
            <a:avLst/>
          </a:prstGeom>
        </p:spPr>
      </p:pic>
      <p:sp>
        <p:nvSpPr>
          <p:cNvPr id="5" name="Flowchart: Off-page Connector 4"/>
          <p:cNvSpPr/>
          <p:nvPr/>
        </p:nvSpPr>
        <p:spPr>
          <a:xfrm>
            <a:off x="6004759" y="2816814"/>
            <a:ext cx="2609385" cy="732666"/>
          </a:xfrm>
          <a:prstGeom prst="flowChartOffpageConnecto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>
                <a:solidFill>
                  <a:schemeClr val="tx1"/>
                </a:solidFill>
              </a:rPr>
              <a:t>CCL</a:t>
            </a:r>
          </a:p>
        </p:txBody>
      </p:sp>
      <p:sp>
        <p:nvSpPr>
          <p:cNvPr id="6" name="Flowchart: Off-page Connector 5"/>
          <p:cNvSpPr/>
          <p:nvPr/>
        </p:nvSpPr>
        <p:spPr>
          <a:xfrm>
            <a:off x="6004759" y="2035696"/>
            <a:ext cx="2609385" cy="947854"/>
          </a:xfrm>
          <a:prstGeom prst="flowChartOffpage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BPS Buy Pay Ship</a:t>
            </a:r>
          </a:p>
          <a:p>
            <a:pPr algn="ctr"/>
            <a:r>
              <a:rPr lang="nl-NL">
                <a:solidFill>
                  <a:schemeClr val="tx1"/>
                </a:solidFill>
              </a:rPr>
              <a:t>Structure</a:t>
            </a:r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94771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1425" y="2680510"/>
            <a:ext cx="405765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8032"/>
          </a:xfrm>
        </p:spPr>
        <p:txBody>
          <a:bodyPr>
            <a:normAutofit/>
          </a:bodyPr>
          <a:lstStyle/>
          <a:p>
            <a:r>
              <a:rPr lang="nl-NL"/>
              <a:t>Having their own RDM masters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317" y="2660153"/>
            <a:ext cx="4340108" cy="3395386"/>
          </a:xfrm>
          <a:prstGeom prst="rect">
            <a:avLst/>
          </a:prstGeom>
        </p:spPr>
      </p:pic>
      <p:sp>
        <p:nvSpPr>
          <p:cNvPr id="5" name="Flowchart: Off-page Connector 4"/>
          <p:cNvSpPr/>
          <p:nvPr/>
        </p:nvSpPr>
        <p:spPr>
          <a:xfrm>
            <a:off x="2681076" y="2660153"/>
            <a:ext cx="2265554" cy="947854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SCRDM Context</a:t>
            </a:r>
          </a:p>
          <a:p>
            <a:pPr algn="ctr"/>
            <a:r>
              <a:rPr lang="nl-NL"/>
              <a:t>CCL</a:t>
            </a:r>
          </a:p>
        </p:txBody>
      </p:sp>
      <p:sp>
        <p:nvSpPr>
          <p:cNvPr id="6" name="Flowchart: Off-page Connector 5"/>
          <p:cNvSpPr/>
          <p:nvPr/>
        </p:nvSpPr>
        <p:spPr>
          <a:xfrm>
            <a:off x="2671371" y="1866655"/>
            <a:ext cx="2265555" cy="947854"/>
          </a:xfrm>
          <a:prstGeom prst="flowChartOffpage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SCRDM Structure</a:t>
            </a:r>
          </a:p>
        </p:txBody>
      </p:sp>
      <p:sp>
        <p:nvSpPr>
          <p:cNvPr id="8" name="Flowchart: Off-page Connector 7"/>
          <p:cNvSpPr/>
          <p:nvPr/>
        </p:nvSpPr>
        <p:spPr>
          <a:xfrm>
            <a:off x="6572799" y="2660153"/>
            <a:ext cx="2248833" cy="947854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/>
              <a:t>MMT RDM Context</a:t>
            </a:r>
          </a:p>
          <a:p>
            <a:pPr algn="ctr"/>
            <a:r>
              <a:rPr lang="nl-NL"/>
              <a:t>CCL</a:t>
            </a:r>
          </a:p>
        </p:txBody>
      </p:sp>
      <p:sp>
        <p:nvSpPr>
          <p:cNvPr id="9" name="Flowchart: Off-page Connector 8"/>
          <p:cNvSpPr/>
          <p:nvPr/>
        </p:nvSpPr>
        <p:spPr>
          <a:xfrm>
            <a:off x="6559401" y="1866655"/>
            <a:ext cx="2248831" cy="947854"/>
          </a:xfrm>
          <a:prstGeom prst="flowChartOffpage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>
                <a:solidFill>
                  <a:schemeClr val="tx1"/>
                </a:solidFill>
              </a:rPr>
              <a:t>MMT RDM Structure</a:t>
            </a:r>
          </a:p>
        </p:txBody>
      </p:sp>
      <p:sp>
        <p:nvSpPr>
          <p:cNvPr id="10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5076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04217"/>
          </a:xfrm>
        </p:spPr>
        <p:txBody>
          <a:bodyPr/>
          <a:lstStyle/>
          <a:p>
            <a:r>
              <a:rPr lang="nl-NL"/>
              <a:t>Having their own contextual CCL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0181" y="3169880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/>
              <a:t>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26467" y="3322280"/>
            <a:ext cx="277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/>
              <a:t>X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190" y="1423235"/>
            <a:ext cx="4055394" cy="46050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200" y="5450057"/>
            <a:ext cx="2702477" cy="5782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83" y="1423235"/>
            <a:ext cx="3424826" cy="465656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5286" y="3322280"/>
            <a:ext cx="2958766" cy="512094"/>
          </a:xfrm>
          <a:prstGeom prst="rect">
            <a:avLst/>
          </a:prstGeom>
        </p:spPr>
      </p:pic>
      <p:sp>
        <p:nvSpPr>
          <p:cNvPr id="15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6157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56617"/>
          </a:xfrm>
        </p:spPr>
        <p:txBody>
          <a:bodyPr>
            <a:normAutofit/>
          </a:bodyPr>
          <a:lstStyle/>
          <a:p>
            <a:r>
              <a:rPr lang="nl-NL"/>
              <a:t>On message level futher restricted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3656" y="1528010"/>
            <a:ext cx="3121694" cy="38668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334" y="1593522"/>
            <a:ext cx="4765006" cy="3735847"/>
          </a:xfrm>
          <a:prstGeom prst="rect">
            <a:avLst/>
          </a:prstGeom>
        </p:spPr>
      </p:pic>
      <p:sp>
        <p:nvSpPr>
          <p:cNvPr id="1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97346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10981" y="2522660"/>
            <a:ext cx="2780271" cy="222421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89000"/>
                </a:schemeClr>
              </a:gs>
              <a:gs pos="23000">
                <a:schemeClr val="accent1">
                  <a:lumMod val="89000"/>
                </a:schemeClr>
              </a:gs>
              <a:gs pos="69000">
                <a:schemeClr val="accent1">
                  <a:lumMod val="75000"/>
                </a:schemeClr>
              </a:gs>
              <a:gs pos="97000">
                <a:schemeClr val="accent1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>
                <a:solidFill>
                  <a:schemeClr val="bg1"/>
                </a:solidFill>
              </a:rPr>
              <a:t>Formats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4372" y="321307"/>
            <a:ext cx="8429979" cy="907678"/>
          </a:xfrm>
        </p:spPr>
        <p:txBody>
          <a:bodyPr>
            <a:normAutofit/>
          </a:bodyPr>
          <a:lstStyle/>
          <a:p>
            <a:pPr lvl="0"/>
            <a:r>
              <a:rPr lang="en-US" sz="4000">
                <a:solidFill>
                  <a:srgbClr val="002060"/>
                </a:solidFill>
              </a:rPr>
              <a:t>Publication formats of RDMs</a:t>
            </a:r>
            <a:endParaRPr lang="en-US" sz="4000" i="1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4021" y="2522660"/>
            <a:ext cx="2928551" cy="222421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>
                <a:solidFill>
                  <a:schemeClr val="tx1"/>
                </a:solidFill>
              </a:rPr>
              <a:t>Business Artefacts</a:t>
            </a:r>
          </a:p>
        </p:txBody>
      </p:sp>
      <p:sp>
        <p:nvSpPr>
          <p:cNvPr id="7" name="Arrow: Right 6"/>
          <p:cNvSpPr/>
          <p:nvPr/>
        </p:nvSpPr>
        <p:spPr>
          <a:xfrm>
            <a:off x="3432507" y="2979860"/>
            <a:ext cx="840259" cy="988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3723" y="1279359"/>
            <a:ext cx="1090098" cy="1090098"/>
          </a:xfrm>
          <a:prstGeom prst="rect">
            <a:avLst/>
          </a:prstGeom>
        </p:spPr>
      </p:pic>
      <p:pic>
        <p:nvPicPr>
          <p:cNvPr id="10" name="Picture 4" descr="https://encrypted-tbn2.gstatic.com/images?q=tbn:ANd9GcTgPsdhVcpOWb3dmQkh3YvG1_uSDpghvsQW5iQHF00COqIJSMlWIYPNMXk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692" y="2494037"/>
            <a:ext cx="854161" cy="854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41692" y="4659121"/>
            <a:ext cx="1184813" cy="9787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3181" y="3569094"/>
            <a:ext cx="903588" cy="979948"/>
          </a:xfrm>
          <a:prstGeom prst="rect">
            <a:avLst/>
          </a:prstGeom>
        </p:spPr>
      </p:pic>
      <p:sp>
        <p:nvSpPr>
          <p:cNvPr id="8" name="Arrow: Right 7"/>
          <p:cNvSpPr/>
          <p:nvPr/>
        </p:nvSpPr>
        <p:spPr>
          <a:xfrm>
            <a:off x="6834862" y="3029287"/>
            <a:ext cx="840259" cy="9885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55</a:t>
            </a:fld>
            <a:endParaRPr lang="en-AU"/>
          </a:p>
        </p:txBody>
      </p:sp>
      <p:sp>
        <p:nvSpPr>
          <p:cNvPr id="13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1127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238479" y="305364"/>
            <a:ext cx="7639757" cy="899231"/>
          </a:xfrm>
        </p:spPr>
        <p:txBody>
          <a:bodyPr>
            <a:normAutofit/>
          </a:bodyPr>
          <a:lstStyle/>
          <a:p>
            <a:pPr lvl="0"/>
            <a:r>
              <a:rPr lang="en-US" sz="4000" b="1">
                <a:solidFill>
                  <a:srgbClr val="002060"/>
                </a:solidFill>
              </a:rPr>
              <a:t>	  </a:t>
            </a:r>
            <a:r>
              <a:rPr lang="en-US" sz="4000">
                <a:solidFill>
                  <a:srgbClr val="002060"/>
                </a:solidFill>
              </a:rPr>
              <a:t>Supply Chain artefacts in PDF</a:t>
            </a:r>
            <a:endParaRPr lang="en-US" sz="4000" i="1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18" y="1489323"/>
            <a:ext cx="781499" cy="7814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21" y="2166797"/>
            <a:ext cx="8305801" cy="3831927"/>
          </a:xfrm>
          <a:prstGeom prst="rect">
            <a:avLst/>
          </a:prstGeom>
        </p:spPr>
      </p:pic>
      <p:sp>
        <p:nvSpPr>
          <p:cNvPr id="8" name="Flowchart: Process 7"/>
          <p:cNvSpPr/>
          <p:nvPr/>
        </p:nvSpPr>
        <p:spPr>
          <a:xfrm>
            <a:off x="6518265" y="1204595"/>
            <a:ext cx="2298357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>
                <a:solidFill>
                  <a:schemeClr val="tx1"/>
                </a:solidFill>
              </a:rPr>
              <a:t>Semantic Links</a:t>
            </a:r>
          </a:p>
        </p:txBody>
      </p:sp>
      <p:sp>
        <p:nvSpPr>
          <p:cNvPr id="9" name="Arrow: Down 8"/>
          <p:cNvSpPr/>
          <p:nvPr/>
        </p:nvSpPr>
        <p:spPr>
          <a:xfrm>
            <a:off x="7203862" y="1930958"/>
            <a:ext cx="228600" cy="236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Arrow: Down 9"/>
          <p:cNvSpPr/>
          <p:nvPr/>
        </p:nvSpPr>
        <p:spPr>
          <a:xfrm>
            <a:off x="7798685" y="1930581"/>
            <a:ext cx="228600" cy="236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56</a:t>
            </a:fld>
            <a:endParaRPr lang="en-AU"/>
          </a:p>
        </p:txBody>
      </p:sp>
      <p:sp>
        <p:nvSpPr>
          <p:cNvPr id="11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74555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6287" y="366991"/>
            <a:ext cx="11061357" cy="775053"/>
          </a:xfrm>
        </p:spPr>
        <p:txBody>
          <a:bodyPr>
            <a:normAutofit/>
          </a:bodyPr>
          <a:lstStyle/>
          <a:p>
            <a:pPr lvl="0"/>
            <a:r>
              <a:rPr lang="en-US" sz="4000">
                <a:solidFill>
                  <a:srgbClr val="002060"/>
                </a:solidFill>
              </a:rPr>
              <a:t>Supply Chain artefacts in Excel</a:t>
            </a:r>
            <a:endParaRPr lang="en-US" sz="4000" i="1">
              <a:solidFill>
                <a:srgbClr val="002060"/>
              </a:solidFill>
            </a:endParaRPr>
          </a:p>
        </p:txBody>
      </p:sp>
      <p:pic>
        <p:nvPicPr>
          <p:cNvPr id="5" name="Picture 4" descr="https://encrypted-tbn2.gstatic.com/images?q=tbn:ANd9GcTgPsdhVcpOWb3dmQkh3YvG1_uSDpghvsQW5iQHF00COqIJSMlWIYPNMXk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77" y="1687217"/>
            <a:ext cx="595540" cy="595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177" y="2426290"/>
            <a:ext cx="8115756" cy="2958510"/>
          </a:xfrm>
          <a:prstGeom prst="rect">
            <a:avLst/>
          </a:prstGeom>
        </p:spPr>
      </p:pic>
      <p:sp>
        <p:nvSpPr>
          <p:cNvPr id="7" name="Flowchart: Process 6"/>
          <p:cNvSpPr/>
          <p:nvPr/>
        </p:nvSpPr>
        <p:spPr>
          <a:xfrm>
            <a:off x="6176965" y="1501513"/>
            <a:ext cx="2298357" cy="9144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>
                <a:solidFill>
                  <a:schemeClr val="tx1"/>
                </a:solidFill>
              </a:rPr>
              <a:t>Semantic Links</a:t>
            </a:r>
          </a:p>
        </p:txBody>
      </p:sp>
      <p:sp>
        <p:nvSpPr>
          <p:cNvPr id="8" name="Arrow: Down 7"/>
          <p:cNvSpPr/>
          <p:nvPr/>
        </p:nvSpPr>
        <p:spPr>
          <a:xfrm>
            <a:off x="6887748" y="2180074"/>
            <a:ext cx="228600" cy="236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Arrow: Down 8"/>
          <p:cNvSpPr/>
          <p:nvPr/>
        </p:nvSpPr>
        <p:spPr>
          <a:xfrm>
            <a:off x="7482571" y="2179697"/>
            <a:ext cx="228600" cy="236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57</a:t>
            </a:fld>
            <a:endParaRPr lang="en-AU"/>
          </a:p>
        </p:txBody>
      </p:sp>
      <p:sp>
        <p:nvSpPr>
          <p:cNvPr id="10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41788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189090" y="288626"/>
            <a:ext cx="7772401" cy="854075"/>
          </a:xfrm>
        </p:spPr>
        <p:txBody>
          <a:bodyPr>
            <a:normAutofit/>
          </a:bodyPr>
          <a:lstStyle/>
          <a:p>
            <a:pPr lvl="0"/>
            <a:r>
              <a:rPr lang="en-US" sz="4000" b="1">
                <a:solidFill>
                  <a:srgbClr val="002060"/>
                </a:solidFill>
              </a:rPr>
              <a:t>	  </a:t>
            </a:r>
            <a:r>
              <a:rPr lang="en-US" sz="4000">
                <a:solidFill>
                  <a:srgbClr val="002060"/>
                </a:solidFill>
              </a:rPr>
              <a:t>Supply Chain artefacts in HTML</a:t>
            </a:r>
            <a:endParaRPr lang="en-US" sz="4000" i="1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660" y="1307447"/>
            <a:ext cx="705251" cy="764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660" y="2237044"/>
            <a:ext cx="6940922" cy="3946498"/>
          </a:xfrm>
          <a:prstGeom prst="rect">
            <a:avLst/>
          </a:prstGeom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58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1728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-125108" y="473384"/>
            <a:ext cx="8557908" cy="794562"/>
          </a:xfrm>
        </p:spPr>
        <p:txBody>
          <a:bodyPr>
            <a:normAutofit/>
          </a:bodyPr>
          <a:lstStyle/>
          <a:p>
            <a:pPr lvl="0"/>
            <a:r>
              <a:rPr lang="en-US" sz="4000" b="1">
                <a:solidFill>
                  <a:srgbClr val="002060"/>
                </a:solidFill>
              </a:rPr>
              <a:t>	  </a:t>
            </a:r>
            <a:r>
              <a:rPr lang="en-US" sz="4000">
                <a:solidFill>
                  <a:srgbClr val="002060"/>
                </a:solidFill>
              </a:rPr>
              <a:t>Supply Chain artefacts in HTML</a:t>
            </a:r>
            <a:endParaRPr lang="en-US" sz="4000" i="1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025" y="2201333"/>
            <a:ext cx="7056019" cy="40119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024" y="1467556"/>
            <a:ext cx="888257" cy="733777"/>
          </a:xfrm>
          <a:prstGeom prst="rect">
            <a:avLst/>
          </a:prstGeom>
        </p:spPr>
      </p:pic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59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92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56354" y="707653"/>
            <a:ext cx="8136468" cy="639586"/>
          </a:xfrm>
        </p:spPr>
        <p:txBody>
          <a:bodyPr>
            <a:normAutofit fontScale="90000"/>
          </a:bodyPr>
          <a:lstStyle/>
          <a:p>
            <a:r>
              <a:rPr lang="nl-NL"/>
              <a:t>Section 1: </a:t>
            </a:r>
            <a:br>
              <a:rPr lang="nl-NL"/>
            </a:br>
            <a:r>
              <a:rPr lang="nl-NL"/>
              <a:t>The Projects</a:t>
            </a:r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551" y="2090866"/>
            <a:ext cx="4588020" cy="2601057"/>
          </a:xfrm>
          <a:prstGeom prst="rect">
            <a:avLst/>
          </a:prstGeom>
        </p:spPr>
      </p:pic>
      <p:sp>
        <p:nvSpPr>
          <p:cNvPr id="12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7261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5143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/>
              <a:t>Guideline Reference Data Model</a:t>
            </a: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733512" y="1561040"/>
            <a:ext cx="7963537" cy="1256282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29916" y="98498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/>
              <a:t>Steps for using</a:t>
            </a:r>
          </a:p>
        </p:txBody>
      </p:sp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904429" y="3386320"/>
            <a:ext cx="7792620" cy="754227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729916" y="258157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 dirty="0"/>
              <a:t>Steps for updating</a:t>
            </a:r>
          </a:p>
        </p:txBody>
      </p:sp>
      <p:pic>
        <p:nvPicPr>
          <p:cNvPr id="12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904429" y="5088790"/>
            <a:ext cx="7792620" cy="709703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729916" y="41900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3200"/>
              <a:t>Steps for creating</a:t>
            </a:r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60</a:t>
            </a:fld>
            <a:endParaRPr lang="en-AU"/>
          </a:p>
        </p:txBody>
      </p:sp>
      <p:sp>
        <p:nvSpPr>
          <p:cNvPr id="1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48978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13492" y="0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/>
              <a:t>Business Process Analysis</a:t>
            </a:r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022" y="1325563"/>
            <a:ext cx="5660507" cy="4539284"/>
          </a:xfrm>
          <a:prstGeom prst="rect">
            <a:avLst/>
          </a:prstGeom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61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00151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59178" y="353836"/>
            <a:ext cx="9389533" cy="742471"/>
          </a:xfrm>
        </p:spPr>
        <p:txBody>
          <a:bodyPr>
            <a:normAutofit/>
          </a:bodyPr>
          <a:lstStyle/>
          <a:p>
            <a:r>
              <a:rPr lang="nl-NL" sz="4000"/>
              <a:t>Methodology used: </a:t>
            </a:r>
            <a:r>
              <a:rPr lang="nl-NL" sz="4000" dirty="0"/>
              <a:t>UMM/UML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821" y="2069604"/>
            <a:ext cx="4557889" cy="25705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8710" y="1589200"/>
            <a:ext cx="3801529" cy="3531369"/>
          </a:xfrm>
          <a:prstGeom prst="rect">
            <a:avLst/>
          </a:prstGeom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62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203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70104"/>
            <a:ext cx="8054622" cy="1325563"/>
          </a:xfrm>
        </p:spPr>
        <p:txBody>
          <a:bodyPr>
            <a:normAutofit/>
          </a:bodyPr>
          <a:lstStyle/>
          <a:p>
            <a:r>
              <a:rPr lang="nl-NL" sz="4000"/>
              <a:t>List of documents / data requirements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346341" y="1690688"/>
            <a:ext cx="6510584" cy="4246649"/>
          </a:xfrm>
          <a:prstGeom prst="rect">
            <a:avLst/>
          </a:prstGeom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63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38946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70646" y="65945"/>
            <a:ext cx="9282954" cy="1325563"/>
          </a:xfrm>
        </p:spPr>
        <p:txBody>
          <a:bodyPr>
            <a:normAutofit/>
          </a:bodyPr>
          <a:lstStyle/>
          <a:p>
            <a:r>
              <a:rPr lang="nl-NL" sz="4000"/>
              <a:t>Categorize &amp; compile data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6" y="1498848"/>
            <a:ext cx="4452292" cy="20073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1587" y="3422564"/>
            <a:ext cx="4358590" cy="2554183"/>
          </a:xfrm>
          <a:prstGeom prst="rect">
            <a:avLst/>
          </a:prstGeom>
        </p:spPr>
      </p:pic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64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29678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5695" y="365125"/>
            <a:ext cx="8012289" cy="729749"/>
          </a:xfrm>
        </p:spPr>
        <p:txBody>
          <a:bodyPr>
            <a:normAutofit/>
          </a:bodyPr>
          <a:lstStyle/>
          <a:p>
            <a:r>
              <a:rPr lang="nl-NL" sz="4000"/>
              <a:t>Mapping of  requirements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07" y="1980548"/>
            <a:ext cx="8372582" cy="2614487"/>
          </a:xfrm>
          <a:prstGeom prst="rect">
            <a:avLst/>
          </a:prstGeom>
        </p:spPr>
      </p:pic>
      <p:sp>
        <p:nvSpPr>
          <p:cNvPr id="10" name="Foliennummernplatzhalter 4"/>
          <p:cNvSpPr txBox="1">
            <a:spLocks/>
          </p:cNvSpPr>
          <p:nvPr/>
        </p:nvSpPr>
        <p:spPr>
          <a:xfrm>
            <a:off x="6149622" y="65270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51FBE04-CC81-47F7-88F1-3CB9B57442D4}" type="slidenum">
              <a:rPr lang="en-AU" smtClean="0"/>
              <a:pPr/>
              <a:t>65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63515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28059"/>
            <a:ext cx="10515600" cy="1325563"/>
          </a:xfrm>
        </p:spPr>
        <p:txBody>
          <a:bodyPr>
            <a:normAutofit/>
          </a:bodyPr>
          <a:lstStyle/>
          <a:p>
            <a:r>
              <a:rPr lang="nl-NL" sz="4000"/>
              <a:t>Analyse needed structure</a:t>
            </a:r>
            <a:endParaRPr lang="nl-NL" sz="4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588" y="1730972"/>
            <a:ext cx="7016607" cy="3785275"/>
          </a:xfrm>
          <a:prstGeom prst="rect">
            <a:avLst/>
          </a:prstGeom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66</a:t>
            </a:fld>
            <a:endParaRPr lang="en-AU"/>
          </a:p>
        </p:txBody>
      </p:sp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85310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8400"/>
            <a:ext cx="7886700" cy="1325563"/>
          </a:xfrm>
        </p:spPr>
        <p:txBody>
          <a:bodyPr/>
          <a:lstStyle/>
          <a:p>
            <a:r>
              <a:rPr lang="nl-NL"/>
              <a:t>Built the messages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060" y="1541045"/>
            <a:ext cx="2457700" cy="4325552"/>
          </a:xfrm>
          <a:prstGeom prst="rect">
            <a:avLst/>
          </a:prstGeom>
        </p:spPr>
      </p:pic>
      <p:sp>
        <p:nvSpPr>
          <p:cNvPr id="5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52440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89189"/>
            <a:ext cx="7886700" cy="801937"/>
          </a:xfrm>
        </p:spPr>
        <p:txBody>
          <a:bodyPr/>
          <a:lstStyle/>
          <a:p>
            <a:r>
              <a:rPr lang="nl-NL"/>
              <a:t>Produce the syntax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47" y="1685924"/>
            <a:ext cx="8534907" cy="4041107"/>
          </a:xfrm>
          <a:prstGeom prst="rect">
            <a:avLst/>
          </a:prstGeom>
        </p:spPr>
      </p:pic>
      <p:sp>
        <p:nvSpPr>
          <p:cNvPr id="5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8529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30969" y="1610571"/>
            <a:ext cx="7134726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/>
            </a:br>
            <a:r>
              <a:rPr lang="nl-NL" b="1"/>
              <a:t>Questions on </a:t>
            </a:r>
            <a:br>
              <a:rPr lang="nl-NL" b="1"/>
            </a:br>
            <a:r>
              <a:rPr lang="nl-NL"/>
              <a:t>Reference Data Models details</a:t>
            </a:r>
            <a:r>
              <a:rPr lang="nl-NL" b="1"/>
              <a:t>?</a:t>
            </a:r>
          </a:p>
        </p:txBody>
      </p:sp>
      <p:sp>
        <p:nvSpPr>
          <p:cNvPr id="8" name="Rectangle 7"/>
          <p:cNvSpPr/>
          <p:nvPr/>
        </p:nvSpPr>
        <p:spPr>
          <a:xfrm>
            <a:off x="255325" y="365668"/>
            <a:ext cx="340509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/>
              <a:t>End of section 4: </a:t>
            </a:r>
          </a:p>
          <a:p>
            <a:endParaRPr lang="nl-NL" sz="3600"/>
          </a:p>
          <a:p>
            <a:endParaRPr lang="nl-NL" sz="3600"/>
          </a:p>
          <a:p>
            <a:r>
              <a:rPr lang="nl-NL" sz="3600"/>
              <a:t>                 </a:t>
            </a:r>
          </a:p>
        </p:txBody>
      </p: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4083653" y="3343889"/>
            <a:ext cx="1042416" cy="1042416"/>
          </a:xfrm>
          <a:prstGeom prst="actionButtonHelp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69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12032" y="6527094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046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04685" y="791668"/>
            <a:ext cx="8001000" cy="571853"/>
          </a:xfrm>
        </p:spPr>
        <p:txBody>
          <a:bodyPr>
            <a:normAutofit fontScale="90000"/>
          </a:bodyPr>
          <a:lstStyle/>
          <a:p>
            <a:r>
              <a:rPr lang="nl-NL"/>
              <a:t>The Reference Data Model projects and related projects</a:t>
            </a:r>
            <a:endParaRPr lang="nl-NL" sz="2800" i="1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</a:t>
            </a:fld>
            <a:endParaRPr lang="en-AU"/>
          </a:p>
        </p:txBody>
      </p:sp>
      <p:sp>
        <p:nvSpPr>
          <p:cNvPr id="3" name="TextBox 2"/>
          <p:cNvSpPr txBox="1"/>
          <p:nvPr/>
        </p:nvSpPr>
        <p:spPr>
          <a:xfrm>
            <a:off x="612279" y="2182728"/>
            <a:ext cx="6837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1. Supply Chain Reference Data Model Project (SCRDM)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2278" y="2645751"/>
            <a:ext cx="6837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2. Extension of Cross Industry Invoice technical artefacts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1967" y="3153967"/>
            <a:ext cx="67976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3. Extension of Cross Industry </a:t>
            </a:r>
            <a:r>
              <a:rPr lang="en-US" sz="2000"/>
              <a:t>Cataloguing, Quotation, </a:t>
            </a:r>
            <a:br>
              <a:rPr lang="en-US" sz="2000"/>
            </a:br>
            <a:r>
              <a:rPr lang="en-US" sz="2000"/>
              <a:t>     Ordering, Delivering and Remittance Advice technical </a:t>
            </a:r>
            <a:br>
              <a:rPr lang="en-US" sz="2000"/>
            </a:br>
            <a:r>
              <a:rPr lang="en-US" sz="2000"/>
              <a:t>     artefacts</a:t>
            </a:r>
            <a:endParaRPr lang="nl-NL" sz="2000"/>
          </a:p>
        </p:txBody>
      </p:sp>
      <p:sp>
        <p:nvSpPr>
          <p:cNvPr id="14" name="TextBox 13"/>
          <p:cNvSpPr txBox="1"/>
          <p:nvPr/>
        </p:nvSpPr>
        <p:spPr>
          <a:xfrm>
            <a:off x="612278" y="4714733"/>
            <a:ext cx="6710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/>
              <a:t>5. </a:t>
            </a:r>
            <a:r>
              <a:rPr lang="en-US" sz="2000"/>
              <a:t>Procedures for Reference Data Model &amp; associated artefacts</a:t>
            </a:r>
          </a:p>
          <a:p>
            <a:r>
              <a:rPr lang="en-US" sz="2000"/>
              <a:t>    publication</a:t>
            </a:r>
            <a:endParaRPr lang="nl-NL" sz="2000"/>
          </a:p>
        </p:txBody>
      </p:sp>
      <p:sp>
        <p:nvSpPr>
          <p:cNvPr id="6" name="Rectangle 5"/>
          <p:cNvSpPr/>
          <p:nvPr/>
        </p:nvSpPr>
        <p:spPr>
          <a:xfrm>
            <a:off x="7411745" y="2164967"/>
            <a:ext cx="13805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/>
              <a:t>2015-05-05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411745" y="2610234"/>
            <a:ext cx="13805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/>
              <a:t>2016-05-16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11745" y="3163261"/>
            <a:ext cx="13805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/>
              <a:t>2016-11-15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405333" y="4734499"/>
            <a:ext cx="13805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/>
              <a:t>2016-05-01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1658" y="4197026"/>
            <a:ext cx="6837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/>
              <a:t>4. Multi Modal Transport (MMT)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411745" y="4197026"/>
            <a:ext cx="13805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/>
              <a:t>2013-09-13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405333" y="1629701"/>
            <a:ext cx="13933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/>
              <a:t>Submitted: </a:t>
            </a:r>
          </a:p>
        </p:txBody>
      </p:sp>
      <p:sp>
        <p:nvSpPr>
          <p:cNvPr id="21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37276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199" y="731556"/>
            <a:ext cx="8054623" cy="639586"/>
          </a:xfrm>
        </p:spPr>
        <p:txBody>
          <a:bodyPr>
            <a:noAutofit/>
          </a:bodyPr>
          <a:lstStyle/>
          <a:p>
            <a:r>
              <a:rPr lang="nl-NL" sz="3600"/>
              <a:t>Section 5: </a:t>
            </a:r>
            <a:br>
              <a:rPr lang="nl-NL" sz="3600"/>
            </a:br>
            <a:r>
              <a:rPr lang="nl-NL" sz="3600"/>
              <a:t>Maintenance of Reference Data Models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70</a:t>
            </a:fld>
            <a:endParaRPr lang="en-AU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941456106"/>
              </p:ext>
            </p:extLst>
          </p:nvPr>
        </p:nvGraphicFramePr>
        <p:xfrm>
          <a:off x="1491916" y="1894973"/>
          <a:ext cx="6112042" cy="4241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2854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lang="nl-NL"/>
              <a:t>Parts subject to 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/>
              <a:t>Buy Ship Pay Master Structure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Buy Pay and Ship Structure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Buy Pay (SCRDM) and Ship (MMT) Context CCL </a:t>
            </a:r>
          </a:p>
          <a:p>
            <a:pPr marL="514350" indent="-514350">
              <a:buFont typeface="+mj-lt"/>
              <a:buAutoNum type="arabicPeriod"/>
            </a:pPr>
            <a:r>
              <a:rPr lang="nl-NL"/>
              <a:t>Message Assembly </a:t>
            </a:r>
          </a:p>
          <a:p>
            <a:pPr marL="0" indent="0">
              <a:buNone/>
            </a:pPr>
            <a:r>
              <a:rPr lang="nl-NL"/>
              <a:t>	</a:t>
            </a:r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03948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13969"/>
          </a:xfrm>
        </p:spPr>
        <p:txBody>
          <a:bodyPr/>
          <a:lstStyle/>
          <a:p>
            <a:r>
              <a:rPr lang="nl-NL"/>
              <a:t>Maintaining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Changes in BSP structure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May effect messages created for both domains</a:t>
            </a:r>
          </a:p>
          <a:p>
            <a:r>
              <a:rPr lang="nl-NL"/>
              <a:t>Changes in either BP or S structure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 May effect messages created by respective domain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/>
          </a:p>
          <a:p>
            <a:pPr lvl="1">
              <a:buFont typeface="Wingdings" panose="05000000000000000000" pitchFamily="2" charset="2"/>
              <a:buChar char="Ø"/>
            </a:pPr>
            <a:endParaRPr lang="nl-NL"/>
          </a:p>
          <a:p>
            <a:pPr marL="457200" lvl="1" indent="0" algn="ctr">
              <a:buNone/>
            </a:pPr>
            <a:r>
              <a:rPr lang="nl-NL"/>
              <a:t>&lt;&lt; changes on structure will be rare&gt;&gt;</a:t>
            </a:r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97406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5842"/>
          </a:xfrm>
        </p:spPr>
        <p:txBody>
          <a:bodyPr/>
          <a:lstStyle/>
          <a:p>
            <a:r>
              <a:rPr lang="nl-NL"/>
              <a:t>Maintaining Context CCLs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825625"/>
            <a:ext cx="8202529" cy="4351338"/>
          </a:xfrm>
        </p:spPr>
        <p:txBody>
          <a:bodyPr/>
          <a:lstStyle/>
          <a:p>
            <a:r>
              <a:rPr lang="nl-NL"/>
              <a:t>Changes in Buy Pay (SCRDM) Context CCL </a:t>
            </a:r>
          </a:p>
          <a:p>
            <a:pPr lvl="1"/>
            <a:r>
              <a:rPr lang="nl-NL"/>
              <a:t>May effect messages of the supply chain domain </a:t>
            </a:r>
          </a:p>
          <a:p>
            <a:r>
              <a:rPr lang="nl-NL"/>
              <a:t>Changes in Ship (MMT) Context CCL </a:t>
            </a:r>
          </a:p>
          <a:p>
            <a:pPr lvl="1"/>
            <a:r>
              <a:rPr lang="nl-NL"/>
              <a:t>May effect messages of the Transport &amp; Logistics domain </a:t>
            </a:r>
          </a:p>
          <a:p>
            <a:endParaRPr lang="nl-NL"/>
          </a:p>
          <a:p>
            <a:pPr marL="0" indent="0">
              <a:buNone/>
            </a:pPr>
            <a:endParaRPr lang="nl-NL"/>
          </a:p>
          <a:p>
            <a:pPr marL="0" indent="0">
              <a:buNone/>
            </a:pPr>
            <a:endParaRPr lang="nl-NL"/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92627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9748"/>
          </a:xfrm>
        </p:spPr>
        <p:txBody>
          <a:bodyPr/>
          <a:lstStyle/>
          <a:p>
            <a:r>
              <a:rPr lang="nl-NL"/>
              <a:t>Maintaining Messages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Changes in message level: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Will effect derived XML schemas</a:t>
            </a:r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14961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/>
              <a:t>Business Requirements may invoke</a:t>
            </a:r>
            <a:br>
              <a:rPr lang="nl-NL"/>
            </a:b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 </a:t>
            </a:r>
            <a:r>
              <a:rPr lang="en-US"/>
              <a:t>a change in the message structure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 a change on context CCL level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 a change on message level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 a change (submission) for the CCL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/>
          </a:p>
          <a:p>
            <a:pPr lvl="1">
              <a:buFont typeface="Wingdings" panose="05000000000000000000" pitchFamily="2" charset="2"/>
              <a:buChar char="Ø"/>
            </a:pPr>
            <a:endParaRPr lang="nl-NL"/>
          </a:p>
          <a:p>
            <a:endParaRPr lang="nl-NL"/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73427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81621"/>
          </a:xfrm>
        </p:spPr>
        <p:txBody>
          <a:bodyPr>
            <a:normAutofit fontScale="90000"/>
          </a:bodyPr>
          <a:lstStyle/>
          <a:p>
            <a:r>
              <a:rPr lang="nl-NL"/>
              <a:t>How to organize 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38736"/>
            <a:ext cx="8286750" cy="4351338"/>
          </a:xfrm>
        </p:spPr>
        <p:txBody>
          <a:bodyPr>
            <a:normAutofit/>
          </a:bodyPr>
          <a:lstStyle/>
          <a:p>
            <a:r>
              <a:rPr lang="nl-NL"/>
              <a:t>Maintaining Reference Data Models means:</a:t>
            </a:r>
          </a:p>
          <a:p>
            <a:pPr marL="0" indent="0">
              <a:buNone/>
            </a:pPr>
            <a:endParaRPr lang="nl-NL"/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 Collaboration between Buy Pay and Ship domain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 Validating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/>
              <a:t> Need for new artefacts? (CCL submission)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nl-NL"/>
              <a:t> Need for changes in context? (Context CCL)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  Coordination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  Procedures</a:t>
            </a:r>
          </a:p>
          <a:p>
            <a:pPr marL="457200" lvl="1" indent="0">
              <a:buNone/>
            </a:pPr>
            <a:endParaRPr lang="nl-NL"/>
          </a:p>
          <a:p>
            <a:pPr marL="457200" lvl="1" indent="0">
              <a:buNone/>
            </a:pPr>
            <a:endParaRPr lang="nl-NL"/>
          </a:p>
          <a:p>
            <a:pPr marL="457200" lvl="1" indent="0">
              <a:buNone/>
            </a:pPr>
            <a:endParaRPr lang="nl-NL"/>
          </a:p>
        </p:txBody>
      </p:sp>
      <p:sp>
        <p:nvSpPr>
          <p:cNvPr id="4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4873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3030"/>
          </a:xfrm>
        </p:spPr>
        <p:txBody>
          <a:bodyPr/>
          <a:lstStyle/>
          <a:p>
            <a:r>
              <a:rPr lang="nl-NL"/>
              <a:t>Present procedures: ODP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57490"/>
            <a:ext cx="78867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/>
              <a:t>UN/CEFACT produces initial versions of publications by executing a process called “The Open Development Process” (ODP). </a:t>
            </a:r>
          </a:p>
          <a:p>
            <a:endParaRPr lang="en-US"/>
          </a:p>
          <a:p>
            <a:pPr marL="0" indent="0">
              <a:buNone/>
            </a:pPr>
            <a:r>
              <a:rPr lang="en-US"/>
              <a:t>Open Development Process Steps</a:t>
            </a:r>
          </a:p>
          <a:p>
            <a:pPr marL="0" indent="0">
              <a:buNone/>
            </a:pPr>
            <a:r>
              <a:rPr lang="en-US"/>
              <a:t>	ODP1: Project Proposal and Team Formation;</a:t>
            </a:r>
          </a:p>
          <a:p>
            <a:pPr marL="0" indent="0">
              <a:buNone/>
            </a:pPr>
            <a:r>
              <a:rPr lang="en-US"/>
              <a:t>	ODP2: Requirements Gathering;</a:t>
            </a:r>
          </a:p>
          <a:p>
            <a:pPr marL="0" indent="0">
              <a:buNone/>
            </a:pPr>
            <a:r>
              <a:rPr lang="en-US"/>
              <a:t>	ODP3: Internal Draft Development;</a:t>
            </a:r>
          </a:p>
          <a:p>
            <a:pPr marL="0" indent="0">
              <a:buNone/>
            </a:pPr>
            <a:r>
              <a:rPr lang="en-US"/>
              <a:t>	ODP4: Internal Review;</a:t>
            </a:r>
          </a:p>
          <a:p>
            <a:pPr marL="0" indent="0">
              <a:buNone/>
            </a:pPr>
            <a:r>
              <a:rPr lang="en-US"/>
              <a:t>	ODP5: Public Review;</a:t>
            </a:r>
          </a:p>
          <a:p>
            <a:pPr marL="0" indent="0">
              <a:buNone/>
            </a:pPr>
            <a:r>
              <a:rPr lang="en-US"/>
              <a:t>	ODP6: Implementation Verification;</a:t>
            </a:r>
          </a:p>
          <a:p>
            <a:pPr marL="0" indent="0">
              <a:buNone/>
            </a:pPr>
            <a:r>
              <a:rPr lang="en-US"/>
              <a:t>	ODP7: Publication;</a:t>
            </a:r>
          </a:p>
          <a:p>
            <a:pPr marL="0" indent="0">
              <a:buNone/>
            </a:pPr>
            <a:r>
              <a:rPr lang="en-US"/>
              <a:t>	ODP8: Maintenance.</a:t>
            </a:r>
          </a:p>
          <a:p>
            <a:pPr marL="0" indent="0">
              <a:buNone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11000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18211"/>
            <a:ext cx="7886700" cy="679903"/>
          </a:xfrm>
        </p:spPr>
        <p:txBody>
          <a:bodyPr>
            <a:normAutofit fontScale="90000"/>
          </a:bodyPr>
          <a:lstStyle/>
          <a:p>
            <a:r>
              <a:rPr lang="nl-NL"/>
              <a:t>Publication Procedures </a:t>
            </a:r>
            <a:br>
              <a:rPr lang="nl-NL"/>
            </a:br>
            <a:r>
              <a:rPr lang="nl-NL"/>
              <a:t>Reference Data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80004"/>
            <a:ext cx="7886700" cy="2580120"/>
          </a:xfrm>
        </p:spPr>
        <p:txBody>
          <a:bodyPr/>
          <a:lstStyle/>
          <a:p>
            <a:pPr marL="0" indent="0">
              <a:buNone/>
            </a:pPr>
            <a:r>
              <a:rPr lang="nl-NL"/>
              <a:t>Library Maintenance Focal Point: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 Now responsible for updates in EDIFACT and CCL primairily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 Should maintenance of RDMs be the responsibility of Library Maintenance Focal Point?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/>
              <a:t>To be discussed this forum.</a:t>
            </a:r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74101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5326" y="1610571"/>
            <a:ext cx="8637496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/>
            </a:br>
            <a:r>
              <a:rPr lang="nl-NL" b="1"/>
              <a:t>Questions on </a:t>
            </a:r>
            <a:br>
              <a:rPr lang="nl-NL" b="1"/>
            </a:br>
            <a:r>
              <a:rPr lang="nl-NL"/>
              <a:t>Maintenance of Reference Data Models</a:t>
            </a:r>
            <a:r>
              <a:rPr lang="nl-NL" b="1"/>
              <a:t>?</a:t>
            </a:r>
          </a:p>
        </p:txBody>
      </p:sp>
      <p:sp>
        <p:nvSpPr>
          <p:cNvPr id="8" name="Rectangle 7"/>
          <p:cNvSpPr/>
          <p:nvPr/>
        </p:nvSpPr>
        <p:spPr>
          <a:xfrm>
            <a:off x="255325" y="365668"/>
            <a:ext cx="340509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/>
              <a:t>End of section 4: </a:t>
            </a:r>
          </a:p>
          <a:p>
            <a:endParaRPr lang="nl-NL" sz="3600"/>
          </a:p>
          <a:p>
            <a:endParaRPr lang="nl-NL" sz="3600"/>
          </a:p>
          <a:p>
            <a:r>
              <a:rPr lang="nl-NL" sz="3600"/>
              <a:t>                 </a:t>
            </a:r>
          </a:p>
        </p:txBody>
      </p:sp>
      <p:sp>
        <p:nvSpPr>
          <p:cNvPr id="10" name="Action Button: Help 9">
            <a:hlinkClick r:id="" action="ppaction://noaction" highlightClick="1"/>
          </p:cNvPr>
          <p:cNvSpPr/>
          <p:nvPr/>
        </p:nvSpPr>
        <p:spPr>
          <a:xfrm>
            <a:off x="4083653" y="3343889"/>
            <a:ext cx="1042416" cy="1042416"/>
          </a:xfrm>
          <a:prstGeom prst="actionButtonHelp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4600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79</a:t>
            </a:fld>
            <a:endParaRPr lang="en-AU"/>
          </a:p>
        </p:txBody>
      </p:sp>
      <p:sp>
        <p:nvSpPr>
          <p:cNvPr id="12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23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938666" y="1467555"/>
            <a:ext cx="9210045" cy="43685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000" b="1" dirty="0"/>
              <a:t>Project Leader Mr Rolf Wessel</a:t>
            </a:r>
          </a:p>
          <a:p>
            <a:pPr marL="0" indent="0">
              <a:buNone/>
            </a:pPr>
            <a:r>
              <a:rPr lang="en-AU" sz="2000" b="1" dirty="0"/>
              <a:t>Lead Editor Mr Gerhard Heemskerk</a:t>
            </a:r>
          </a:p>
          <a:p>
            <a:pPr marL="0" indent="0">
              <a:buNone/>
            </a:pPr>
            <a:endParaRPr lang="en-AU" sz="800" dirty="0"/>
          </a:p>
          <a:p>
            <a:pPr marL="0" indent="0">
              <a:buNone/>
            </a:pPr>
            <a:r>
              <a:rPr lang="en-AU" sz="2000" dirty="0"/>
              <a:t>Editing team:</a:t>
            </a:r>
          </a:p>
          <a:p>
            <a:r>
              <a:rPr lang="en-AU" sz="2000" dirty="0"/>
              <a:t>Andreas Pelekies</a:t>
            </a:r>
          </a:p>
          <a:p>
            <a:r>
              <a:rPr lang="en-AU" sz="2000" dirty="0"/>
              <a:t>Hisanao Sugamata</a:t>
            </a:r>
          </a:p>
          <a:p>
            <a:r>
              <a:rPr lang="en-AU" sz="2000" dirty="0"/>
              <a:t>Ian Watt</a:t>
            </a:r>
          </a:p>
          <a:p>
            <a:r>
              <a:rPr lang="en-AU" sz="2000" dirty="0"/>
              <a:t>Karina Duvinger</a:t>
            </a:r>
          </a:p>
          <a:p>
            <a:r>
              <a:rPr lang="en-AU" sz="2000" dirty="0"/>
              <a:t>Mary Kay Blantz</a:t>
            </a:r>
          </a:p>
          <a:p>
            <a:r>
              <a:rPr lang="en-AU" sz="2000" dirty="0"/>
              <a:t>Natascha Rossner</a:t>
            </a:r>
          </a:p>
          <a:p>
            <a:r>
              <a:rPr lang="en-AU" sz="2000" dirty="0"/>
              <a:t>Sue Probert</a:t>
            </a:r>
          </a:p>
          <a:p>
            <a:r>
              <a:rPr lang="en-AU" sz="2000" dirty="0"/>
              <a:t>Ulrike Linde</a:t>
            </a:r>
          </a:p>
          <a:p>
            <a:endParaRPr lang="en-AU" sz="20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38666" y="370411"/>
            <a:ext cx="7787439" cy="8161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4400">
                <a:latin typeface="+mj-lt"/>
              </a:rPr>
              <a:t>SCRDM Project Leadership</a:t>
            </a: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01979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518" y="149476"/>
            <a:ext cx="7886700" cy="1127231"/>
          </a:xfrm>
        </p:spPr>
        <p:txBody>
          <a:bodyPr/>
          <a:lstStyle/>
          <a:p>
            <a:r>
              <a:rPr lang="nl-NL" dirty="0" err="1"/>
              <a:t>Thank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your</a:t>
            </a:r>
            <a:r>
              <a:rPr lang="nl-NL" dirty="0"/>
              <a:t> attention!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3155" y="1359796"/>
            <a:ext cx="8247932" cy="48339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600" dirty="0"/>
              <a:t>For </a:t>
            </a:r>
            <a:r>
              <a:rPr lang="nl-NL" sz="3600"/>
              <a:t>further information on:</a:t>
            </a:r>
            <a:endParaRPr lang="nl-NL" sz="3600" dirty="0"/>
          </a:p>
          <a:p>
            <a:pPr marL="0" indent="0">
              <a:buNone/>
            </a:pPr>
            <a:br>
              <a:rPr lang="nl-NL" b="1" dirty="0"/>
            </a:br>
            <a:r>
              <a:rPr lang="nl-NL" sz="2600" b="1" dirty="0"/>
              <a:t>Supply Chain Management Reference Data Model (SCRDM)</a:t>
            </a:r>
          </a:p>
          <a:p>
            <a:pPr marL="0" indent="0">
              <a:buNone/>
            </a:pPr>
            <a:r>
              <a:rPr lang="nl-NL" dirty="0"/>
              <a:t>- Project Leader	             :  Rolf Wessel </a:t>
            </a:r>
          </a:p>
          <a:p>
            <a:pPr marL="0" indent="0">
              <a:buNone/>
            </a:pPr>
            <a:r>
              <a:rPr lang="nl-NL"/>
              <a:t>				  </a:t>
            </a:r>
            <a:r>
              <a:rPr lang="nl-NL" sz="2200" i="1"/>
              <a:t>: email: </a:t>
            </a:r>
            <a:r>
              <a:rPr lang="nl-NL" sz="2200" i="1">
                <a:hlinkClick r:id="rId3"/>
              </a:rPr>
              <a:t>r</a:t>
            </a:r>
            <a:r>
              <a:rPr lang="nl-NL" sz="2200" i="1" dirty="0">
                <a:hlinkClick r:id="rId3"/>
              </a:rPr>
              <a:t>.wessel@seeburger.de</a:t>
            </a:r>
            <a:endParaRPr lang="nl-NL" i="1" dirty="0"/>
          </a:p>
          <a:p>
            <a:pPr marL="0" indent="0">
              <a:buNone/>
            </a:pPr>
            <a:r>
              <a:rPr lang="nl-NL"/>
              <a:t>- Lead Editor	             	 :  Gerhard Heemskerk </a:t>
            </a:r>
          </a:p>
          <a:p>
            <a:pPr marL="0" indent="0">
              <a:buNone/>
            </a:pPr>
            <a:r>
              <a:rPr lang="nl-NL"/>
              <a:t>		 		    </a:t>
            </a:r>
            <a:r>
              <a:rPr lang="nl-NL" sz="2200" i="1"/>
              <a:t>email:  </a:t>
            </a:r>
            <a:r>
              <a:rPr lang="nl-NL" sz="2200" i="1">
                <a:hlinkClick r:id="rId4"/>
              </a:rPr>
              <a:t>gerhard.heemskerk@kpnmail.nl</a:t>
            </a:r>
            <a:endParaRPr lang="nl-NL" i="1"/>
          </a:p>
          <a:p>
            <a:pPr marL="0" indent="0">
              <a:buNone/>
            </a:pPr>
            <a:br>
              <a:rPr lang="de-DE"/>
            </a:br>
            <a:r>
              <a:rPr lang="de-DE" b="1"/>
              <a:t>Multimodal Transport Data Reference Model (MMT RDM)</a:t>
            </a:r>
          </a:p>
          <a:p>
            <a:pPr marL="0" indent="0">
              <a:buNone/>
            </a:pPr>
            <a:r>
              <a:rPr lang="nl-NL"/>
              <a:t>- </a:t>
            </a:r>
            <a:r>
              <a:rPr lang="nl-NL" dirty="0"/>
              <a:t>Lead Editor 	</a:t>
            </a:r>
            <a:r>
              <a:rPr lang="nl-NL"/>
              <a:t>		 : </a:t>
            </a:r>
            <a:r>
              <a:rPr lang="nl-NL" dirty="0"/>
              <a:t>Sue Probert</a:t>
            </a:r>
            <a:br>
              <a:rPr lang="nl-NL" dirty="0"/>
            </a:br>
            <a:r>
              <a:rPr lang="nl-NL" sz="2200" i="1" dirty="0"/>
              <a:t>		</a:t>
            </a:r>
            <a:r>
              <a:rPr lang="nl-NL" sz="2200" i="1"/>
              <a:t> 		     email </a:t>
            </a:r>
            <a:r>
              <a:rPr lang="nl-NL" sz="2200" i="1" dirty="0"/>
              <a:t>	: </a:t>
            </a:r>
            <a:r>
              <a:rPr lang="nl-NL" sz="2200" i="1" dirty="0">
                <a:hlinkClick r:id="rId5"/>
              </a:rPr>
              <a:t>sue.probert@dial.pipex.com</a:t>
            </a:r>
            <a:endParaRPr lang="nl-NL" sz="2200" i="1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6311901"/>
            <a:ext cx="20574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80</a:t>
            </a:fld>
            <a:endParaRPr lang="en-AU"/>
          </a:p>
        </p:txBody>
      </p:sp>
      <p:sp>
        <p:nvSpPr>
          <p:cNvPr id="8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86340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2277" y="2558438"/>
            <a:ext cx="4864955" cy="1325563"/>
          </a:xfrm>
        </p:spPr>
        <p:txBody>
          <a:bodyPr/>
          <a:lstStyle/>
          <a:p>
            <a:r>
              <a:rPr lang="nl-NL"/>
              <a:t>End of presentation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81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398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938666" y="1467555"/>
            <a:ext cx="7787439" cy="43685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2000" b="1" dirty="0"/>
              <a:t>Project </a:t>
            </a:r>
            <a:r>
              <a:rPr lang="en-AU" sz="2000" b="1"/>
              <a:t>Leader Mrs </a:t>
            </a:r>
            <a:r>
              <a:rPr lang="nl-NL" sz="2000" b="1"/>
              <a:t>Sandretto &amp; Mr David Hesketh</a:t>
            </a:r>
            <a:endParaRPr lang="en-AU" sz="2000" b="1" dirty="0"/>
          </a:p>
          <a:p>
            <a:pPr marL="0" indent="0">
              <a:buNone/>
            </a:pPr>
            <a:r>
              <a:rPr lang="en-AU" sz="2000" b="1" dirty="0"/>
              <a:t>Lead </a:t>
            </a:r>
            <a:r>
              <a:rPr lang="en-AU" sz="2000" b="1"/>
              <a:t>Editor Mrs Sue Probert</a:t>
            </a:r>
            <a:endParaRPr lang="en-AU" sz="2000" b="1" dirty="0"/>
          </a:p>
          <a:p>
            <a:pPr marL="0" indent="0">
              <a:buNone/>
            </a:pPr>
            <a:endParaRPr lang="en-AU" sz="800" dirty="0"/>
          </a:p>
          <a:p>
            <a:pPr marL="0" indent="0">
              <a:buNone/>
            </a:pPr>
            <a:r>
              <a:rPr lang="en-AU" sz="2000" dirty="0"/>
              <a:t>Editing team:</a:t>
            </a:r>
          </a:p>
          <a:p>
            <a:r>
              <a:rPr lang="en-AU" sz="2000"/>
              <a:t>Henk Van Maaren</a:t>
            </a:r>
          </a:p>
          <a:p>
            <a:r>
              <a:rPr lang="en-AU" sz="2000"/>
              <a:t>Marielle Stumm</a:t>
            </a:r>
          </a:p>
          <a:p>
            <a:r>
              <a:rPr lang="en-AU" sz="2000"/>
              <a:t>Rudi Bauer</a:t>
            </a:r>
          </a:p>
          <a:p>
            <a:r>
              <a:rPr lang="en-AU" sz="2000"/>
              <a:t>Yoshi Kito</a:t>
            </a:r>
          </a:p>
          <a:p>
            <a:r>
              <a:rPr lang="en-AU" sz="2000"/>
              <a:t>Dominique Vankemmel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38666" y="370411"/>
            <a:ext cx="7787439" cy="8161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AU" sz="4400">
                <a:latin typeface="+mj-lt"/>
              </a:rPr>
              <a:t>MMT Project Leadership</a:t>
            </a: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149622" y="6527094"/>
            <a:ext cx="2743200" cy="365125"/>
          </a:xfrm>
        </p:spPr>
        <p:txBody>
          <a:bodyPr/>
          <a:lstStyle/>
          <a:p>
            <a:fld id="{951FBE04-CC81-47F7-88F1-3CB9B57442D4}" type="slidenum">
              <a:rPr lang="en-AU" smtClean="0"/>
              <a:t>9</a:t>
            </a:fld>
            <a:endParaRPr lang="en-AU"/>
          </a:p>
        </p:txBody>
      </p:sp>
      <p:sp>
        <p:nvSpPr>
          <p:cNvPr id="7" name="Segnaposto data 3"/>
          <p:cNvSpPr txBox="1">
            <a:spLocks/>
          </p:cNvSpPr>
          <p:nvPr/>
        </p:nvSpPr>
        <p:spPr>
          <a:xfrm>
            <a:off x="0" y="6527379"/>
            <a:ext cx="519310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Mini </a:t>
            </a:r>
            <a:r>
              <a:rPr lang="en-A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Conference</a:t>
            </a:r>
            <a:r>
              <a:rPr lang="en-AU">
                <a:solidFill>
                  <a:schemeClr val="tx1">
                    <a:lumMod val="50000"/>
                    <a:lumOff val="50000"/>
                  </a:schemeClr>
                </a:solidFill>
              </a:rPr>
              <a:t>, Geneva, 27 March 2017</a:t>
            </a:r>
            <a:endParaRPr lang="en-AU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1307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2710</Words>
  <Application>Microsoft Office PowerPoint</Application>
  <PresentationFormat>On-screen Show (4:3)</PresentationFormat>
  <Paragraphs>530</Paragraphs>
  <Slides>81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8" baseType="lpstr">
      <vt:lpstr>MS PGothic</vt:lpstr>
      <vt:lpstr>Arial</vt:lpstr>
      <vt:lpstr>Calibri</vt:lpstr>
      <vt:lpstr>Calibri Light</vt:lpstr>
      <vt:lpstr>Times New Roman</vt:lpstr>
      <vt:lpstr>Wingdings</vt:lpstr>
      <vt:lpstr>Thème Office</vt:lpstr>
      <vt:lpstr>PowerPoint Presentation</vt:lpstr>
      <vt:lpstr>Mini Conference Background</vt:lpstr>
      <vt:lpstr>Agenda</vt:lpstr>
      <vt:lpstr>Anticipating and Following Technological Trends in eBusiness Data Exchanges</vt:lpstr>
      <vt:lpstr>Benefits (short list)</vt:lpstr>
      <vt:lpstr>Section 1:  The Projects</vt:lpstr>
      <vt:lpstr>The Reference Data Model projects and related projects</vt:lpstr>
      <vt:lpstr>PowerPoint Presentation</vt:lpstr>
      <vt:lpstr>PowerPoint Presentation</vt:lpstr>
      <vt:lpstr>Project Purpose: SCRDM &amp; MMT</vt:lpstr>
      <vt:lpstr>Project Deliverables SCRDM &amp; MMT</vt:lpstr>
      <vt:lpstr>Project Purpose: Extension CI messages</vt:lpstr>
      <vt:lpstr>Projects Deliverables: Extension CI messages</vt:lpstr>
      <vt:lpstr>Project Purpose: Procedures Publication</vt:lpstr>
      <vt:lpstr>Projects Deliverables: Procedures Publication</vt:lpstr>
      <vt:lpstr>Project Status</vt:lpstr>
      <vt:lpstr>Work for the coming months</vt:lpstr>
      <vt:lpstr>Questions on  “The projects” ?</vt:lpstr>
      <vt:lpstr>Section 2: The Concept</vt:lpstr>
      <vt:lpstr>UN/CEFACT Reference Data Models</vt:lpstr>
      <vt:lpstr>First delivery: Cross Industry Invoice</vt:lpstr>
      <vt:lpstr>Benefits: for Decision Makers</vt:lpstr>
      <vt:lpstr>Benefits: for implementers  of UN/CEFACT Reference Data Models</vt:lpstr>
      <vt:lpstr>Benefits: Government and Private sector</vt:lpstr>
      <vt:lpstr>Understanding the process &amp; the data</vt:lpstr>
      <vt:lpstr>Something had to change...</vt:lpstr>
      <vt:lpstr>PowerPoint Presentation</vt:lpstr>
      <vt:lpstr>Integrated Data Pipelines</vt:lpstr>
      <vt:lpstr>Moving from Document Driven to           Process Driven</vt:lpstr>
      <vt:lpstr>Example: Lao Coffee Project (2011)</vt:lpstr>
      <vt:lpstr>Reference Data Models &amp; Single Windows fit together</vt:lpstr>
      <vt:lpstr>Facilitating regulatory functions by standardized document structures</vt:lpstr>
      <vt:lpstr>United Nations Layout Key Document Families</vt:lpstr>
      <vt:lpstr> Questions on “the Concept”?</vt:lpstr>
      <vt:lpstr>Section 3: High level focus</vt:lpstr>
      <vt:lpstr>Available high level documents</vt:lpstr>
      <vt:lpstr>High level BRS (processes)</vt:lpstr>
      <vt:lpstr>The actors</vt:lpstr>
      <vt:lpstr>The Sales Contract</vt:lpstr>
      <vt:lpstr>The Transport Contract</vt:lpstr>
      <vt:lpstr>Commercial &amp; Logistic processes</vt:lpstr>
      <vt:lpstr>High level RSM (data)</vt:lpstr>
      <vt:lpstr>SCRDM and MMT subset of CCL</vt:lpstr>
      <vt:lpstr>Sharing Busines artefacts e.g. consigment</vt:lpstr>
      <vt:lpstr>Process driven: Artefact made re-usable for all processes</vt:lpstr>
      <vt:lpstr>Process Driven</vt:lpstr>
      <vt:lpstr>Rationalization results...</vt:lpstr>
      <vt:lpstr> Questions on  High level focus on Reference Data Models?</vt:lpstr>
      <vt:lpstr>Section 4  Reference Data Models (details)</vt:lpstr>
      <vt:lpstr>Structure – Publication - Use</vt:lpstr>
      <vt:lpstr>Belonging to the same model  ‘Buy Ship Pay Master’</vt:lpstr>
      <vt:lpstr>Having their own RDM masters</vt:lpstr>
      <vt:lpstr>Having their own contextual CCL</vt:lpstr>
      <vt:lpstr>On message level futher restricted</vt:lpstr>
      <vt:lpstr>Publication formats of RDMs</vt:lpstr>
      <vt:lpstr>   Supply Chain artefacts in PDF</vt:lpstr>
      <vt:lpstr>Supply Chain artefacts in Excel</vt:lpstr>
      <vt:lpstr>   Supply Chain artefacts in HTML</vt:lpstr>
      <vt:lpstr>   Supply Chain artefacts in HTML</vt:lpstr>
      <vt:lpstr>Guideline Reference Data Model</vt:lpstr>
      <vt:lpstr>Business Process Analysis</vt:lpstr>
      <vt:lpstr>Methodology used: UMM/UML</vt:lpstr>
      <vt:lpstr>List of documents / data requirements</vt:lpstr>
      <vt:lpstr>Categorize &amp; compile data</vt:lpstr>
      <vt:lpstr>Mapping of  requirements</vt:lpstr>
      <vt:lpstr>Analyse needed structure</vt:lpstr>
      <vt:lpstr>Built the messages</vt:lpstr>
      <vt:lpstr>Produce the syntax</vt:lpstr>
      <vt:lpstr> Questions on  Reference Data Models details?</vt:lpstr>
      <vt:lpstr>Section 5:  Maintenance of Reference Data Models</vt:lpstr>
      <vt:lpstr>Parts subject to maintenance</vt:lpstr>
      <vt:lpstr>Maintaining Structures</vt:lpstr>
      <vt:lpstr>Maintaining Context CCLs</vt:lpstr>
      <vt:lpstr>Maintaining Messages</vt:lpstr>
      <vt:lpstr>Business Requirements may invoke </vt:lpstr>
      <vt:lpstr>How to organize maintenance</vt:lpstr>
      <vt:lpstr>Present procedures: ODP</vt:lpstr>
      <vt:lpstr>Publication Procedures  Reference Data Models</vt:lpstr>
      <vt:lpstr> Questions on  Maintenance of Reference Data Models?</vt:lpstr>
      <vt:lpstr>Thank you for your attention!</vt:lpstr>
      <vt:lpstr>End of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XXX-PDA Domain Name</dc:title>
  <dc:creator>Lance THOMPSON</dc:creator>
  <cp:lastModifiedBy>Gerhard Heemskerk</cp:lastModifiedBy>
  <cp:revision>556</cp:revision>
  <cp:lastPrinted>2016-09-14T10:36:46Z</cp:lastPrinted>
  <dcterms:created xsi:type="dcterms:W3CDTF">2016-04-13T13:20:24Z</dcterms:created>
  <dcterms:modified xsi:type="dcterms:W3CDTF">2017-02-20T20:36:21Z</dcterms:modified>
</cp:coreProperties>
</file>