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1"/>
  </p:notesMasterIdLst>
  <p:sldIdLst>
    <p:sldId id="1133" r:id="rId2"/>
    <p:sldId id="1137" r:id="rId3"/>
    <p:sldId id="1121" r:id="rId4"/>
    <p:sldId id="1146" r:id="rId5"/>
    <p:sldId id="1126" r:id="rId6"/>
    <p:sldId id="1136" r:id="rId7"/>
    <p:sldId id="1135" r:id="rId8"/>
    <p:sldId id="1132" r:id="rId9"/>
    <p:sldId id="1134" r:id="rId10"/>
    <p:sldId id="1145" r:id="rId11"/>
    <p:sldId id="1138" r:id="rId12"/>
    <p:sldId id="1139" r:id="rId13"/>
    <p:sldId id="1143" r:id="rId14"/>
    <p:sldId id="1141" r:id="rId15"/>
    <p:sldId id="1142" r:id="rId16"/>
    <p:sldId id="1140" r:id="rId17"/>
    <p:sldId id="1144" r:id="rId18"/>
    <p:sldId id="1125" r:id="rId19"/>
    <p:sldId id="1147" r:id="rId20"/>
  </p:sldIdLst>
  <p:sldSz cx="9906000" cy="6858000" type="A4"/>
  <p:notesSz cx="9656763" cy="6877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77B986D2-E8C1-4D0A-990C-749DED7ABA5E}">
          <p14:sldIdLst>
            <p14:sldId id="1133"/>
            <p14:sldId id="1137"/>
            <p14:sldId id="1121"/>
            <p14:sldId id="1146"/>
            <p14:sldId id="1126"/>
            <p14:sldId id="1136"/>
            <p14:sldId id="1135"/>
            <p14:sldId id="1132"/>
            <p14:sldId id="1134"/>
            <p14:sldId id="1145"/>
            <p14:sldId id="1138"/>
            <p14:sldId id="1139"/>
            <p14:sldId id="1143"/>
            <p14:sldId id="1141"/>
            <p14:sldId id="1142"/>
            <p14:sldId id="1140"/>
            <p14:sldId id="1144"/>
            <p14:sldId id="1125"/>
            <p14:sldId id="1147"/>
          </p14:sldIdLst>
        </p14:section>
      </p14:sectionLst>
    </p:ext>
    <p:ext uri="{EFAFB233-063F-42B5-8137-9DF3F51BA10A}">
      <p15:sldGuideLst xmlns:p15="http://schemas.microsoft.com/office/powerpoint/2012/main">
        <p15:guide id="2" pos="312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DDE"/>
    <a:srgbClr val="3392E7"/>
    <a:srgbClr val="5EBA47"/>
    <a:srgbClr val="3E8EDE"/>
    <a:srgbClr val="17486A"/>
    <a:srgbClr val="036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75C47-1CB7-416F-A341-09586C8F4C00}" v="53" dt="2021-06-17T17:36:23.3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13" autoAdjust="0"/>
    <p:restoredTop sz="83537" autoAdjust="0"/>
  </p:normalViewPr>
  <p:slideViewPr>
    <p:cSldViewPr snapToGrid="0">
      <p:cViewPr varScale="1">
        <p:scale>
          <a:sx n="136" d="100"/>
          <a:sy n="136" d="100"/>
        </p:scale>
        <p:origin x="2868" y="114"/>
      </p:cViewPr>
      <p:guideLst>
        <p:guide pos="312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50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ILL" userId="eb95f9040d119313" providerId="LiveId" clId="{09A75C47-1CB7-416F-A341-09586C8F4C00}"/>
    <pc:docChg chg="undo redo custSel addSld delSld modSld sldOrd modSection">
      <pc:chgData name="STEVE HILL" userId="eb95f9040d119313" providerId="LiveId" clId="{09A75C47-1CB7-416F-A341-09586C8F4C00}" dt="2021-06-17T17:37:07.120" v="762" actId="20577"/>
      <pc:docMkLst>
        <pc:docMk/>
      </pc:docMkLst>
      <pc:sldChg chg="del">
        <pc:chgData name="STEVE HILL" userId="eb95f9040d119313" providerId="LiveId" clId="{09A75C47-1CB7-416F-A341-09586C8F4C00}" dt="2021-06-17T13:31:16.156" v="606" actId="47"/>
        <pc:sldMkLst>
          <pc:docMk/>
          <pc:sldMk cId="3139772105" sldId="338"/>
        </pc:sldMkLst>
      </pc:sldChg>
      <pc:sldChg chg="modSp mod">
        <pc:chgData name="STEVE HILL" userId="eb95f9040d119313" providerId="LiveId" clId="{09A75C47-1CB7-416F-A341-09586C8F4C00}" dt="2021-06-17T07:42:05.505" v="551" actId="20577"/>
        <pc:sldMkLst>
          <pc:docMk/>
          <pc:sldMk cId="4097908747" sldId="1121"/>
        </pc:sldMkLst>
        <pc:spChg chg="mod">
          <ac:chgData name="STEVE HILL" userId="eb95f9040d119313" providerId="LiveId" clId="{09A75C47-1CB7-416F-A341-09586C8F4C00}" dt="2021-06-17T07:42:05.505" v="551" actId="20577"/>
          <ac:spMkLst>
            <pc:docMk/>
            <pc:sldMk cId="4097908747" sldId="1121"/>
            <ac:spMk id="3" creationId="{D742FA3E-16E2-9E49-B0FA-853D66FC93BA}"/>
          </ac:spMkLst>
        </pc:spChg>
      </pc:sldChg>
      <pc:sldChg chg="delSp modSp mod ord">
        <pc:chgData name="STEVE HILL" userId="eb95f9040d119313" providerId="LiveId" clId="{09A75C47-1CB7-416F-A341-09586C8F4C00}" dt="2021-06-17T13:31:43.523" v="619" actId="1076"/>
        <pc:sldMkLst>
          <pc:docMk/>
          <pc:sldMk cId="2307176045" sldId="1125"/>
        </pc:sldMkLst>
        <pc:spChg chg="mod">
          <ac:chgData name="STEVE HILL" userId="eb95f9040d119313" providerId="LiveId" clId="{09A75C47-1CB7-416F-A341-09586C8F4C00}" dt="2021-06-17T13:31:43.523" v="619" actId="1076"/>
          <ac:spMkLst>
            <pc:docMk/>
            <pc:sldMk cId="2307176045" sldId="1125"/>
            <ac:spMk id="5" creationId="{A84C9C77-05B8-4C4D-8349-B9FB05D7FF67}"/>
          </ac:spMkLst>
        </pc:spChg>
        <pc:picChg chg="del">
          <ac:chgData name="STEVE HILL" userId="eb95f9040d119313" providerId="LiveId" clId="{09A75C47-1CB7-416F-A341-09586C8F4C00}" dt="2021-06-17T13:29:16.229" v="583" actId="478"/>
          <ac:picMkLst>
            <pc:docMk/>
            <pc:sldMk cId="2307176045" sldId="1125"/>
            <ac:picMk id="2050" creationId="{7B141E73-DC2D-49F5-ABFE-F3D4A883EADB}"/>
          </ac:picMkLst>
        </pc:picChg>
      </pc:sldChg>
      <pc:sldChg chg="modSp mod">
        <pc:chgData name="STEVE HILL" userId="eb95f9040d119313" providerId="LiveId" clId="{09A75C47-1CB7-416F-A341-09586C8F4C00}" dt="2021-06-17T17:37:07.120" v="762" actId="20577"/>
        <pc:sldMkLst>
          <pc:docMk/>
          <pc:sldMk cId="1707288015" sldId="1138"/>
        </pc:sldMkLst>
        <pc:spChg chg="mod">
          <ac:chgData name="STEVE HILL" userId="eb95f9040d119313" providerId="LiveId" clId="{09A75C47-1CB7-416F-A341-09586C8F4C00}" dt="2021-06-17T17:37:07.120" v="762" actId="20577"/>
          <ac:spMkLst>
            <pc:docMk/>
            <pc:sldMk cId="1707288015" sldId="1138"/>
            <ac:spMk id="3" creationId="{EC31C483-5CD0-461D-8D49-64182BD8C1EE}"/>
          </ac:spMkLst>
        </pc:spChg>
      </pc:sldChg>
      <pc:sldChg chg="modSp mod">
        <pc:chgData name="STEVE HILL" userId="eb95f9040d119313" providerId="LiveId" clId="{09A75C47-1CB7-416F-A341-09586C8F4C00}" dt="2021-06-17T07:51:08.169" v="582" actId="20577"/>
        <pc:sldMkLst>
          <pc:docMk/>
          <pc:sldMk cId="1253570727" sldId="1145"/>
        </pc:sldMkLst>
        <pc:spChg chg="mod">
          <ac:chgData name="STEVE HILL" userId="eb95f9040d119313" providerId="LiveId" clId="{09A75C47-1CB7-416F-A341-09586C8F4C00}" dt="2021-06-17T07:51:08.169" v="582" actId="20577"/>
          <ac:spMkLst>
            <pc:docMk/>
            <pc:sldMk cId="1253570727" sldId="1145"/>
            <ac:spMk id="3" creationId="{29FA1C1F-F576-41C3-A0B6-BEA249123413}"/>
          </ac:spMkLst>
        </pc:spChg>
      </pc:sldChg>
      <pc:sldChg chg="modSp mod">
        <pc:chgData name="STEVE HILL" userId="eb95f9040d119313" providerId="LiveId" clId="{09A75C47-1CB7-416F-A341-09586C8F4C00}" dt="2021-06-17T07:41:51.242" v="543" actId="1076"/>
        <pc:sldMkLst>
          <pc:docMk/>
          <pc:sldMk cId="1317648848" sldId="1146"/>
        </pc:sldMkLst>
        <pc:spChg chg="mod">
          <ac:chgData name="STEVE HILL" userId="eb95f9040d119313" providerId="LiveId" clId="{09A75C47-1CB7-416F-A341-09586C8F4C00}" dt="2021-06-17T07:41:15.728" v="523" actId="6549"/>
          <ac:spMkLst>
            <pc:docMk/>
            <pc:sldMk cId="1317648848" sldId="1146"/>
            <ac:spMk id="3" creationId="{93C5179E-DC95-4605-91F3-8D68AD3D944F}"/>
          </ac:spMkLst>
        </pc:spChg>
        <pc:spChg chg="mod">
          <ac:chgData name="STEVE HILL" userId="eb95f9040d119313" providerId="LiveId" clId="{09A75C47-1CB7-416F-A341-09586C8F4C00}" dt="2021-06-17T07:41:51.242" v="543" actId="1076"/>
          <ac:spMkLst>
            <pc:docMk/>
            <pc:sldMk cId="1317648848" sldId="1146"/>
            <ac:spMk id="8" creationId="{CE8DA16D-5048-41E8-AC71-725C72481C06}"/>
          </ac:spMkLst>
        </pc:spChg>
      </pc:sldChg>
      <pc:sldChg chg="addSp delSp modSp new add del mod">
        <pc:chgData name="STEVE HILL" userId="eb95f9040d119313" providerId="LiveId" clId="{09A75C47-1CB7-416F-A341-09586C8F4C00}" dt="2021-06-17T13:32:09.363" v="669" actId="1035"/>
        <pc:sldMkLst>
          <pc:docMk/>
          <pc:sldMk cId="620247706" sldId="1147"/>
        </pc:sldMkLst>
        <pc:spChg chg="del mod">
          <ac:chgData name="STEVE HILL" userId="eb95f9040d119313" providerId="LiveId" clId="{09A75C47-1CB7-416F-A341-09586C8F4C00}" dt="2021-06-17T13:30:49.061" v="602" actId="478"/>
          <ac:spMkLst>
            <pc:docMk/>
            <pc:sldMk cId="620247706" sldId="1147"/>
            <ac:spMk id="2" creationId="{7AF41CF6-D0FE-4963-B4F6-DD04891560E0}"/>
          </ac:spMkLst>
        </pc:spChg>
        <pc:spChg chg="del">
          <ac:chgData name="STEVE HILL" userId="eb95f9040d119313" providerId="LiveId" clId="{09A75C47-1CB7-416F-A341-09586C8F4C00}" dt="2021-06-17T13:30:19.824" v="585" actId="478"/>
          <ac:spMkLst>
            <pc:docMk/>
            <pc:sldMk cId="620247706" sldId="1147"/>
            <ac:spMk id="3" creationId="{14DB359E-1935-441D-A659-F1349169DDEA}"/>
          </ac:spMkLst>
        </pc:spChg>
        <pc:spChg chg="mod">
          <ac:chgData name="STEVE HILL" userId="eb95f9040d119313" providerId="LiveId" clId="{09A75C47-1CB7-416F-A341-09586C8F4C00}" dt="2021-06-17T13:31:40.900" v="617" actId="1035"/>
          <ac:spMkLst>
            <pc:docMk/>
            <pc:sldMk cId="620247706" sldId="1147"/>
            <ac:spMk id="4" creationId="{A84C5B6F-F3CD-4622-A756-A7143ADAF6CE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" creationId="{79BCF9FC-D287-454F-8392-9056BED963F0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6" creationId="{C51343B1-2163-4F2E-B82F-7C86FA9E763C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7" creationId="{8F1C8E0F-EB5D-4819-977A-B4F76B3E5760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8" creationId="{A07EA210-3022-4513-ADEC-3922C58E3C6C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9" creationId="{DAD290C7-52ED-41DE-B79A-8914AC6294C7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0" creationId="{311AF578-77F4-4569-93DB-7F9CC72E34FF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1" creationId="{6C9E1CF0-9557-46D2-97A1-7369F8A962C3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2" creationId="{317FA2EA-7A4C-4D8D-AE0D-98457E0B7EF7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3" creationId="{93C9C201-239A-4989-B8D4-3FA293209048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4" creationId="{2AA615A8-B2A9-4D16-B5A3-4DF686A20385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5" creationId="{27821739-05AC-45DB-8CBA-8F361B50B6F0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6" creationId="{B6D14455-5C6B-4DCC-800A-15A6E15A87C8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7" creationId="{6BAAB132-843B-4FD2-9E0C-5C81D935C148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8" creationId="{7B4F1C2C-4A54-471A-B5A8-BA048A042803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19" creationId="{05431600-476C-4F0A-91E4-A20B21834650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0" creationId="{F71A9DA2-1C4D-442B-B0D3-208A2ED8BA24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1" creationId="{743450A1-65BE-48C8-BCEB-3159431690D1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2" creationId="{2941DD5E-342F-4571-861A-15D34A148E38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3" creationId="{AB5E8703-E0F3-48A3-8F0C-3477221F7A94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4" creationId="{BEDA8EB0-FCF3-42C9-902A-FB0F09FCB701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5" creationId="{D6627071-C0F2-4FB4-A1F0-1A46EC3C4A0B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6" creationId="{80BF5B3E-D43A-409A-84F0-FD0D90D47053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7" creationId="{8976D6DE-AC59-487F-B558-4AEA4450F3E4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8" creationId="{1E50CCD4-3F56-4EA8-8B70-F3B4344174A3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29" creationId="{D403AB4F-0570-40C4-80A9-E210DF353802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0" creationId="{C72805D3-3218-4AD5-A49B-19C14C79D7CA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1" creationId="{B9E65B23-C0B9-4602-ABA5-84F884A5CE5C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2" creationId="{6D159783-4E56-4015-8372-C890FA7E85EB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3" creationId="{B4EA46DD-0008-4305-B2D2-45833F2461D0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4" creationId="{F1D28E2E-22F0-4993-8058-0468B81FF9C5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5" creationId="{2D33F609-A5DE-4CE0-BDCE-C74E3F0DADA5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6" creationId="{6D35E79E-4B93-4F37-A163-D45B7B60D973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7" creationId="{DFD4BE71-5525-441E-9CFD-63779E2EA193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8" creationId="{0D128454-7FC4-43BB-9DE9-9FF40E10AA64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39" creationId="{DF192259-E0C5-40DE-B4CF-4320C66D44B2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40" creationId="{C0397039-DF74-48A0-8F8B-AFC5503ED058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41" creationId="{1C339157-7107-445C-B12D-360CF97539C7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42" creationId="{9EA4A8C5-F16C-42EE-A6DE-DABCE68EB7EE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43" creationId="{6AE153FD-7447-4676-904D-9C2659C4FB6B}"/>
          </ac:spMkLst>
        </pc:spChg>
        <pc:spChg chg="add del mod">
          <ac:chgData name="STEVE HILL" userId="eb95f9040d119313" providerId="LiveId" clId="{09A75C47-1CB7-416F-A341-09586C8F4C00}" dt="2021-06-17T13:31:51.906" v="620" actId="478"/>
          <ac:spMkLst>
            <pc:docMk/>
            <pc:sldMk cId="620247706" sldId="1147"/>
            <ac:spMk id="44" creationId="{DF14A7AF-D35C-4467-B4AD-4858EAEA55A5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45" creationId="{9BF18DA9-A7FB-4925-B25C-119AFCC33DE0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46" creationId="{A597B12B-E43B-4993-A746-E609C1F0F338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47" creationId="{680D9AE7-79E4-4D00-80A6-FADB2EC41E8A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48" creationId="{834396C0-F423-4A62-B768-F71DB59A5291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49" creationId="{5D833A7B-4AE9-4F04-BC9B-47D7F54B18EB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0" creationId="{3A45AE71-99C3-4591-8B8A-1BECFC5E7C36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1" creationId="{6C654B07-7090-4549-BCBE-D5DC8416148D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2" creationId="{29D6B194-9683-4006-A0DF-6501DEFF2769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3" creationId="{8B2EBF17-815E-42F1-BDF2-57B7ADCABC0A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4" creationId="{DCD12D6C-D362-45CB-96C6-CE277629BEE1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5" creationId="{926DB074-CB2E-45F5-889A-F4C2F790656B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6" creationId="{1C6C4FE8-38F0-4CCD-BB1B-1CB4DA4A1150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7" creationId="{AA66AF63-F147-4069-8ED3-5253FE4EF5DE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8" creationId="{F5A82BFC-E669-46C4-AE8C-06E74EED7E17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59" creationId="{15291CF3-CD5C-4035-B53C-B06D95F1C723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60" creationId="{C4BCE206-7DF8-49B0-8E96-4ABB058F355E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61" creationId="{448DB0F7-A925-4C0E-9474-07E0425DE8DA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62" creationId="{61766DAE-E538-4630-AE22-D97B32009F30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63" creationId="{97E60C13-D175-489F-826A-B34EB2799D64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64" creationId="{3341B9C3-9265-428B-A959-94F8FBAFCE7B}"/>
          </ac:spMkLst>
        </pc:spChg>
        <pc:spChg chg="add mod">
          <ac:chgData name="STEVE HILL" userId="eb95f9040d119313" providerId="LiveId" clId="{09A75C47-1CB7-416F-A341-09586C8F4C00}" dt="2021-06-17T13:32:09.363" v="669" actId="1035"/>
          <ac:spMkLst>
            <pc:docMk/>
            <pc:sldMk cId="620247706" sldId="1147"/>
            <ac:spMk id="65" creationId="{7B3C7933-4674-4F06-A76F-4D2C6EC2EBDB}"/>
          </ac:spMkLst>
        </pc:spChg>
        <pc:spChg chg="add del mod">
          <ac:chgData name="STEVE HILL" userId="eb95f9040d119313" providerId="LiveId" clId="{09A75C47-1CB7-416F-A341-09586C8F4C00}" dt="2021-06-17T13:30:51.676" v="603" actId="478"/>
          <ac:spMkLst>
            <pc:docMk/>
            <pc:sldMk cId="620247706" sldId="1147"/>
            <ac:spMk id="67" creationId="{907CB0C3-5CD3-49A4-97DE-2E568C314213}"/>
          </ac:spMkLst>
        </pc:spChg>
      </pc:sldChg>
      <pc:sldMasterChg chg="delSldLayout">
        <pc:chgData name="STEVE HILL" userId="eb95f9040d119313" providerId="LiveId" clId="{09A75C47-1CB7-416F-A341-09586C8F4C00}" dt="2021-06-17T13:31:16.156" v="606" actId="47"/>
        <pc:sldMasterMkLst>
          <pc:docMk/>
          <pc:sldMasterMk cId="547600968" sldId="2147483672"/>
        </pc:sldMasterMkLst>
        <pc:sldLayoutChg chg="del">
          <pc:chgData name="STEVE HILL" userId="eb95f9040d119313" providerId="LiveId" clId="{09A75C47-1CB7-416F-A341-09586C8F4C00}" dt="2021-06-17T13:31:16.156" v="606" actId="47"/>
          <pc:sldLayoutMkLst>
            <pc:docMk/>
            <pc:sldMasterMk cId="547600968" sldId="2147483672"/>
            <pc:sldLayoutMk cId="2053064196" sldId="214748368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84597" cy="345047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69931" y="0"/>
            <a:ext cx="4184597" cy="345047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r">
              <a:defRPr sz="1200"/>
            </a:lvl1pPr>
          </a:lstStyle>
          <a:p>
            <a:fld id="{147FDE8E-C9EA-4A43-8789-DFF19C510078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52775" y="860425"/>
            <a:ext cx="3351213" cy="2320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76" tIns="47238" rIns="94476" bIns="472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5677" y="3309580"/>
            <a:ext cx="7725410" cy="2707839"/>
          </a:xfrm>
          <a:prstGeom prst="rect">
            <a:avLst/>
          </a:prstGeom>
        </p:spPr>
        <p:txBody>
          <a:bodyPr vert="horz" lIns="94476" tIns="47238" rIns="94476" bIns="4723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32004"/>
            <a:ext cx="4184597" cy="345046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69931" y="6532004"/>
            <a:ext cx="4184597" cy="345046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r">
              <a:defRPr sz="1200"/>
            </a:lvl1pPr>
          </a:lstStyle>
          <a:p>
            <a:fld id="{8F856F99-1514-4F4B-89CD-D1870C008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8226D-EAEB-40BC-B7A8-2789FC591D8E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5193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Explain that Maritime, road, rail, inland waterway are done – next is Air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94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complete the interoperability across all major modes of transport is Air </a:t>
            </a:r>
          </a:p>
          <a:p>
            <a:endParaRPr lang="en-GB" dirty="0"/>
          </a:p>
          <a:p>
            <a:r>
              <a:rPr lang="en-GB" dirty="0"/>
              <a:t>Three document or datasets are within the scope for this Phase 3 of the project comprising:</a:t>
            </a:r>
          </a:p>
          <a:p>
            <a:r>
              <a:rPr lang="en-GB" dirty="0"/>
              <a:t>1. Air Waybill</a:t>
            </a:r>
          </a:p>
          <a:p>
            <a:r>
              <a:rPr lang="en-GB" dirty="0"/>
              <a:t>2. Consignment Security Declaration</a:t>
            </a:r>
          </a:p>
          <a:p>
            <a:r>
              <a:rPr lang="en-GB" dirty="0"/>
              <a:t>3. Dangerous Goods Declaration </a:t>
            </a:r>
          </a:p>
          <a:p>
            <a:endParaRPr lang="en-GB" dirty="0"/>
          </a:p>
          <a:p>
            <a:r>
              <a:rPr lang="en-GB" dirty="0"/>
              <a:t>The plan is to management the project in two parts</a:t>
            </a:r>
          </a:p>
          <a:p>
            <a:pPr marL="228600" indent="-228600">
              <a:buAutoNum type="arabicPeriod"/>
            </a:pPr>
            <a:r>
              <a:rPr lang="en-GB" dirty="0"/>
              <a:t>To develop the standards expected by mid July 2021</a:t>
            </a:r>
          </a:p>
          <a:p>
            <a:pPr marL="228600" indent="-228600">
              <a:buAutoNum type="arabicPeriod"/>
            </a:pPr>
            <a:r>
              <a:rPr lang="en-GB" dirty="0"/>
              <a:t>Run pilot implementations to use the standards we have developed </a:t>
            </a:r>
          </a:p>
          <a:p>
            <a:endParaRPr lang="en-GB" dirty="0"/>
          </a:p>
          <a:p>
            <a:r>
              <a:rPr lang="en-GB" dirty="0"/>
              <a:t>The project is to be split into two parts aligned with the previous modes of transport</a:t>
            </a:r>
          </a:p>
          <a:p>
            <a:pPr marL="228600" indent="-228600">
              <a:buAutoNum type="arabicPeriod"/>
            </a:pPr>
            <a:r>
              <a:rPr lang="en-GB" dirty="0"/>
              <a:t>Defining  the framework of standards which follow the UN/CEFACT Multi-Modal Transport Reference Data Model, comprising:</a:t>
            </a:r>
          </a:p>
          <a:p>
            <a:pPr marL="228600" indent="-228600">
              <a:buAutoNum type="arabicPeriod"/>
            </a:pPr>
            <a:r>
              <a:rPr lang="en-GB" dirty="0"/>
              <a:t>the business domain specifications</a:t>
            </a:r>
          </a:p>
          <a:p>
            <a:pPr marL="228600" indent="-228600">
              <a:buAutoNum type="arabicPeriod"/>
            </a:pPr>
            <a:r>
              <a:rPr lang="en-GB" dirty="0" err="1"/>
              <a:t>Gudieline</a:t>
            </a:r>
            <a:r>
              <a:rPr lang="en-GB" dirty="0"/>
              <a:t> structures</a:t>
            </a:r>
          </a:p>
          <a:p>
            <a:pPr marL="228600" indent="-228600">
              <a:buAutoNum type="arabicPeriod"/>
            </a:pPr>
            <a:r>
              <a:rPr lang="en-GB" dirty="0"/>
              <a:t>UML model</a:t>
            </a:r>
          </a:p>
          <a:p>
            <a:pPr marL="228600" indent="-228600">
              <a:buAutoNum type="arabicPeriod"/>
            </a:pPr>
            <a:r>
              <a:rPr lang="en-GB" dirty="0"/>
              <a:t>Schema for XML and JSON</a:t>
            </a:r>
          </a:p>
          <a:p>
            <a:pPr marL="228600" indent="-228600">
              <a:buAutoNum type="arabicPeriod"/>
            </a:pP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Piloting of the scheme will comprise candidate countries where we can apply the interoperable model between different</a:t>
            </a:r>
          </a:p>
          <a:p>
            <a:pPr marL="228600" indent="-228600">
              <a:buAutoNum type="arabicPeriod"/>
            </a:pPr>
            <a:r>
              <a:rPr lang="en-GB" dirty="0"/>
              <a:t>In this respect we highly appreciate our collaboration with ICAO to identify and reach out to countries and regions for piloting opportunities</a:t>
            </a:r>
          </a:p>
          <a:p>
            <a:pPr marL="228600" indent="-228600">
              <a:buAutoNum type="arabicPeriod"/>
            </a:pP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 Right now we are in the planning stage and looking to assemble a team of experts in their various fields </a:t>
            </a:r>
          </a:p>
          <a:p>
            <a:pPr marL="228600" indent="-228600">
              <a:buAutoNum type="arabicPeriod"/>
            </a:pPr>
            <a:r>
              <a:rPr lang="en-GB" dirty="0"/>
              <a:t>We encourage anyone who is interested in joining the landmark project to let us know.</a:t>
            </a:r>
          </a:p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54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scope of the air freight mappings comprises:</a:t>
            </a:r>
          </a:p>
          <a:p>
            <a:r>
              <a:rPr lang="en-GB" dirty="0"/>
              <a:t>Air Waybill</a:t>
            </a:r>
          </a:p>
          <a:p>
            <a:r>
              <a:rPr lang="en-GB" dirty="0"/>
              <a:t>Dangerous Goods Declaration</a:t>
            </a:r>
          </a:p>
          <a:p>
            <a:r>
              <a:rPr lang="en-GB" dirty="0"/>
              <a:t>Consignment Security Declaration</a:t>
            </a:r>
          </a:p>
          <a:p>
            <a:endParaRPr lang="en-GB" dirty="0"/>
          </a:p>
          <a:p>
            <a:r>
              <a:rPr lang="en-GB" dirty="0"/>
              <a:t>While separate in the our right, there is some commonly shared data elements with the AWB, and electronically the </a:t>
            </a:r>
            <a:r>
              <a:rPr lang="en-GB" dirty="0" err="1"/>
              <a:t>eCSD</a:t>
            </a:r>
            <a:r>
              <a:rPr lang="en-GB" dirty="0"/>
              <a:t> comprises data which is captured and exchanged via the </a:t>
            </a:r>
            <a:r>
              <a:rPr lang="en-GB" dirty="0" err="1"/>
              <a:t>eAWB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48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50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the completed phases of the project so far we already have a common matrix of data elements aligned with each transport document in scope comprising:</a:t>
            </a:r>
          </a:p>
          <a:p>
            <a:r>
              <a:rPr lang="en-GB" dirty="0"/>
              <a:t>Road e-CMR</a:t>
            </a:r>
          </a:p>
          <a:p>
            <a:r>
              <a:rPr lang="en-GB" dirty="0"/>
              <a:t>Maritime Bill of Lading</a:t>
            </a:r>
          </a:p>
          <a:p>
            <a:r>
              <a:rPr lang="en-GB" dirty="0"/>
              <a:t>Rail Consignment Note </a:t>
            </a:r>
          </a:p>
          <a:p>
            <a:r>
              <a:rPr lang="en-GB" dirty="0"/>
              <a:t>Inland Waterway Bill of Lading</a:t>
            </a:r>
          </a:p>
          <a:p>
            <a:r>
              <a:rPr lang="en-GB" dirty="0"/>
              <a:t>FIATA Bill of Lading</a:t>
            </a:r>
          </a:p>
          <a:p>
            <a:r>
              <a:rPr lang="en-GB" dirty="0"/>
              <a:t>And to complete the interoperability matrix will be the Air Waybill</a:t>
            </a:r>
          </a:p>
          <a:p>
            <a:r>
              <a:rPr lang="en-GB" dirty="0"/>
              <a:t>And the other DGD/CSD as well to be evaluated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730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DBF160B-3A44-4C3B-BCEA-BD19AB6803E9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6371416" y="193892"/>
            <a:ext cx="3339682" cy="6665283"/>
            <a:chOff x="6371416" y="193892"/>
            <a:chExt cx="3339682" cy="6665283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259247" y="193892"/>
              <a:ext cx="1564020" cy="369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1416" y="636953"/>
              <a:ext cx="3339682" cy="6222222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0" y="0"/>
            <a:ext cx="31089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62531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3602038"/>
            <a:ext cx="6253163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318DD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01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320" y="365128"/>
            <a:ext cx="8045643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320" y="1252025"/>
            <a:ext cx="8045643" cy="49249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A8505E0-37E7-4BCD-BA8D-3C81CE89C100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EB09506-28EA-4C19-A061-02E7C9DE0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9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7866" y="1223889"/>
            <a:ext cx="3885161" cy="49530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9802" y="1223889"/>
            <a:ext cx="3885161" cy="49530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A38245A-2362-40A2-9432-11E173A2FE35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87866" y="365128"/>
            <a:ext cx="8037097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1429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866" y="1248536"/>
            <a:ext cx="3885161" cy="4119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9802" y="1251521"/>
            <a:ext cx="3886452" cy="4119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FB96879-471E-46C8-A813-F70B84DA637C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87866" y="365128"/>
            <a:ext cx="8037097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1187866" y="1842867"/>
            <a:ext cx="3885161" cy="43340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5339802" y="1842867"/>
            <a:ext cx="3885162" cy="43340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35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1A389D0-0F06-4052-931B-BC5D7EEFC8E9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87866" y="365128"/>
            <a:ext cx="8037097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94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ECBC4FA-4788-483E-AD3A-36A4714E3E4D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1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760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ance.thompson@un.org" TargetMode="External"/><Relationship Id="rId2" Type="http://schemas.openxmlformats.org/officeDocument/2006/relationships/hyperlink" Target="https://unece.org/sites/default/files/2021-04/01-NewComer%27sSession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feg.com/en/gefeg-fx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unece.org/trade/uncefact/mainstandard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unttc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11" Type="http://schemas.openxmlformats.org/officeDocument/2006/relationships/image" Target="../media/image13.png"/><Relationship Id="rId5" Type="http://schemas.openxmlformats.org/officeDocument/2006/relationships/image" Target="../media/image5.png"/><Relationship Id="rId10" Type="http://schemas.openxmlformats.org/officeDocument/2006/relationships/image" Target="../media/image12.svg"/><Relationship Id="rId4" Type="http://schemas.openxmlformats.org/officeDocument/2006/relationships/image" Target="../media/image8.sv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115672" y="50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B2B389-2078-4721-A05A-48DB67251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041" y="4939620"/>
            <a:ext cx="6253163" cy="872845"/>
          </a:xfrm>
        </p:spPr>
        <p:txBody>
          <a:bodyPr/>
          <a:lstStyle/>
          <a:p>
            <a:r>
              <a:rPr lang="en-US" spc="46" dirty="0"/>
              <a:t>Steve Hill</a:t>
            </a:r>
          </a:p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UN/CEFACT Expert</a:t>
            </a: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DA508A-3858-45D4-A4DF-8A43D2B635D9}"/>
              </a:ext>
            </a:extLst>
          </p:cNvPr>
          <p:cNvSpPr txBox="1"/>
          <p:nvPr/>
        </p:nvSpPr>
        <p:spPr>
          <a:xfrm>
            <a:off x="374613" y="1045535"/>
            <a:ext cx="69913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3E8EDE"/>
                </a:solidFill>
              </a:rPr>
              <a:t>UN/CEFACT Standards for </a:t>
            </a:r>
          </a:p>
          <a:p>
            <a:pPr algn="ctr"/>
            <a:r>
              <a:rPr lang="en-GB" sz="2800" b="1" dirty="0">
                <a:solidFill>
                  <a:srgbClr val="3E8EDE"/>
                </a:solidFill>
              </a:rPr>
              <a:t>Air Cargo Transportation</a:t>
            </a:r>
          </a:p>
          <a:p>
            <a:pPr algn="ctr"/>
            <a:endParaRPr lang="en-GB" sz="2800" b="1" dirty="0">
              <a:solidFill>
                <a:srgbClr val="3E8EDE"/>
              </a:solidFill>
            </a:endParaRPr>
          </a:p>
          <a:p>
            <a:pPr algn="ctr"/>
            <a:r>
              <a:rPr lang="en-US" sz="2400" b="1" dirty="0">
                <a:solidFill>
                  <a:srgbClr val="3E8EDE"/>
                </a:solidFill>
                <a:latin typeface="+mn-lt"/>
                <a:ea typeface="+mn-ea"/>
                <a:cs typeface="+mn-cs"/>
              </a:rPr>
              <a:t>Air Cargo Digitalization in COVID-19 Times: </a:t>
            </a:r>
            <a:br>
              <a:rPr lang="en-US" sz="2400" b="1" dirty="0">
                <a:solidFill>
                  <a:srgbClr val="3E8EDE"/>
                </a:solidFill>
                <a:latin typeface="+mn-lt"/>
                <a:ea typeface="+mn-ea"/>
                <a:cs typeface="+mn-cs"/>
              </a:rPr>
            </a:br>
            <a:r>
              <a:rPr lang="en-US" sz="2400" b="1" dirty="0">
                <a:solidFill>
                  <a:srgbClr val="3E8EDE"/>
                </a:solidFill>
                <a:latin typeface="+mn-lt"/>
                <a:ea typeface="+mn-ea"/>
                <a:cs typeface="+mn-cs"/>
              </a:rPr>
              <a:t>Multimodal Interoperability </a:t>
            </a:r>
            <a:endParaRPr lang="en-GB" sz="2400" b="1" dirty="0">
              <a:solidFill>
                <a:srgbClr val="3E8EDE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15D5ED-5F10-4B3A-B357-6B23F0C0157D}"/>
              </a:ext>
            </a:extLst>
          </p:cNvPr>
          <p:cNvSpPr txBox="1"/>
          <p:nvPr/>
        </p:nvSpPr>
        <p:spPr>
          <a:xfrm>
            <a:off x="258991" y="3571580"/>
            <a:ext cx="69913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Domain Experts Meeting</a:t>
            </a:r>
          </a:p>
          <a:p>
            <a:pPr algn="ctr"/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17 June 2021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49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8D23F-5B1D-4FDB-9189-AD0A0C9E9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Clarifications!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A1C1F-F576-41C3-A0B6-BEA249123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Interoperability between modes of transport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Not replacing existing standards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Operational not commercial data meaning:</a:t>
            </a:r>
            <a:br>
              <a:rPr lang="en-GB" dirty="0"/>
            </a:br>
            <a:r>
              <a:rPr lang="en-GB" dirty="0"/>
              <a:t>no rates/pricing/charges included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B55E49-DA83-49F4-AE61-90A50706D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70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ADED2-FB31-43E9-9C4C-F0B8A214A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UN/CEFACT Experts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1C483-5CD0-461D-8D49-64182BD8C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320" y="1378635"/>
            <a:ext cx="8045643" cy="379124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Overview from Lance Thompson </a:t>
            </a:r>
          </a:p>
          <a:p>
            <a:r>
              <a:rPr lang="en-GB" dirty="0"/>
              <a:t>Domains </a:t>
            </a:r>
          </a:p>
          <a:p>
            <a:r>
              <a:rPr lang="en-GB" dirty="0"/>
              <a:t>Role of Experts</a:t>
            </a:r>
          </a:p>
          <a:p>
            <a:r>
              <a:rPr lang="en-GB" dirty="0"/>
              <a:t>Projects/Programme Participation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2000" dirty="0"/>
              <a:t>Further information: </a:t>
            </a:r>
            <a:br>
              <a:rPr lang="en-GB" sz="2000" dirty="0"/>
            </a:b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https://unece.org/sites/default/files/2021-04/01-NewComer%27sSession.</a:t>
            </a:r>
            <a:r>
              <a:rPr lang="en-GB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pdf</a:t>
            </a:r>
            <a:r>
              <a:rPr lang="en-GB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GB" sz="2000"/>
              <a:t>Contact:</a:t>
            </a:r>
            <a:br>
              <a:rPr lang="en-GB" sz="2000"/>
            </a:br>
            <a:r>
              <a:rPr lang="en-GB" sz="1800">
                <a:hlinkClick r:id="rId3"/>
              </a:rPr>
              <a:t>lance</a:t>
            </a:r>
            <a:r>
              <a:rPr lang="en-GB" sz="1800" dirty="0">
                <a:hlinkClick r:id="rId3"/>
              </a:rPr>
              <a:t>.thompson@un.org</a:t>
            </a:r>
            <a:endParaRPr lang="en-GB" sz="18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552C0C-246E-4431-B6D4-EB1C4C8E8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88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B2549-9551-45F3-99DF-6CF047329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COVID19-Phase </a:t>
            </a:r>
            <a:r>
              <a:rPr lang="en-GB" dirty="0"/>
              <a:t>3 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8B376-D41C-4121-B602-5522FBCB0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Looking at the detail </a:t>
            </a:r>
          </a:p>
          <a:p>
            <a:r>
              <a:rPr lang="en-GB" dirty="0"/>
              <a:t>Two sets of artefacts distributed prior to meeting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/>
              <a:t>Matrix of modes with business objects / elements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/>
              <a:t>UML Data Model under construction</a:t>
            </a:r>
          </a:p>
          <a:p>
            <a:r>
              <a:rPr lang="en-GB" dirty="0"/>
              <a:t>Key support data modelling using </a:t>
            </a:r>
            <a:r>
              <a:rPr lang="en-GB" dirty="0">
                <a:hlinkClick r:id="rId2"/>
              </a:rPr>
              <a:t>GEFEG.FX</a:t>
            </a:r>
            <a:endParaRPr lang="en-GB" dirty="0"/>
          </a:p>
          <a:p>
            <a:r>
              <a:rPr lang="en-GB" dirty="0"/>
              <a:t>UN/CEFACT Multi-Modal Reference Data Model (MMT RDM)</a:t>
            </a:r>
          </a:p>
          <a:p>
            <a:r>
              <a:rPr lang="en-GB" dirty="0"/>
              <a:t>Core Component Library (CCL) objects </a:t>
            </a:r>
          </a:p>
          <a:p>
            <a:r>
              <a:rPr lang="en-GB" dirty="0"/>
              <a:t>Sue can explain a little more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F14DB-34F2-4DDA-BE00-E9AD2EF5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F93F0A17-216A-4F82-A6F3-BC6EFE5792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00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325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DD3B9-AE8C-4957-8268-B95F63D4F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 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42361-37A6-4AD3-A5FB-8408F2ABE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Project in two major stages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Standards definition [planned July 2021]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Producing artefacts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Reference: </a:t>
            </a:r>
            <a:r>
              <a:rPr lang="en-GB" dirty="0">
                <a:hlinkClick r:id="rId2"/>
              </a:rPr>
              <a:t>https://unece.org/trade/uncefact/mainstandards</a:t>
            </a:r>
            <a:endParaRPr lang="en-GB" dirty="0"/>
          </a:p>
          <a:p>
            <a:endParaRPr lang="en-GB" dirty="0"/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Pilot implementations [planned Sep 2021]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ICAO assisting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Prove the concept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Contributions welcome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792BF-4A3B-42D1-B62A-D762FA7E8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64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DD3B9-AE8C-4957-8268-B95F63D4F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 [2]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42361-37A6-4AD3-A5FB-8408F2ABE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Data model under construction [Sue &amp; Steve]</a:t>
            </a:r>
          </a:p>
          <a:p>
            <a:r>
              <a:rPr lang="en-GB" dirty="0"/>
              <a:t>AWB &amp; DGD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1st as ‘core’ – AWB comprises DG/CS data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Reusable objects/elements from MMT RDM</a:t>
            </a:r>
          </a:p>
          <a:p>
            <a:r>
              <a:rPr lang="en-GB" dirty="0"/>
              <a:t>CSD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2nd as new to MMT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Some challenge as not interoperable (yet) with other modes of transport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792BF-4A3B-42D1-B62A-D762FA7E8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86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DD3B9-AE8C-4957-8268-B95F63D4F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 [3]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42361-37A6-4AD3-A5FB-8408F2ABE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Expert Focus Sessions </a:t>
            </a:r>
          </a:p>
          <a:p>
            <a:r>
              <a:rPr lang="en-GB" dirty="0"/>
              <a:t>Review model &amp; refine in each session for: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AWB (HWB)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DGD – links with other UN Transport DG Projects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CSD – additional collateral / artefacts</a:t>
            </a:r>
          </a:p>
          <a:p>
            <a:r>
              <a:rPr lang="en-GB" dirty="0"/>
              <a:t>Final confirmations as complete – for Air</a:t>
            </a:r>
          </a:p>
          <a:p>
            <a:r>
              <a:rPr lang="en-GB" dirty="0"/>
              <a:t>Produce Artefacts </a:t>
            </a:r>
            <a:br>
              <a:rPr lang="en-GB" dirty="0"/>
            </a:br>
            <a:r>
              <a:rPr lang="en-GB" dirty="0"/>
              <a:t>for sharing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792BF-4A3B-42D1-B62A-D762FA7E8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169DFBD-0B5A-496B-A021-FF2F8DDF69CC}"/>
              </a:ext>
            </a:extLst>
          </p:cNvPr>
          <p:cNvSpPr txBox="1">
            <a:spLocks/>
          </p:cNvSpPr>
          <p:nvPr/>
        </p:nvSpPr>
        <p:spPr>
          <a:xfrm>
            <a:off x="5610397" y="3939825"/>
            <a:ext cx="3642702" cy="241652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/>
              <a:t>Core Component Library (CCL) Structure</a:t>
            </a:r>
          </a:p>
          <a:p>
            <a:r>
              <a:rPr lang="en-GB" sz="1200" b="1" dirty="0"/>
              <a:t>Modal Matrix - dataset alignment </a:t>
            </a:r>
          </a:p>
          <a:p>
            <a:r>
              <a:rPr lang="en-GB" sz="1200" b="1" dirty="0"/>
              <a:t>XLS guideline structure</a:t>
            </a:r>
          </a:p>
          <a:p>
            <a:r>
              <a:rPr lang="en-GB" sz="1200" b="1" dirty="0"/>
              <a:t>XSD schema</a:t>
            </a:r>
          </a:p>
          <a:p>
            <a:r>
              <a:rPr lang="en-GB" sz="1200" b="1" dirty="0"/>
              <a:t>UML diagrams</a:t>
            </a:r>
          </a:p>
          <a:p>
            <a:r>
              <a:rPr lang="en-GB" sz="1200" b="1" dirty="0"/>
              <a:t>HTML index</a:t>
            </a:r>
          </a:p>
          <a:p>
            <a:r>
              <a:rPr lang="en-GB" sz="1200" dirty="0"/>
              <a:t>JSON-LD schema [may be developed]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B7EA58D-A535-4D00-8C87-F595BD75CBAA}"/>
              </a:ext>
            </a:extLst>
          </p:cNvPr>
          <p:cNvSpPr/>
          <p:nvPr/>
        </p:nvSpPr>
        <p:spPr>
          <a:xfrm>
            <a:off x="1786597" y="4811152"/>
            <a:ext cx="2312060" cy="766689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/>
              <a:t>GEFEG.FX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F0FB435D-2CEE-4F61-8159-8AEF71A0B7E1}"/>
              </a:ext>
            </a:extLst>
          </p:cNvPr>
          <p:cNvSpPr/>
          <p:nvPr/>
        </p:nvSpPr>
        <p:spPr>
          <a:xfrm>
            <a:off x="4100866" y="5035891"/>
            <a:ext cx="1481395" cy="317210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5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F24A9-B77E-4525-8A82-37B736A85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Air Project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28D174-73B6-42AC-8DDA-A4E82C592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B8E437D-106E-4FB4-A7A9-7823A8F40F9C}"/>
              </a:ext>
            </a:extLst>
          </p:cNvPr>
          <p:cNvSpPr/>
          <p:nvPr/>
        </p:nvSpPr>
        <p:spPr>
          <a:xfrm>
            <a:off x="1448973" y="1069146"/>
            <a:ext cx="1681089" cy="10410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MMT RDM</a:t>
            </a:r>
          </a:p>
          <a:p>
            <a:pPr algn="ctr"/>
            <a:r>
              <a:rPr lang="en-GB" dirty="0"/>
              <a:t>D21A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140291-3A27-4DF4-A1D9-F64C90B376AE}"/>
              </a:ext>
            </a:extLst>
          </p:cNvPr>
          <p:cNvSpPr/>
          <p:nvPr/>
        </p:nvSpPr>
        <p:spPr>
          <a:xfrm>
            <a:off x="3214467" y="1717477"/>
            <a:ext cx="1659988" cy="9988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COVID19-Phase 3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BA89788-61CE-40A7-9612-7B80EBFA590E}"/>
              </a:ext>
            </a:extLst>
          </p:cNvPr>
          <p:cNvSpPr/>
          <p:nvPr/>
        </p:nvSpPr>
        <p:spPr>
          <a:xfrm>
            <a:off x="4953000" y="2332941"/>
            <a:ext cx="1659988" cy="9988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Air Foundation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D17BEA6-AD87-4A01-9A90-D228AAB0181E}"/>
              </a:ext>
            </a:extLst>
          </p:cNvPr>
          <p:cNvSpPr/>
          <p:nvPr/>
        </p:nvSpPr>
        <p:spPr>
          <a:xfrm>
            <a:off x="7228449" y="2994074"/>
            <a:ext cx="1659988" cy="998807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Air Waybill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[AWB]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67CF817-828C-4B04-AD56-5ECFE21999E5}"/>
              </a:ext>
            </a:extLst>
          </p:cNvPr>
          <p:cNvSpPr/>
          <p:nvPr/>
        </p:nvSpPr>
        <p:spPr>
          <a:xfrm>
            <a:off x="7228449" y="4056135"/>
            <a:ext cx="1659988" cy="998807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C00000"/>
                </a:solidFill>
              </a:rPr>
              <a:t>Dangerous Goods Declaration</a:t>
            </a:r>
          </a:p>
          <a:p>
            <a:pPr algn="ctr"/>
            <a:r>
              <a:rPr lang="en-GB" sz="1600" dirty="0">
                <a:solidFill>
                  <a:srgbClr val="C00000"/>
                </a:solidFill>
              </a:rPr>
              <a:t>[DGD]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B922040-39C7-42C8-A56D-3D4CF24DE83B}"/>
              </a:ext>
            </a:extLst>
          </p:cNvPr>
          <p:cNvSpPr/>
          <p:nvPr/>
        </p:nvSpPr>
        <p:spPr>
          <a:xfrm>
            <a:off x="7228449" y="5122987"/>
            <a:ext cx="1659988" cy="998807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7030A0"/>
                </a:solidFill>
              </a:rPr>
              <a:t>Consignment Security Declaration [CSD]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AA00F885-1A2B-4B2E-B3AB-7069648B5332}"/>
              </a:ext>
            </a:extLst>
          </p:cNvPr>
          <p:cNvCxnSpPr>
            <a:cxnSpLocks/>
            <a:stCxn id="6" idx="1"/>
            <a:endCxn id="5" idx="2"/>
          </p:cNvCxnSpPr>
          <p:nvPr/>
        </p:nvCxnSpPr>
        <p:spPr>
          <a:xfrm rot="10800000">
            <a:off x="2289519" y="2110155"/>
            <a:ext cx="924949" cy="106726"/>
          </a:xfrm>
          <a:prstGeom prst="bentConnector2">
            <a:avLst/>
          </a:prstGeom>
          <a:ln w="381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E85E83C6-FF4E-441E-9924-BAF8C352D09A}"/>
              </a:ext>
            </a:extLst>
          </p:cNvPr>
          <p:cNvCxnSpPr>
            <a:cxnSpLocks/>
            <a:stCxn id="7" idx="1"/>
            <a:endCxn id="6" idx="2"/>
          </p:cNvCxnSpPr>
          <p:nvPr/>
        </p:nvCxnSpPr>
        <p:spPr>
          <a:xfrm rot="10800000">
            <a:off x="4044462" y="2716285"/>
            <a:ext cx="908539" cy="116061"/>
          </a:xfrm>
          <a:prstGeom prst="bentConnector2">
            <a:avLst/>
          </a:prstGeom>
          <a:ln w="381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897404A1-F4C3-43CE-9087-10452CF723BA}"/>
              </a:ext>
            </a:extLst>
          </p:cNvPr>
          <p:cNvCxnSpPr>
            <a:cxnSpLocks/>
            <a:stCxn id="8" idx="1"/>
            <a:endCxn id="7" idx="2"/>
          </p:cNvCxnSpPr>
          <p:nvPr/>
        </p:nvCxnSpPr>
        <p:spPr>
          <a:xfrm rot="10800000">
            <a:off x="5782995" y="3331748"/>
            <a:ext cx="1445455" cy="161730"/>
          </a:xfrm>
          <a:prstGeom prst="bentConnector2">
            <a:avLst/>
          </a:prstGeom>
          <a:ln w="381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3B810238-5697-4EC5-93FC-F4D1FFFBADCA}"/>
              </a:ext>
            </a:extLst>
          </p:cNvPr>
          <p:cNvCxnSpPr>
            <a:cxnSpLocks/>
            <a:stCxn id="9" idx="1"/>
            <a:endCxn id="7" idx="2"/>
          </p:cNvCxnSpPr>
          <p:nvPr/>
        </p:nvCxnSpPr>
        <p:spPr>
          <a:xfrm rot="10800000">
            <a:off x="5782995" y="3331749"/>
            <a:ext cx="1445455" cy="1223791"/>
          </a:xfrm>
          <a:prstGeom prst="bentConnector2">
            <a:avLst/>
          </a:prstGeom>
          <a:ln w="381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64AF84A9-B235-425B-B214-397B6FBD199A}"/>
              </a:ext>
            </a:extLst>
          </p:cNvPr>
          <p:cNvCxnSpPr>
            <a:cxnSpLocks/>
            <a:stCxn id="10" idx="1"/>
            <a:endCxn id="7" idx="2"/>
          </p:cNvCxnSpPr>
          <p:nvPr/>
        </p:nvCxnSpPr>
        <p:spPr>
          <a:xfrm rot="10800000">
            <a:off x="5782995" y="3331749"/>
            <a:ext cx="1445455" cy="2290643"/>
          </a:xfrm>
          <a:prstGeom prst="bentConnector2">
            <a:avLst/>
          </a:prstGeom>
          <a:ln w="38100">
            <a:solidFill>
              <a:srgbClr val="7030A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A0AA3C7-659F-439B-813F-68A2915E65C8}"/>
              </a:ext>
            </a:extLst>
          </p:cNvPr>
          <p:cNvSpPr txBox="1"/>
          <p:nvPr/>
        </p:nvSpPr>
        <p:spPr>
          <a:xfrm>
            <a:off x="6784356" y="3120324"/>
            <a:ext cx="42351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1a</a:t>
            </a: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b="1" dirty="0">
                <a:solidFill>
                  <a:srgbClr val="C00000"/>
                </a:solidFill>
              </a:rPr>
              <a:t>1b</a:t>
            </a: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b="1" dirty="0">
                <a:solidFill>
                  <a:srgbClr val="7030A0"/>
                </a:solidFill>
              </a:rPr>
              <a:t>2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2CD69B3-7506-4404-89CE-962826F71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973" y="2903918"/>
            <a:ext cx="2524942" cy="33032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060D9C7-9525-47B4-9491-0CFE5C6B34DF}"/>
              </a:ext>
            </a:extLst>
          </p:cNvPr>
          <p:cNvSpPr txBox="1"/>
          <p:nvPr/>
        </p:nvSpPr>
        <p:spPr>
          <a:xfrm>
            <a:off x="1667023" y="6308206"/>
            <a:ext cx="334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Air Modelling Environment [AME]</a:t>
            </a:r>
          </a:p>
        </p:txBody>
      </p:sp>
    </p:spTree>
    <p:extLst>
      <p:ext uri="{BB962C8B-B14F-4D97-AF65-F5344CB8AC3E}">
        <p14:creationId xmlns:p14="http://schemas.microsoft.com/office/powerpoint/2010/main" val="345357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401A6-F3CA-4540-BD1A-1F8F33F07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Drilling into Data!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82D95-6854-415D-92B0-52F9E3E2C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319" y="1933062"/>
            <a:ext cx="8045643" cy="4924938"/>
          </a:xfrm>
        </p:spPr>
        <p:txBody>
          <a:bodyPr/>
          <a:lstStyle/>
          <a:p>
            <a:r>
              <a:rPr lang="en-GB" dirty="0"/>
              <a:t>GEFEG.FX</a:t>
            </a:r>
          </a:p>
          <a:p>
            <a:endParaRPr lang="en-GB" dirty="0"/>
          </a:p>
          <a:p>
            <a:r>
              <a:rPr lang="en-GB" dirty="0"/>
              <a:t>Modal Matrix – </a:t>
            </a:r>
            <a:r>
              <a:rPr lang="en-GB" dirty="0" err="1"/>
              <a:t>WiP</a:t>
            </a:r>
            <a:r>
              <a:rPr lang="en-GB" dirty="0"/>
              <a:t>/Cross Check version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17DD1-6DDD-4166-A210-B3A41CB69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37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C348F-3308-F84C-B209-9034DE42F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D9A750-92C8-E04E-A536-7CEDC5C92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84C9C77-05B8-4C4D-8349-B9FB05D7F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7549" y="2968284"/>
            <a:ext cx="4407783" cy="1357531"/>
          </a:xfrm>
          <a:prstGeom prst="rect">
            <a:avLst/>
          </a:prstGeo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Q&amp;A . AOB . DONM?</a:t>
            </a:r>
          </a:p>
        </p:txBody>
      </p:sp>
    </p:spTree>
    <p:extLst>
      <p:ext uri="{BB962C8B-B14F-4D97-AF65-F5344CB8AC3E}">
        <p14:creationId xmlns:p14="http://schemas.microsoft.com/office/powerpoint/2010/main" val="2307176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4C5B6F-F3CD-4622-A756-A7143ADAF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BCF9FC-D287-454F-8392-9056BED963F0}"/>
              </a:ext>
            </a:extLst>
          </p:cNvPr>
          <p:cNvSpPr/>
          <p:nvPr/>
        </p:nvSpPr>
        <p:spPr>
          <a:xfrm>
            <a:off x="5103029" y="992310"/>
            <a:ext cx="634276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>
                <a:ln/>
                <a:solidFill>
                  <a:schemeClr val="accent1"/>
                </a:solidFill>
              </a:rPr>
              <a:t>Hvala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1343B1-2163-4F2E-B82F-7C86FA9E763C}"/>
              </a:ext>
            </a:extLst>
          </p:cNvPr>
          <p:cNvSpPr/>
          <p:nvPr/>
        </p:nvSpPr>
        <p:spPr>
          <a:xfrm>
            <a:off x="4731268" y="1940477"/>
            <a:ext cx="84734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hi-IN" sz="1625" dirty="0">
                <a:ln/>
                <a:solidFill>
                  <a:schemeClr val="accent1"/>
                </a:solidFill>
              </a:rPr>
              <a:t>धन्यवाद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1C8E0F-EB5D-4819-977A-B4F76B3E5760}"/>
              </a:ext>
            </a:extLst>
          </p:cNvPr>
          <p:cNvSpPr/>
          <p:nvPr/>
        </p:nvSpPr>
        <p:spPr>
          <a:xfrm>
            <a:off x="5703904" y="2559206"/>
            <a:ext cx="1245597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Faleminderit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7EA210-3022-4513-ADEC-3922C58E3C6C}"/>
              </a:ext>
            </a:extLst>
          </p:cNvPr>
          <p:cNvSpPr/>
          <p:nvPr/>
        </p:nvSpPr>
        <p:spPr>
          <a:xfrm>
            <a:off x="2840842" y="1523501"/>
            <a:ext cx="1006686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Çox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sağ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ol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D290C7-52ED-41DE-B79A-8914AC6294C7}"/>
              </a:ext>
            </a:extLst>
          </p:cNvPr>
          <p:cNvSpPr/>
          <p:nvPr/>
        </p:nvSpPr>
        <p:spPr>
          <a:xfrm>
            <a:off x="2957439" y="3661838"/>
            <a:ext cx="1922963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hy-AM" sz="1625" b="1" dirty="0">
                <a:ln/>
                <a:solidFill>
                  <a:schemeClr val="accent1"/>
                </a:solidFill>
              </a:rPr>
              <a:t>Շնորհակալություն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AF578-77F4-4569-93DB-7F9CC72E34FF}"/>
              </a:ext>
            </a:extLst>
          </p:cNvPr>
          <p:cNvSpPr/>
          <p:nvPr/>
        </p:nvSpPr>
        <p:spPr>
          <a:xfrm>
            <a:off x="5888439" y="4091379"/>
            <a:ext cx="79925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25" b="1" dirty="0" err="1">
                <a:ln/>
                <a:solidFill>
                  <a:schemeClr val="accent1"/>
                </a:solidFill>
              </a:rPr>
              <a:t>Дзякуй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9E1CF0-9557-46D2-97A1-7369F8A962C3}"/>
              </a:ext>
            </a:extLst>
          </p:cNvPr>
          <p:cNvSpPr/>
          <p:nvPr/>
        </p:nvSpPr>
        <p:spPr>
          <a:xfrm>
            <a:off x="3114425" y="2431405"/>
            <a:ext cx="898644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25" b="1" dirty="0">
                <a:ln/>
                <a:solidFill>
                  <a:schemeClr val="accent1"/>
                </a:solidFill>
              </a:rPr>
              <a:t>Спасибо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7FA2EA-7A4C-4D8D-AE0D-98457E0B7EF7}"/>
              </a:ext>
            </a:extLst>
          </p:cNvPr>
          <p:cNvSpPr/>
          <p:nvPr/>
        </p:nvSpPr>
        <p:spPr>
          <a:xfrm>
            <a:off x="4924230" y="4586932"/>
            <a:ext cx="78027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Gràcies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C9C201-239A-4989-B8D4-3FA293209048}"/>
              </a:ext>
            </a:extLst>
          </p:cNvPr>
          <p:cNvSpPr/>
          <p:nvPr/>
        </p:nvSpPr>
        <p:spPr>
          <a:xfrm>
            <a:off x="5993316" y="3195488"/>
            <a:ext cx="1340432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25" b="1" dirty="0">
                <a:ln/>
                <a:solidFill>
                  <a:schemeClr val="accent1"/>
                </a:solidFill>
              </a:rPr>
              <a:t>Благодаря </a:t>
            </a:r>
            <a:r>
              <a:rPr lang="ru-RU" sz="1625" b="1" dirty="0" err="1">
                <a:ln/>
                <a:solidFill>
                  <a:schemeClr val="accent1"/>
                </a:solidFill>
              </a:rPr>
              <a:t>ти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A615A8-B2A9-4D16-B5A3-4DF686A20385}"/>
              </a:ext>
            </a:extLst>
          </p:cNvPr>
          <p:cNvSpPr/>
          <p:nvPr/>
        </p:nvSpPr>
        <p:spPr>
          <a:xfrm>
            <a:off x="4856599" y="3283685"/>
            <a:ext cx="694165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Danke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821739-05AC-45DB-8CBA-8F361B50B6F0}"/>
              </a:ext>
            </a:extLst>
          </p:cNvPr>
          <p:cNvSpPr/>
          <p:nvPr/>
        </p:nvSpPr>
        <p:spPr>
          <a:xfrm>
            <a:off x="3529197" y="4273454"/>
            <a:ext cx="698910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Děkuji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D14455-5C6B-4DCC-800A-15A6E15A87C8}"/>
              </a:ext>
            </a:extLst>
          </p:cNvPr>
          <p:cNvSpPr/>
          <p:nvPr/>
        </p:nvSpPr>
        <p:spPr>
          <a:xfrm>
            <a:off x="1620282" y="4873215"/>
            <a:ext cx="1550296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>
                <a:ln/>
                <a:solidFill>
                  <a:schemeClr val="accent1"/>
                </a:solidFill>
              </a:rPr>
              <a:t>Tak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skal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du have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AAB132-843B-4FD2-9E0C-5C81D935C148}"/>
              </a:ext>
            </a:extLst>
          </p:cNvPr>
          <p:cNvSpPr/>
          <p:nvPr/>
        </p:nvSpPr>
        <p:spPr>
          <a:xfrm>
            <a:off x="5565344" y="5486588"/>
            <a:ext cx="79925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Dank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je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4F1C2C-4A54-471A-B5A8-BA048A042803}"/>
              </a:ext>
            </a:extLst>
          </p:cNvPr>
          <p:cNvSpPr/>
          <p:nvPr/>
        </p:nvSpPr>
        <p:spPr>
          <a:xfrm>
            <a:off x="6252031" y="1823481"/>
            <a:ext cx="81419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Dankon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5431600-476C-4F0A-91E4-A20B21834650}"/>
              </a:ext>
            </a:extLst>
          </p:cNvPr>
          <p:cNvSpPr/>
          <p:nvPr/>
        </p:nvSpPr>
        <p:spPr>
          <a:xfrm>
            <a:off x="2317471" y="1185822"/>
            <a:ext cx="645626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>
                <a:ln/>
                <a:solidFill>
                  <a:schemeClr val="accent1"/>
                </a:solidFill>
              </a:rPr>
              <a:t>Merci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1A9DA2-1C4D-442B-B0D3-208A2ED8BA24}"/>
              </a:ext>
            </a:extLst>
          </p:cNvPr>
          <p:cNvSpPr/>
          <p:nvPr/>
        </p:nvSpPr>
        <p:spPr>
          <a:xfrm>
            <a:off x="5315429" y="1373368"/>
            <a:ext cx="1094275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l-GR" sz="1625" b="1" dirty="0">
                <a:ln/>
                <a:solidFill>
                  <a:schemeClr val="accent1"/>
                </a:solidFill>
              </a:rPr>
              <a:t>Ευχαριστώ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43450A1-65BE-48C8-BCEB-3159431690D1}"/>
              </a:ext>
            </a:extLst>
          </p:cNvPr>
          <p:cNvSpPr/>
          <p:nvPr/>
        </p:nvSpPr>
        <p:spPr>
          <a:xfrm>
            <a:off x="1939668" y="1950173"/>
            <a:ext cx="1124667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ka-GE" sz="1625" b="1" dirty="0">
                <a:ln/>
                <a:solidFill>
                  <a:schemeClr val="accent1"/>
                </a:solidFill>
              </a:rPr>
              <a:t>მადლობთ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41DD5E-342F-4571-861A-15D34A148E38}"/>
              </a:ext>
            </a:extLst>
          </p:cNvPr>
          <p:cNvSpPr/>
          <p:nvPr/>
        </p:nvSpPr>
        <p:spPr>
          <a:xfrm>
            <a:off x="4223726" y="5151134"/>
            <a:ext cx="632097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Kiitos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B5E8703-E0F3-48A3-8F0C-3477221F7A94}"/>
              </a:ext>
            </a:extLst>
          </p:cNvPr>
          <p:cNvSpPr/>
          <p:nvPr/>
        </p:nvSpPr>
        <p:spPr>
          <a:xfrm>
            <a:off x="4537870" y="4077810"/>
            <a:ext cx="1040862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Köszönöm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EDA8EB0-FCF3-42C9-902A-FB0F09FCB701}"/>
              </a:ext>
            </a:extLst>
          </p:cNvPr>
          <p:cNvSpPr/>
          <p:nvPr/>
        </p:nvSpPr>
        <p:spPr>
          <a:xfrm>
            <a:off x="6620351" y="4586932"/>
            <a:ext cx="589264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he-IL" sz="1625" b="1" dirty="0">
                <a:ln/>
                <a:solidFill>
                  <a:schemeClr val="accent1"/>
                </a:solidFill>
              </a:rPr>
              <a:t>תודה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6627071-C0F2-4FB4-A1F0-1A46EC3C4A0B}"/>
              </a:ext>
            </a:extLst>
          </p:cNvPr>
          <p:cNvSpPr/>
          <p:nvPr/>
        </p:nvSpPr>
        <p:spPr>
          <a:xfrm>
            <a:off x="4404863" y="5860595"/>
            <a:ext cx="1410066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Þakka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þér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fyrir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BF5B3E-D43A-409A-84F0-FD0D90D47053}"/>
              </a:ext>
            </a:extLst>
          </p:cNvPr>
          <p:cNvSpPr/>
          <p:nvPr/>
        </p:nvSpPr>
        <p:spPr>
          <a:xfrm>
            <a:off x="1592360" y="3419525"/>
            <a:ext cx="693716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>
                <a:ln/>
                <a:solidFill>
                  <a:schemeClr val="accent1"/>
                </a:solidFill>
              </a:rPr>
              <a:t>Grazie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76D6DE-AC59-487F-B558-4AEA4450F3E4}"/>
              </a:ext>
            </a:extLst>
          </p:cNvPr>
          <p:cNvSpPr/>
          <p:nvPr/>
        </p:nvSpPr>
        <p:spPr>
          <a:xfrm>
            <a:off x="1583325" y="744212"/>
            <a:ext cx="1258293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25" b="1" dirty="0" err="1">
                <a:ln/>
                <a:solidFill>
                  <a:schemeClr val="accent1"/>
                </a:solidFill>
              </a:rPr>
              <a:t>Рақмет</a:t>
            </a:r>
            <a:r>
              <a:rPr lang="ru-RU" sz="1625" b="1" dirty="0">
                <a:ln/>
                <a:solidFill>
                  <a:schemeClr val="accent1"/>
                </a:solidFill>
              </a:rPr>
              <a:t> </a:t>
            </a:r>
            <a:r>
              <a:rPr lang="ru-RU" sz="1625" b="1" dirty="0" err="1">
                <a:ln/>
                <a:solidFill>
                  <a:schemeClr val="accent1"/>
                </a:solidFill>
              </a:rPr>
              <a:t>сізге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E50CCD4-3F56-4EA8-8B70-F3B4344174A3}"/>
              </a:ext>
            </a:extLst>
          </p:cNvPr>
          <p:cNvSpPr/>
          <p:nvPr/>
        </p:nvSpPr>
        <p:spPr>
          <a:xfrm>
            <a:off x="5223481" y="4996959"/>
            <a:ext cx="1861600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>
                <a:ln/>
                <a:solidFill>
                  <a:schemeClr val="accent1"/>
                </a:solidFill>
              </a:rPr>
              <a:t>Go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raibh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maith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agat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403AB4F-0570-40C4-80A9-E210DF353802}"/>
              </a:ext>
            </a:extLst>
          </p:cNvPr>
          <p:cNvSpPr/>
          <p:nvPr/>
        </p:nvSpPr>
        <p:spPr>
          <a:xfrm>
            <a:off x="3344905" y="4747107"/>
            <a:ext cx="1202380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25" b="1" dirty="0">
                <a:ln/>
                <a:solidFill>
                  <a:schemeClr val="accent1"/>
                </a:solidFill>
              </a:rPr>
              <a:t>Рахмат сага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72805D3-3218-4AD5-A49B-19C14C79D7CA}"/>
              </a:ext>
            </a:extLst>
          </p:cNvPr>
          <p:cNvSpPr/>
          <p:nvPr/>
        </p:nvSpPr>
        <p:spPr>
          <a:xfrm>
            <a:off x="4732408" y="2812734"/>
            <a:ext cx="761555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Paldies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65B23-C0B9-4602-ABA5-84F884A5CE5C}"/>
              </a:ext>
            </a:extLst>
          </p:cNvPr>
          <p:cNvSpPr/>
          <p:nvPr/>
        </p:nvSpPr>
        <p:spPr>
          <a:xfrm>
            <a:off x="3959753" y="3275843"/>
            <a:ext cx="526747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Ačiū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D159783-4E56-4015-8372-C890FA7E85EB}"/>
              </a:ext>
            </a:extLst>
          </p:cNvPr>
          <p:cNvSpPr/>
          <p:nvPr/>
        </p:nvSpPr>
        <p:spPr>
          <a:xfrm>
            <a:off x="1649225" y="4313249"/>
            <a:ext cx="1514774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25" b="1" dirty="0">
                <a:ln/>
                <a:solidFill>
                  <a:schemeClr val="accent1"/>
                </a:solidFill>
              </a:rPr>
              <a:t>Ви </a:t>
            </a:r>
            <a:r>
              <a:rPr lang="ru-RU" sz="1625" b="1" dirty="0" err="1">
                <a:ln/>
                <a:solidFill>
                  <a:schemeClr val="accent1"/>
                </a:solidFill>
              </a:rPr>
              <a:t>благодарам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4EA46DD-0008-4305-B2D2-45833F2461D0}"/>
              </a:ext>
            </a:extLst>
          </p:cNvPr>
          <p:cNvSpPr/>
          <p:nvPr/>
        </p:nvSpPr>
        <p:spPr>
          <a:xfrm>
            <a:off x="7032721" y="2726855"/>
            <a:ext cx="67287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Grazzi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D28E2E-22F0-4993-8058-0468B81FF9C5}"/>
              </a:ext>
            </a:extLst>
          </p:cNvPr>
          <p:cNvSpPr/>
          <p:nvPr/>
        </p:nvSpPr>
        <p:spPr>
          <a:xfrm>
            <a:off x="5428793" y="3621701"/>
            <a:ext cx="1450975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Takk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skal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du ha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D33F609-A5DE-4CE0-BDCE-C74E3F0DADA5}"/>
              </a:ext>
            </a:extLst>
          </p:cNvPr>
          <p:cNvSpPr/>
          <p:nvPr/>
        </p:nvSpPr>
        <p:spPr>
          <a:xfrm>
            <a:off x="4118922" y="1525538"/>
            <a:ext cx="1094852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Dziękuję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Ci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D35E79E-4B93-4F37-A163-D45B7B60D973}"/>
              </a:ext>
            </a:extLst>
          </p:cNvPr>
          <p:cNvSpPr/>
          <p:nvPr/>
        </p:nvSpPr>
        <p:spPr>
          <a:xfrm>
            <a:off x="6452428" y="1453028"/>
            <a:ext cx="95115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Obrigado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FD4BE71-5525-441E-9CFD-63779E2EA193}"/>
              </a:ext>
            </a:extLst>
          </p:cNvPr>
          <p:cNvSpPr/>
          <p:nvPr/>
        </p:nvSpPr>
        <p:spPr>
          <a:xfrm>
            <a:off x="3769191" y="955068"/>
            <a:ext cx="1124667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Mulțumesc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D128454-7FC4-43BB-9DE9-9FF40E10AA64}"/>
              </a:ext>
            </a:extLst>
          </p:cNvPr>
          <p:cNvSpPr/>
          <p:nvPr/>
        </p:nvSpPr>
        <p:spPr>
          <a:xfrm>
            <a:off x="5818957" y="724480"/>
            <a:ext cx="920125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Ďakujem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F192259-E0C5-40DE-B4CF-4320C66D44B2}"/>
              </a:ext>
            </a:extLst>
          </p:cNvPr>
          <p:cNvSpPr/>
          <p:nvPr/>
        </p:nvSpPr>
        <p:spPr>
          <a:xfrm>
            <a:off x="5122181" y="2204572"/>
            <a:ext cx="1082989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25" b="1" dirty="0">
                <a:ln/>
                <a:solidFill>
                  <a:schemeClr val="accent1"/>
                </a:solidFill>
              </a:rPr>
              <a:t>Хвала вам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0397039-DF74-48A0-8F8B-AFC5503ED058}"/>
              </a:ext>
            </a:extLst>
          </p:cNvPr>
          <p:cNvSpPr/>
          <p:nvPr/>
        </p:nvSpPr>
        <p:spPr>
          <a:xfrm>
            <a:off x="1863452" y="1489733"/>
            <a:ext cx="536365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>
                <a:ln/>
                <a:solidFill>
                  <a:schemeClr val="accent1"/>
                </a:solidFill>
              </a:rPr>
              <a:t>Ta	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ck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C339157-7107-445C-B12D-360CF97539C7}"/>
              </a:ext>
            </a:extLst>
          </p:cNvPr>
          <p:cNvSpPr/>
          <p:nvPr/>
        </p:nvSpPr>
        <p:spPr>
          <a:xfrm>
            <a:off x="3941805" y="5476224"/>
            <a:ext cx="1573123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Teşekkür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ederim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EA4A8C5-F16C-42EE-A6DE-DABCE68EB7EE}"/>
              </a:ext>
            </a:extLst>
          </p:cNvPr>
          <p:cNvSpPr/>
          <p:nvPr/>
        </p:nvSpPr>
        <p:spPr>
          <a:xfrm>
            <a:off x="2931893" y="771101"/>
            <a:ext cx="824586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Rhamat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AE153FD-7447-4676-904D-9C2659C4FB6B}"/>
              </a:ext>
            </a:extLst>
          </p:cNvPr>
          <p:cNvSpPr/>
          <p:nvPr/>
        </p:nvSpPr>
        <p:spPr>
          <a:xfrm>
            <a:off x="4277111" y="2394393"/>
            <a:ext cx="695062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Diolch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BF18DA9-A7FB-4925-B25C-119AFCC33DE0}"/>
              </a:ext>
            </a:extLst>
          </p:cNvPr>
          <p:cNvSpPr/>
          <p:nvPr/>
        </p:nvSpPr>
        <p:spPr>
          <a:xfrm>
            <a:off x="1619193" y="2385669"/>
            <a:ext cx="91146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ar-DZ" sz="1625" b="1" dirty="0">
                <a:ln/>
                <a:solidFill>
                  <a:schemeClr val="accent1"/>
                </a:solidFill>
              </a:rPr>
              <a:t>شكرا جزيلا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597B12B-E43B-4993-A746-E609C1F0F338}"/>
              </a:ext>
            </a:extLst>
          </p:cNvPr>
          <p:cNvSpPr/>
          <p:nvPr/>
        </p:nvSpPr>
        <p:spPr>
          <a:xfrm>
            <a:off x="5780942" y="4523197"/>
            <a:ext cx="746679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Asante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80D9AE7-79E4-4D00-80A6-FADB2EC41E8A}"/>
              </a:ext>
            </a:extLst>
          </p:cNvPr>
          <p:cNvSpPr/>
          <p:nvPr/>
        </p:nvSpPr>
        <p:spPr>
          <a:xfrm>
            <a:off x="2052170" y="3890001"/>
            <a:ext cx="566823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TW" altLang="fr-FR" sz="1625" b="1" dirty="0">
                <a:ln/>
                <a:solidFill>
                  <a:schemeClr val="accent1"/>
                </a:solidFill>
              </a:rPr>
              <a:t>谢谢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34396C0-F423-4A62-B768-F71DB59A5291}"/>
              </a:ext>
            </a:extLst>
          </p:cNvPr>
          <p:cNvSpPr/>
          <p:nvPr/>
        </p:nvSpPr>
        <p:spPr>
          <a:xfrm>
            <a:off x="6767993" y="977729"/>
            <a:ext cx="2442335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fr-FR" sz="1625" b="1" dirty="0">
                <a:ln/>
                <a:solidFill>
                  <a:schemeClr val="accent1"/>
                </a:solidFill>
              </a:rPr>
              <a:t>ありがとうございました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D833A7B-4AE9-4F04-BC9B-47D7F54B18EB}"/>
              </a:ext>
            </a:extLst>
          </p:cNvPr>
          <p:cNvSpPr/>
          <p:nvPr/>
        </p:nvSpPr>
        <p:spPr>
          <a:xfrm>
            <a:off x="1932265" y="2753934"/>
            <a:ext cx="2270686" cy="625172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3575" b="1" dirty="0" err="1"/>
              <a:t>Thank</a:t>
            </a:r>
            <a:r>
              <a:rPr lang="fr-FR" sz="3575" b="1" dirty="0"/>
              <a:t> </a:t>
            </a:r>
            <a:r>
              <a:rPr lang="fr-FR" sz="3575" b="1" dirty="0" err="1"/>
              <a:t>you</a:t>
            </a:r>
            <a:r>
              <a:rPr lang="fr-FR" sz="3575" b="1" dirty="0"/>
              <a:t>!</a:t>
            </a:r>
            <a:endParaRPr lang="mn-MN" sz="3575" b="1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A45AE71-99C3-4591-8B8A-1BECFC5E7C36}"/>
              </a:ext>
            </a:extLst>
          </p:cNvPr>
          <p:cNvSpPr/>
          <p:nvPr/>
        </p:nvSpPr>
        <p:spPr>
          <a:xfrm>
            <a:off x="8190373" y="4996959"/>
            <a:ext cx="813685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Mahalo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C654B07-7090-4549-BCBE-D5DC8416148D}"/>
              </a:ext>
            </a:extLst>
          </p:cNvPr>
          <p:cNvSpPr/>
          <p:nvPr/>
        </p:nvSpPr>
        <p:spPr>
          <a:xfrm>
            <a:off x="3436778" y="2023838"/>
            <a:ext cx="1107419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25" b="1" dirty="0" err="1">
                <a:ln/>
                <a:solidFill>
                  <a:schemeClr val="accent1"/>
                </a:solidFill>
              </a:rPr>
              <a:t>Баярлалаа</a:t>
            </a:r>
            <a:endParaRPr lang="ru-RU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9D6B194-9683-4006-A0DF-6501DEFF2769}"/>
              </a:ext>
            </a:extLst>
          </p:cNvPr>
          <p:cNvSpPr/>
          <p:nvPr/>
        </p:nvSpPr>
        <p:spPr>
          <a:xfrm>
            <a:off x="7167690" y="4128165"/>
            <a:ext cx="778676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>
                <a:ln/>
                <a:solidFill>
                  <a:schemeClr val="accent1"/>
                </a:solidFill>
              </a:rPr>
              <a:t>Gracias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B2EBF17-815E-42F1-BDF2-57B7ADCABC0A}"/>
              </a:ext>
            </a:extLst>
          </p:cNvPr>
          <p:cNvSpPr/>
          <p:nvPr/>
        </p:nvSpPr>
        <p:spPr>
          <a:xfrm>
            <a:off x="7032484" y="2149179"/>
            <a:ext cx="124777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Hatur</a:t>
            </a:r>
            <a:r>
              <a:rPr lang="fr-FR" sz="1625" b="1" dirty="0">
                <a:ln/>
                <a:solidFill>
                  <a:schemeClr val="accent1"/>
                </a:solidFill>
              </a:rPr>
              <a:t> </a:t>
            </a:r>
            <a:r>
              <a:rPr lang="fr-FR" sz="1625" b="1" dirty="0" err="1">
                <a:ln/>
                <a:solidFill>
                  <a:schemeClr val="accent1"/>
                </a:solidFill>
              </a:rPr>
              <a:t>nuhun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CD12D6C-D362-45CB-96C6-CE277629BEE1}"/>
              </a:ext>
            </a:extLst>
          </p:cNvPr>
          <p:cNvSpPr/>
          <p:nvPr/>
        </p:nvSpPr>
        <p:spPr>
          <a:xfrm>
            <a:off x="8234456" y="1759093"/>
            <a:ext cx="725520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Sagbol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26DB074-CB2E-45F5-889A-F4C2F790656B}"/>
              </a:ext>
            </a:extLst>
          </p:cNvPr>
          <p:cNvSpPr/>
          <p:nvPr/>
        </p:nvSpPr>
        <p:spPr>
          <a:xfrm>
            <a:off x="7994143" y="2837109"/>
            <a:ext cx="1174360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si-LK" sz="1625" b="1" dirty="0">
                <a:ln/>
                <a:solidFill>
                  <a:schemeClr val="accent1"/>
                </a:solidFill>
              </a:rPr>
              <a:t>ඔබට ස්තුතියි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C6C4FE8-38F0-4CCD-BB1B-1CB4DA4A1150}"/>
              </a:ext>
            </a:extLst>
          </p:cNvPr>
          <p:cNvSpPr/>
          <p:nvPr/>
        </p:nvSpPr>
        <p:spPr>
          <a:xfrm>
            <a:off x="7591858" y="3116614"/>
            <a:ext cx="833433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Faafetai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A66AF63-F147-4069-8ED3-5253FE4EF5DE}"/>
              </a:ext>
            </a:extLst>
          </p:cNvPr>
          <p:cNvSpPr/>
          <p:nvPr/>
        </p:nvSpPr>
        <p:spPr>
          <a:xfrm>
            <a:off x="7953996" y="3812861"/>
            <a:ext cx="925896" cy="475131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km-KH" sz="2600" b="1" dirty="0">
                <a:ln/>
                <a:solidFill>
                  <a:schemeClr val="accent1"/>
                </a:solidFill>
              </a:rPr>
              <a:t>សូមអរគុណ</a:t>
            </a:r>
            <a:endParaRPr lang="fr-FR" sz="2600" b="1" dirty="0">
              <a:ln/>
              <a:solidFill>
                <a:schemeClr val="accent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5A82BFC-E669-46C4-AE8C-06E74EED7E17}"/>
              </a:ext>
            </a:extLst>
          </p:cNvPr>
          <p:cNvSpPr/>
          <p:nvPr/>
        </p:nvSpPr>
        <p:spPr>
          <a:xfrm>
            <a:off x="7436500" y="5402088"/>
            <a:ext cx="81419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Dankon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5291CF3-CD5C-4035-B53C-B06D95F1C723}"/>
              </a:ext>
            </a:extLst>
          </p:cNvPr>
          <p:cNvSpPr/>
          <p:nvPr/>
        </p:nvSpPr>
        <p:spPr>
          <a:xfrm>
            <a:off x="7894208" y="4466604"/>
            <a:ext cx="847027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Salamat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4BCE206-7DF8-49B0-8E96-4ABB058F355E}"/>
              </a:ext>
            </a:extLst>
          </p:cNvPr>
          <p:cNvSpPr/>
          <p:nvPr/>
        </p:nvSpPr>
        <p:spPr>
          <a:xfrm>
            <a:off x="7298615" y="4824412"/>
            <a:ext cx="829714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as-IN" sz="1625" b="1" dirty="0">
                <a:ln/>
                <a:solidFill>
                  <a:schemeClr val="accent1"/>
                </a:solidFill>
              </a:rPr>
              <a:t>ধন্যবাদ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48DB0F7-A925-4C0E-9474-07E0425DE8DA}"/>
              </a:ext>
            </a:extLst>
          </p:cNvPr>
          <p:cNvSpPr/>
          <p:nvPr/>
        </p:nvSpPr>
        <p:spPr>
          <a:xfrm>
            <a:off x="6620644" y="5845748"/>
            <a:ext cx="751168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Dankie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1766DAE-E538-4630-AE22-D97B32009F30}"/>
              </a:ext>
            </a:extLst>
          </p:cNvPr>
          <p:cNvSpPr/>
          <p:nvPr/>
        </p:nvSpPr>
        <p:spPr>
          <a:xfrm>
            <a:off x="7647761" y="1384968"/>
            <a:ext cx="526747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Ačiū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7E60C13-D175-489F-826A-B34EB2799D64}"/>
              </a:ext>
            </a:extLst>
          </p:cNvPr>
          <p:cNvSpPr/>
          <p:nvPr/>
        </p:nvSpPr>
        <p:spPr>
          <a:xfrm>
            <a:off x="7899450" y="2479301"/>
            <a:ext cx="1191993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ko-KR" altLang="fr-FR" sz="1625" b="1" dirty="0">
                <a:ln/>
                <a:solidFill>
                  <a:schemeClr val="accent1"/>
                </a:solidFill>
              </a:rPr>
              <a:t>감사합니다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341B9C3-9265-428B-A959-94F8FBAFCE7B}"/>
              </a:ext>
            </a:extLst>
          </p:cNvPr>
          <p:cNvSpPr/>
          <p:nvPr/>
        </p:nvSpPr>
        <p:spPr>
          <a:xfrm>
            <a:off x="8400377" y="3395837"/>
            <a:ext cx="824586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Rahmat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B3C7933-4674-4F06-A76F-4D2C6EC2EBDB}"/>
              </a:ext>
            </a:extLst>
          </p:cNvPr>
          <p:cNvSpPr/>
          <p:nvPr/>
        </p:nvSpPr>
        <p:spPr>
          <a:xfrm>
            <a:off x="7050297" y="3691041"/>
            <a:ext cx="612860" cy="325090"/>
          </a:xfrm>
          <a:prstGeom prst="rect">
            <a:avLst/>
          </a:prstGeom>
          <a:noFill/>
        </p:spPr>
        <p:txBody>
          <a:bodyPr wrap="none" lIns="74295" tIns="37148" rIns="74295" bIns="37148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FR" sz="1625" b="1" dirty="0" err="1">
                <a:ln/>
                <a:solidFill>
                  <a:schemeClr val="accent1"/>
                </a:solidFill>
              </a:rPr>
              <a:t>Aitäh</a:t>
            </a:r>
            <a:endParaRPr lang="fr-FR" sz="1625" b="1" dirty="0">
              <a:ln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247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2ECBE-51A6-4D17-BB84-85D0FFBAE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22BAD-83C0-4558-B5A0-6424FFF57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Welcome Experts! Introductions - All</a:t>
            </a:r>
          </a:p>
          <a:p>
            <a:r>
              <a:rPr lang="en-GB" dirty="0"/>
              <a:t>Covid-19 Project Outline – Steve</a:t>
            </a:r>
          </a:p>
          <a:p>
            <a:r>
              <a:rPr lang="en-GB" dirty="0"/>
              <a:t>UN/CEFACT Experts – Lance</a:t>
            </a:r>
          </a:p>
          <a:p>
            <a:r>
              <a:rPr lang="en-GB" dirty="0"/>
              <a:t>COVID19-Phase 3 project briefing – Steve</a:t>
            </a:r>
          </a:p>
          <a:p>
            <a:r>
              <a:rPr lang="en-GB" dirty="0"/>
              <a:t>Approach – Steve </a:t>
            </a:r>
          </a:p>
          <a:p>
            <a:r>
              <a:rPr lang="en-GB" dirty="0"/>
              <a:t>Drilling into Data (detail) – Steve</a:t>
            </a:r>
          </a:p>
          <a:p>
            <a:r>
              <a:rPr lang="en-GB" dirty="0"/>
              <a:t>Conclusion - All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A1D11-5EDE-46C5-8D43-90B17EF1F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49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2FA3E-16E2-9E49-B0FA-853D66FC9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7387" y="1625887"/>
            <a:ext cx="8655591" cy="3853119"/>
          </a:xfrm>
        </p:spPr>
        <p:txBody>
          <a:bodyPr/>
          <a:lstStyle/>
          <a:p>
            <a:pPr marL="457200" lvl="1" indent="0">
              <a:lnSpc>
                <a:spcPct val="100000"/>
              </a:lnSpc>
              <a:buNone/>
            </a:pPr>
            <a:r>
              <a:rPr lang="en-GB" sz="1600" dirty="0"/>
              <a:t>UN New York launched </a:t>
            </a:r>
            <a:r>
              <a:rPr lang="en-GB" sz="1600" b="1" dirty="0"/>
              <a:t>COVID-19 initiative encouraging exchange of digitised electronic data </a:t>
            </a:r>
            <a:r>
              <a:rPr lang="en-GB" sz="1600" dirty="0"/>
              <a:t>rather than paper documents in transport contract data exchanges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600" b="1" dirty="0"/>
              <a:t>United Nations Economic Commission for Europe (</a:t>
            </a:r>
            <a:r>
              <a:rPr lang="en-GB" sz="1600" b="1" dirty="0"/>
              <a:t>UNECE) &amp; </a:t>
            </a:r>
            <a:br>
              <a:rPr lang="en-GB" sz="1600" b="1" dirty="0"/>
            </a:br>
            <a:r>
              <a:rPr lang="en-US" sz="1600" b="1" dirty="0"/>
              <a:t>United Nations Centre for Trade Facilitation and Electronic Business (UN/CEFACT) </a:t>
            </a:r>
            <a:r>
              <a:rPr lang="en-GB" sz="1600" b="1" dirty="0"/>
              <a:t>joint contribution in two parts: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International Forwarding and Transport (IFT) project – now completed and closed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Modal Transport reusing the UN/CEFACT Multi-Modal Transport Reference Data Model (MMT RDM) to support digitised data exchanges between transport modes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Supported by Heads of Delegation: Congo, Finland, Germany, Italy, Russian Federation, Spain, Turkey, Ukraine, United States of America and Vietnam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GB" sz="1600" dirty="0"/>
              <a:t>For more: </a:t>
            </a:r>
            <a:r>
              <a:rPr lang="en-GB" sz="1200" dirty="0">
                <a:hlinkClick r:id="rId2"/>
              </a:rPr>
              <a:t>Home | UNTTC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AD66F-06DE-924B-AD9C-1117A1B32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9F9FB3-61D9-4EAE-90DD-7A112645F92D}"/>
              </a:ext>
            </a:extLst>
          </p:cNvPr>
          <p:cNvSpPr txBox="1"/>
          <p:nvPr/>
        </p:nvSpPr>
        <p:spPr>
          <a:xfrm>
            <a:off x="1588553" y="6325969"/>
            <a:ext cx="1165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2">
                    <a:lumMod val="75000"/>
                  </a:schemeClr>
                </a:solidFill>
              </a:rPr>
              <a:t>Copyright UNECE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504A6F-5F7F-481B-B7E5-1A8EB7CDE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503" y="253241"/>
            <a:ext cx="8102213" cy="107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90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2D8D0-98B4-4755-9533-DD36BA72E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Team Air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5179E-DC95-4605-91F3-8D68AD3D9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320" y="1431414"/>
            <a:ext cx="8323406" cy="4924938"/>
          </a:xfrm>
        </p:spPr>
        <p:txBody>
          <a:bodyPr/>
          <a:lstStyle/>
          <a:p>
            <a:r>
              <a:rPr lang="en-GB" sz="2400" b="1" dirty="0"/>
              <a:t>Mario Apostolov</a:t>
            </a:r>
            <a:r>
              <a:rPr lang="en-GB" sz="2400" dirty="0"/>
              <a:t>: </a:t>
            </a:r>
            <a:r>
              <a:rPr lang="en-GB" sz="2000" dirty="0"/>
              <a:t>UNECE Project Officer/Regional Support</a:t>
            </a:r>
          </a:p>
          <a:p>
            <a:r>
              <a:rPr lang="en-GB" sz="2400" b="1" dirty="0"/>
              <a:t>Lance Thompson</a:t>
            </a:r>
            <a:r>
              <a:rPr lang="en-GB" sz="2400" dirty="0"/>
              <a:t>: </a:t>
            </a:r>
            <a:r>
              <a:rPr lang="en-GB" sz="2000" dirty="0"/>
              <a:t>UNECE, Head UN/CEFACT Support Unit</a:t>
            </a:r>
          </a:p>
          <a:p>
            <a:r>
              <a:rPr lang="en-GB" sz="2400" b="1" dirty="0"/>
              <a:t>Michael Dill</a:t>
            </a:r>
            <a:r>
              <a:rPr lang="en-GB" sz="2400" dirty="0"/>
              <a:t>: </a:t>
            </a:r>
            <a:r>
              <a:rPr lang="en-GB" sz="2000" dirty="0"/>
              <a:t>UN/CEFACT Project Lead</a:t>
            </a:r>
          </a:p>
          <a:p>
            <a:r>
              <a:rPr lang="en-GB" sz="2400" b="1" dirty="0"/>
              <a:t>Sue Probert</a:t>
            </a:r>
            <a:r>
              <a:rPr lang="en-GB" sz="2400" dirty="0"/>
              <a:t>: </a:t>
            </a:r>
            <a:r>
              <a:rPr lang="en-GB" sz="2000" dirty="0"/>
              <a:t>UN/CEFACT Lead/Editor MMT RDM/CCL</a:t>
            </a:r>
          </a:p>
          <a:p>
            <a:r>
              <a:rPr lang="en-GB" sz="2400" b="1" dirty="0"/>
              <a:t>Steve Hill</a:t>
            </a:r>
            <a:r>
              <a:rPr lang="en-GB" sz="2400" dirty="0"/>
              <a:t>: </a:t>
            </a:r>
            <a:r>
              <a:rPr lang="en-GB" sz="2000" dirty="0"/>
              <a:t>Air Domain Phase 3 Lead</a:t>
            </a:r>
          </a:p>
          <a:p>
            <a:r>
              <a:rPr lang="en-GB" sz="2400" b="1" dirty="0"/>
              <a:t>Cortney Robinson</a:t>
            </a:r>
            <a:r>
              <a:rPr lang="en-GB" sz="2400" dirty="0"/>
              <a:t>: </a:t>
            </a:r>
            <a:r>
              <a:rPr lang="en-GB" sz="2000" dirty="0"/>
              <a:t>ICAO Air Transport Officer (Air Cargo)</a:t>
            </a:r>
          </a:p>
          <a:p>
            <a:pPr marL="0" indent="0">
              <a:buNone/>
            </a:pPr>
            <a:r>
              <a:rPr lang="en-GB" sz="2400" dirty="0"/>
              <a:t>and…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9FC62-DC90-4EEF-A540-5BCD35F11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9F06415-B5EC-4112-8D58-0D31DCCAE9B2}"/>
              </a:ext>
            </a:extLst>
          </p:cNvPr>
          <p:cNvGrpSpPr/>
          <p:nvPr/>
        </p:nvGrpSpPr>
        <p:grpSpPr>
          <a:xfrm>
            <a:off x="1454009" y="208739"/>
            <a:ext cx="1016795" cy="1016795"/>
            <a:chOff x="1615788" y="4704720"/>
            <a:chExt cx="1016795" cy="101679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A72D316-F277-4263-ADEA-C08ACBD8C69B}"/>
                </a:ext>
              </a:extLst>
            </p:cNvPr>
            <p:cNvSpPr/>
            <p:nvPr/>
          </p:nvSpPr>
          <p:spPr>
            <a:xfrm>
              <a:off x="1615788" y="4704720"/>
              <a:ext cx="1016795" cy="1016795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7" name="Graphic 6" descr="Airplane">
              <a:extLst>
                <a:ext uri="{FF2B5EF4-FFF2-40B4-BE49-F238E27FC236}">
                  <a16:creationId xmlns:a16="http://schemas.microsoft.com/office/drawing/2014/main" id="{07637CDA-61B4-42CE-9D73-97FF775D8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802029" y="4835981"/>
              <a:ext cx="644309" cy="644309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E8DA16D-5048-41E8-AC71-725C72481C06}"/>
              </a:ext>
            </a:extLst>
          </p:cNvPr>
          <p:cNvSpPr txBox="1"/>
          <p:nvPr/>
        </p:nvSpPr>
        <p:spPr>
          <a:xfrm>
            <a:off x="3499184" y="4987772"/>
            <a:ext cx="321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You</a:t>
            </a:r>
            <a:r>
              <a:rPr lang="en-GB" sz="2800" dirty="0"/>
              <a:t>: Domain Experts</a:t>
            </a:r>
          </a:p>
        </p:txBody>
      </p:sp>
    </p:spTree>
    <p:extLst>
      <p:ext uri="{BB962C8B-B14F-4D97-AF65-F5344CB8AC3E}">
        <p14:creationId xmlns:p14="http://schemas.microsoft.com/office/powerpoint/2010/main" val="131764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0756-0CA4-454D-B20E-255A19EC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958" y="529135"/>
            <a:ext cx="8257978" cy="70401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Modal Specific MMT-based Customisations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2AA2D54-BB74-43E1-9CAD-855611C84AE5}"/>
              </a:ext>
            </a:extLst>
          </p:cNvPr>
          <p:cNvSpPr/>
          <p:nvPr/>
        </p:nvSpPr>
        <p:spPr>
          <a:xfrm>
            <a:off x="2810130" y="4723774"/>
            <a:ext cx="3617611" cy="1016795"/>
          </a:xfrm>
          <a:custGeom>
            <a:avLst/>
            <a:gdLst>
              <a:gd name="connsiteX0" fmla="*/ 0 w 2396731"/>
              <a:gd name="connsiteY0" fmla="*/ 0 h 1016795"/>
              <a:gd name="connsiteX1" fmla="*/ 2396731 w 2396731"/>
              <a:gd name="connsiteY1" fmla="*/ 0 h 1016795"/>
              <a:gd name="connsiteX2" fmla="*/ 2396731 w 2396731"/>
              <a:gd name="connsiteY2" fmla="*/ 1016795 h 1016795"/>
              <a:gd name="connsiteX3" fmla="*/ 0 w 2396731"/>
              <a:gd name="connsiteY3" fmla="*/ 1016795 h 1016795"/>
              <a:gd name="connsiteX4" fmla="*/ 0 w 2396731"/>
              <a:gd name="connsiteY4" fmla="*/ 0 h 101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731" h="1016795">
                <a:moveTo>
                  <a:pt x="0" y="0"/>
                </a:moveTo>
                <a:lnTo>
                  <a:pt x="2396731" y="0"/>
                </a:lnTo>
                <a:lnTo>
                  <a:pt x="2396731" y="1016795"/>
                </a:lnTo>
                <a:lnTo>
                  <a:pt x="0" y="101679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10668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/>
              <a:t>Air </a:t>
            </a:r>
            <a:r>
              <a:rPr lang="en-GB" sz="2400" kern="1200" dirty="0">
                <a:solidFill>
                  <a:schemeClr val="accent1">
                    <a:lumMod val="75000"/>
                  </a:schemeClr>
                </a:solidFill>
              </a:rPr>
              <a:t>(currently in flight!)</a:t>
            </a:r>
            <a:endParaRPr lang="en-US" sz="24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926385B-B666-4420-A172-74BB135268CB}"/>
              </a:ext>
            </a:extLst>
          </p:cNvPr>
          <p:cNvSpPr/>
          <p:nvPr/>
        </p:nvSpPr>
        <p:spPr>
          <a:xfrm>
            <a:off x="6645627" y="1725072"/>
            <a:ext cx="2396731" cy="1016795"/>
          </a:xfrm>
          <a:custGeom>
            <a:avLst/>
            <a:gdLst>
              <a:gd name="connsiteX0" fmla="*/ 0 w 2396731"/>
              <a:gd name="connsiteY0" fmla="*/ 0 h 1016795"/>
              <a:gd name="connsiteX1" fmla="*/ 2396731 w 2396731"/>
              <a:gd name="connsiteY1" fmla="*/ 0 h 1016795"/>
              <a:gd name="connsiteX2" fmla="*/ 2396731 w 2396731"/>
              <a:gd name="connsiteY2" fmla="*/ 1016795 h 1016795"/>
              <a:gd name="connsiteX3" fmla="*/ 0 w 2396731"/>
              <a:gd name="connsiteY3" fmla="*/ 1016795 h 1016795"/>
              <a:gd name="connsiteX4" fmla="*/ 0 w 2396731"/>
              <a:gd name="connsiteY4" fmla="*/ 0 h 101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731" h="1016795">
                <a:moveTo>
                  <a:pt x="0" y="0"/>
                </a:moveTo>
                <a:lnTo>
                  <a:pt x="2396731" y="0"/>
                </a:lnTo>
                <a:lnTo>
                  <a:pt x="2396731" y="1016795"/>
                </a:lnTo>
                <a:lnTo>
                  <a:pt x="0" y="10167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342900" indent="-342900" defTabSz="1066800"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ü"/>
            </a:pPr>
            <a:r>
              <a:rPr lang="en-GB" sz="2400" dirty="0"/>
              <a:t>Road</a:t>
            </a:r>
            <a:endParaRPr lang="en-US" sz="24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93889CB-9DC4-4CF3-94ED-AF9417510638}"/>
              </a:ext>
            </a:extLst>
          </p:cNvPr>
          <p:cNvSpPr/>
          <p:nvPr/>
        </p:nvSpPr>
        <p:spPr>
          <a:xfrm>
            <a:off x="2810131" y="1725072"/>
            <a:ext cx="2396731" cy="1016795"/>
          </a:xfrm>
          <a:custGeom>
            <a:avLst/>
            <a:gdLst>
              <a:gd name="connsiteX0" fmla="*/ 0 w 2396731"/>
              <a:gd name="connsiteY0" fmla="*/ 0 h 1016795"/>
              <a:gd name="connsiteX1" fmla="*/ 2396731 w 2396731"/>
              <a:gd name="connsiteY1" fmla="*/ 0 h 1016795"/>
              <a:gd name="connsiteX2" fmla="*/ 2396731 w 2396731"/>
              <a:gd name="connsiteY2" fmla="*/ 1016795 h 1016795"/>
              <a:gd name="connsiteX3" fmla="*/ 0 w 2396731"/>
              <a:gd name="connsiteY3" fmla="*/ 1016795 h 1016795"/>
              <a:gd name="connsiteX4" fmla="*/ 0 w 2396731"/>
              <a:gd name="connsiteY4" fmla="*/ 0 h 101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731" h="1016795">
                <a:moveTo>
                  <a:pt x="0" y="0"/>
                </a:moveTo>
                <a:lnTo>
                  <a:pt x="2396731" y="0"/>
                </a:lnTo>
                <a:lnTo>
                  <a:pt x="2396731" y="1016795"/>
                </a:lnTo>
                <a:lnTo>
                  <a:pt x="0" y="101679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342900" lvl="0" indent="-342900" algn="l" defTabSz="10668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ü"/>
            </a:pPr>
            <a:r>
              <a:rPr lang="en-GB" sz="2400" kern="1200" dirty="0"/>
              <a:t>Maritime	</a:t>
            </a:r>
            <a:endParaRPr lang="en-US" sz="2400" kern="120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FAF6FB9-E002-4416-90D6-5864742CCECE}"/>
              </a:ext>
            </a:extLst>
          </p:cNvPr>
          <p:cNvSpPr/>
          <p:nvPr/>
        </p:nvSpPr>
        <p:spPr>
          <a:xfrm>
            <a:off x="6645627" y="3206096"/>
            <a:ext cx="2396731" cy="1016795"/>
          </a:xfrm>
          <a:custGeom>
            <a:avLst/>
            <a:gdLst>
              <a:gd name="connsiteX0" fmla="*/ 0 w 2396731"/>
              <a:gd name="connsiteY0" fmla="*/ 0 h 1016795"/>
              <a:gd name="connsiteX1" fmla="*/ 2396731 w 2396731"/>
              <a:gd name="connsiteY1" fmla="*/ 0 h 1016795"/>
              <a:gd name="connsiteX2" fmla="*/ 2396731 w 2396731"/>
              <a:gd name="connsiteY2" fmla="*/ 1016795 h 1016795"/>
              <a:gd name="connsiteX3" fmla="*/ 0 w 2396731"/>
              <a:gd name="connsiteY3" fmla="*/ 1016795 h 1016795"/>
              <a:gd name="connsiteX4" fmla="*/ 0 w 2396731"/>
              <a:gd name="connsiteY4" fmla="*/ 0 h 101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731" h="1016795">
                <a:moveTo>
                  <a:pt x="0" y="0"/>
                </a:moveTo>
                <a:lnTo>
                  <a:pt x="2396731" y="0"/>
                </a:lnTo>
                <a:lnTo>
                  <a:pt x="2396731" y="1016795"/>
                </a:lnTo>
                <a:lnTo>
                  <a:pt x="0" y="10167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342900" indent="-342900" defTabSz="1066800"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ü"/>
            </a:pPr>
            <a:r>
              <a:rPr lang="en-GB" sz="2400" dirty="0"/>
              <a:t>Rail</a:t>
            </a:r>
            <a:endParaRPr lang="en-US" sz="240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F6F9053-AC62-4202-8348-50ADDB377160}"/>
              </a:ext>
            </a:extLst>
          </p:cNvPr>
          <p:cNvSpPr/>
          <p:nvPr/>
        </p:nvSpPr>
        <p:spPr>
          <a:xfrm>
            <a:off x="2810131" y="3215060"/>
            <a:ext cx="2484437" cy="1016795"/>
          </a:xfrm>
          <a:custGeom>
            <a:avLst/>
            <a:gdLst>
              <a:gd name="connsiteX0" fmla="*/ 0 w 2396731"/>
              <a:gd name="connsiteY0" fmla="*/ 0 h 1016795"/>
              <a:gd name="connsiteX1" fmla="*/ 2396731 w 2396731"/>
              <a:gd name="connsiteY1" fmla="*/ 0 h 1016795"/>
              <a:gd name="connsiteX2" fmla="*/ 2396731 w 2396731"/>
              <a:gd name="connsiteY2" fmla="*/ 1016795 h 1016795"/>
              <a:gd name="connsiteX3" fmla="*/ 0 w 2396731"/>
              <a:gd name="connsiteY3" fmla="*/ 1016795 h 1016795"/>
              <a:gd name="connsiteX4" fmla="*/ 0 w 2396731"/>
              <a:gd name="connsiteY4" fmla="*/ 0 h 101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731" h="1016795">
                <a:moveTo>
                  <a:pt x="0" y="0"/>
                </a:moveTo>
                <a:lnTo>
                  <a:pt x="2396731" y="0"/>
                </a:lnTo>
                <a:lnTo>
                  <a:pt x="2396731" y="1016795"/>
                </a:lnTo>
                <a:lnTo>
                  <a:pt x="0" y="101679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342900" indent="-342900" defTabSz="1066800"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ü"/>
            </a:pPr>
            <a:r>
              <a:rPr lang="en-GB" sz="2400" dirty="0"/>
              <a:t>Inland Waterway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469A0-0C48-8F4E-AC7D-642FE3D20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A74DC-1E09-431C-BD63-F02572B7411E}"/>
              </a:ext>
            </a:extLst>
          </p:cNvPr>
          <p:cNvSpPr txBox="1"/>
          <p:nvPr/>
        </p:nvSpPr>
        <p:spPr>
          <a:xfrm>
            <a:off x="1588553" y="6325969"/>
            <a:ext cx="1165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2">
                    <a:lumMod val="75000"/>
                  </a:schemeClr>
                </a:solidFill>
              </a:rPr>
              <a:t>Copyright UNECE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FFE452B-65CB-4C18-8C65-F7F345E06C4E}"/>
              </a:ext>
            </a:extLst>
          </p:cNvPr>
          <p:cNvGrpSpPr/>
          <p:nvPr/>
        </p:nvGrpSpPr>
        <p:grpSpPr>
          <a:xfrm>
            <a:off x="1575451" y="1725072"/>
            <a:ext cx="1016795" cy="1016795"/>
            <a:chOff x="1575451" y="1725072"/>
            <a:chExt cx="1016795" cy="101679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7B538B8-D426-4AF1-9B3F-78E518D01E97}"/>
                </a:ext>
              </a:extLst>
            </p:cNvPr>
            <p:cNvSpPr/>
            <p:nvPr/>
          </p:nvSpPr>
          <p:spPr>
            <a:xfrm>
              <a:off x="1575451" y="1725072"/>
              <a:ext cx="1016795" cy="1016795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23" name="Graphic 22" descr="Freight with solid fill">
              <a:extLst>
                <a:ext uri="{FF2B5EF4-FFF2-40B4-BE49-F238E27FC236}">
                  <a16:creationId xmlns:a16="http://schemas.microsoft.com/office/drawing/2014/main" id="{B0BD87C1-795F-47BD-8333-D4D6BC85C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804763" y="1889496"/>
              <a:ext cx="638843" cy="638843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EB0DCA9-B93F-49B8-AF12-58D046EA3C49}"/>
              </a:ext>
            </a:extLst>
          </p:cNvPr>
          <p:cNvGrpSpPr/>
          <p:nvPr/>
        </p:nvGrpSpPr>
        <p:grpSpPr>
          <a:xfrm>
            <a:off x="1615788" y="4704720"/>
            <a:ext cx="1016795" cy="1016795"/>
            <a:chOff x="1615788" y="4704720"/>
            <a:chExt cx="1016795" cy="101679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283F37F-727D-4927-A366-0F034FE0DDA0}"/>
                </a:ext>
              </a:extLst>
            </p:cNvPr>
            <p:cNvSpPr/>
            <p:nvPr/>
          </p:nvSpPr>
          <p:spPr>
            <a:xfrm>
              <a:off x="1615788" y="4704720"/>
              <a:ext cx="1016795" cy="1016795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24" name="Graphic 23" descr="Airplane">
              <a:extLst>
                <a:ext uri="{FF2B5EF4-FFF2-40B4-BE49-F238E27FC236}">
                  <a16:creationId xmlns:a16="http://schemas.microsoft.com/office/drawing/2014/main" id="{4D70D5CB-CC44-4F1C-B76A-3250F4B35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2029" y="4835981"/>
              <a:ext cx="644309" cy="644309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F6AA494-3A90-4901-8151-7798EC1E3F7B}"/>
              </a:ext>
            </a:extLst>
          </p:cNvPr>
          <p:cNvGrpSpPr/>
          <p:nvPr/>
        </p:nvGrpSpPr>
        <p:grpSpPr>
          <a:xfrm>
            <a:off x="5410947" y="1725072"/>
            <a:ext cx="1016795" cy="1016795"/>
            <a:chOff x="5410947" y="1725072"/>
            <a:chExt cx="1016795" cy="101679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BC6C903-2B57-4C83-8592-3913E3BD0D1D}"/>
                </a:ext>
              </a:extLst>
            </p:cNvPr>
            <p:cNvSpPr/>
            <p:nvPr/>
          </p:nvSpPr>
          <p:spPr>
            <a:xfrm>
              <a:off x="5410947" y="1725072"/>
              <a:ext cx="1016795" cy="1016795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25" name="Graphic 24" descr="Truck">
              <a:extLst>
                <a:ext uri="{FF2B5EF4-FFF2-40B4-BE49-F238E27FC236}">
                  <a16:creationId xmlns:a16="http://schemas.microsoft.com/office/drawing/2014/main" id="{8EBB9C0F-41A9-4333-AB8B-7E9D61CB6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624474" y="1889496"/>
              <a:ext cx="676017" cy="676017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2DA5B9-4549-4BD0-AEA7-97E86C1C6B8B}"/>
              </a:ext>
            </a:extLst>
          </p:cNvPr>
          <p:cNvGrpSpPr/>
          <p:nvPr/>
        </p:nvGrpSpPr>
        <p:grpSpPr>
          <a:xfrm>
            <a:off x="1575451" y="3215060"/>
            <a:ext cx="1016795" cy="1016795"/>
            <a:chOff x="1575451" y="3215060"/>
            <a:chExt cx="1016795" cy="1016795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37B0C19-97A7-45A9-9782-02C5E738E8B8}"/>
                </a:ext>
              </a:extLst>
            </p:cNvPr>
            <p:cNvSpPr/>
            <p:nvPr/>
          </p:nvSpPr>
          <p:spPr>
            <a:xfrm>
              <a:off x="1575451" y="3215060"/>
              <a:ext cx="1016795" cy="1016795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26" name="Graphic 25" descr="Tugboat">
              <a:extLst>
                <a:ext uri="{FF2B5EF4-FFF2-40B4-BE49-F238E27FC236}">
                  <a16:creationId xmlns:a16="http://schemas.microsoft.com/office/drawing/2014/main" id="{D09A9EFE-3912-4EBB-8CCA-F8B25683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802029" y="3405710"/>
              <a:ext cx="586965" cy="586965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D9A7BA6-E399-4074-A3C4-E2EBDA21D854}"/>
              </a:ext>
            </a:extLst>
          </p:cNvPr>
          <p:cNvGrpSpPr/>
          <p:nvPr/>
        </p:nvGrpSpPr>
        <p:grpSpPr>
          <a:xfrm>
            <a:off x="5410947" y="3206096"/>
            <a:ext cx="1016795" cy="1016795"/>
            <a:chOff x="5410947" y="3206096"/>
            <a:chExt cx="1016795" cy="101679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253F329-19FE-4841-8F90-C605E09964F1}"/>
                </a:ext>
              </a:extLst>
            </p:cNvPr>
            <p:cNvSpPr/>
            <p:nvPr/>
          </p:nvSpPr>
          <p:spPr>
            <a:xfrm>
              <a:off x="5410947" y="3206096"/>
              <a:ext cx="1016795" cy="1016795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27" name="Graphic 26" descr="Train">
              <a:extLst>
                <a:ext uri="{FF2B5EF4-FFF2-40B4-BE49-F238E27FC236}">
                  <a16:creationId xmlns:a16="http://schemas.microsoft.com/office/drawing/2014/main" id="{6777ABB7-B90D-4470-AFD6-AF6F8147D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624474" y="3429000"/>
              <a:ext cx="563675" cy="5636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2899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0756-0CA4-454D-B20E-255A19EC4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Air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469A0-0C48-8F4E-AC7D-642FE3D20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364C44B-7CE6-4B68-B2DA-70A33CDDD492}"/>
              </a:ext>
            </a:extLst>
          </p:cNvPr>
          <p:cNvSpPr txBox="1">
            <a:spLocks/>
          </p:cNvSpPr>
          <p:nvPr/>
        </p:nvSpPr>
        <p:spPr>
          <a:xfrm>
            <a:off x="1179319" y="1303530"/>
            <a:ext cx="4518095" cy="163471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Documents/dataset mappings to MMT RDM: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Air Waybill (AWB)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rgbClr val="7030A0"/>
                </a:solidFill>
              </a:rPr>
              <a:t>Consignment Security Declaration (CSD)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rgbClr val="C00000"/>
                </a:solidFill>
              </a:rPr>
              <a:t>Dangerous Goods Declaration (DGD)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A2B29E2-0F4A-474B-88E4-1B3CF347A14B}"/>
              </a:ext>
            </a:extLst>
          </p:cNvPr>
          <p:cNvSpPr txBox="1">
            <a:spLocks/>
          </p:cNvSpPr>
          <p:nvPr/>
        </p:nvSpPr>
        <p:spPr>
          <a:xfrm>
            <a:off x="1179318" y="4750833"/>
            <a:ext cx="4518095" cy="145174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Now:</a:t>
            </a:r>
            <a:r>
              <a:rPr lang="en-GB" sz="1600" dirty="0"/>
              <a:t> </a:t>
            </a:r>
          </a:p>
          <a:p>
            <a:r>
              <a:rPr lang="en-GB" sz="1600" dirty="0"/>
              <a:t>Project team/experts  </a:t>
            </a:r>
          </a:p>
          <a:p>
            <a:r>
              <a:rPr lang="en-GB" sz="1600" dirty="0"/>
              <a:t>Data mapping &amp; modelling</a:t>
            </a:r>
          </a:p>
          <a:p>
            <a:r>
              <a:rPr lang="en-GB" sz="1600" dirty="0"/>
              <a:t>Models for review &amp; refinement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CCAD19-F8D2-46CD-8CD4-C315DECC748B}"/>
              </a:ext>
            </a:extLst>
          </p:cNvPr>
          <p:cNvSpPr txBox="1"/>
          <p:nvPr/>
        </p:nvSpPr>
        <p:spPr>
          <a:xfrm>
            <a:off x="1588553" y="6325969"/>
            <a:ext cx="1165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2">
                    <a:lumMod val="75000"/>
                  </a:schemeClr>
                </a:solidFill>
              </a:rPr>
              <a:t>Copyright UNECE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B090BB9-0834-4308-8096-0D93A7701603}"/>
              </a:ext>
            </a:extLst>
          </p:cNvPr>
          <p:cNvSpPr txBox="1">
            <a:spLocks/>
          </p:cNvSpPr>
          <p:nvPr/>
        </p:nvSpPr>
        <p:spPr>
          <a:xfrm>
            <a:off x="1179318" y="3001110"/>
            <a:ext cx="4518095" cy="163471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Plan:</a:t>
            </a:r>
          </a:p>
          <a:p>
            <a:pPr marL="0" indent="0">
              <a:buNone/>
            </a:pPr>
            <a:r>
              <a:rPr lang="en-GB" sz="1600" dirty="0"/>
              <a:t>Two phases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Develop the standards –  July 2021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Pilot implementations –  September 2021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446A43B-8C77-4212-86EA-F4035E025022}"/>
              </a:ext>
            </a:extLst>
          </p:cNvPr>
          <p:cNvSpPr txBox="1">
            <a:spLocks/>
          </p:cNvSpPr>
          <p:nvPr/>
        </p:nvSpPr>
        <p:spPr>
          <a:xfrm>
            <a:off x="5802914" y="1330267"/>
            <a:ext cx="3642702" cy="330372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1. </a:t>
            </a:r>
            <a:r>
              <a:rPr lang="en-GB" sz="1600" b="1" dirty="0"/>
              <a:t>Standards:</a:t>
            </a:r>
          </a:p>
          <a:p>
            <a:pPr marL="0" indent="0">
              <a:buNone/>
            </a:pPr>
            <a:r>
              <a:rPr lang="en-GB" sz="1600" dirty="0"/>
              <a:t>Follows UN/CEFACT MMT RDM</a:t>
            </a:r>
          </a:p>
          <a:p>
            <a:r>
              <a:rPr lang="en-GB" sz="1200" dirty="0"/>
              <a:t>Business Requirements Specifications (BRS)</a:t>
            </a:r>
          </a:p>
          <a:p>
            <a:r>
              <a:rPr lang="en-GB" sz="1200" dirty="0"/>
              <a:t>Core Component Library (CCL) Structure</a:t>
            </a:r>
          </a:p>
          <a:p>
            <a:r>
              <a:rPr lang="en-GB" sz="1200" dirty="0"/>
              <a:t>Dataset alignment with other ‘document’ objects</a:t>
            </a:r>
          </a:p>
          <a:p>
            <a:r>
              <a:rPr lang="en-GB" sz="1200" dirty="0"/>
              <a:t>XLS guideline structure</a:t>
            </a:r>
          </a:p>
          <a:p>
            <a:r>
              <a:rPr lang="en-GB" sz="1200" dirty="0"/>
              <a:t>XSD schema</a:t>
            </a:r>
          </a:p>
          <a:p>
            <a:r>
              <a:rPr lang="en-GB" sz="1200" dirty="0"/>
              <a:t>UML diagrams</a:t>
            </a:r>
          </a:p>
          <a:p>
            <a:r>
              <a:rPr lang="en-GB" sz="1200" dirty="0"/>
              <a:t>HTML index</a:t>
            </a:r>
          </a:p>
          <a:p>
            <a:r>
              <a:rPr lang="en-GB" sz="1200" dirty="0"/>
              <a:t>JSON-LD schema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0CDF627-25A9-4996-A8DD-455457D5B251}"/>
              </a:ext>
            </a:extLst>
          </p:cNvPr>
          <p:cNvSpPr txBox="1">
            <a:spLocks/>
          </p:cNvSpPr>
          <p:nvPr/>
        </p:nvSpPr>
        <p:spPr>
          <a:xfrm>
            <a:off x="5802914" y="4750833"/>
            <a:ext cx="3642702" cy="145174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2. Pilots:</a:t>
            </a:r>
          </a:p>
          <a:p>
            <a:pPr marL="0" indent="0">
              <a:buNone/>
            </a:pPr>
            <a:r>
              <a:rPr lang="en-GB" sz="1600" dirty="0"/>
              <a:t>In collaboration with ICAO</a:t>
            </a:r>
          </a:p>
          <a:p>
            <a:r>
              <a:rPr lang="en-GB" sz="1200" dirty="0"/>
              <a:t>Identify/outreach to candidate countries/areas</a:t>
            </a:r>
          </a:p>
          <a:p>
            <a:r>
              <a:rPr lang="en-GB" sz="1200" dirty="0"/>
              <a:t>Engage . Educate . Assist – with deployments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4B6B929-581F-49AA-A639-870B2892EA53}"/>
              </a:ext>
            </a:extLst>
          </p:cNvPr>
          <p:cNvSpPr txBox="1">
            <a:spLocks/>
          </p:cNvSpPr>
          <p:nvPr/>
        </p:nvSpPr>
        <p:spPr>
          <a:xfrm>
            <a:off x="3964258" y="924874"/>
            <a:ext cx="2750500" cy="4790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dirty="0"/>
              <a:t>Project outline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7D5A67-6BC6-454E-B3BE-EEF04A860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9149" y="4994032"/>
            <a:ext cx="515814" cy="42726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FE70A30-83B9-43BA-8AC4-D33CE957C37A}"/>
              </a:ext>
            </a:extLst>
          </p:cNvPr>
          <p:cNvGrpSpPr/>
          <p:nvPr/>
        </p:nvGrpSpPr>
        <p:grpSpPr>
          <a:xfrm>
            <a:off x="1179318" y="171731"/>
            <a:ext cx="1016795" cy="1016795"/>
            <a:chOff x="1615788" y="4704720"/>
            <a:chExt cx="1016795" cy="1016795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6AC06AD-C8E2-4C9A-9A6C-5EDB8BE2A39A}"/>
                </a:ext>
              </a:extLst>
            </p:cNvPr>
            <p:cNvSpPr/>
            <p:nvPr/>
          </p:nvSpPr>
          <p:spPr>
            <a:xfrm>
              <a:off x="1615788" y="4704720"/>
              <a:ext cx="1016795" cy="1016795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23" name="Graphic 22" descr="Airplane">
              <a:extLst>
                <a:ext uri="{FF2B5EF4-FFF2-40B4-BE49-F238E27FC236}">
                  <a16:creationId xmlns:a16="http://schemas.microsoft.com/office/drawing/2014/main" id="{311E6DEF-EF76-4548-A0E5-8A9153015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802029" y="4835981"/>
              <a:ext cx="644309" cy="6443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493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14" grpId="0" animBg="1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0756-0CA4-454D-B20E-255A19EC4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Air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469A0-0C48-8F4E-AC7D-642FE3D20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CCAD19-F8D2-46CD-8CD4-C315DECC748B}"/>
              </a:ext>
            </a:extLst>
          </p:cNvPr>
          <p:cNvSpPr txBox="1"/>
          <p:nvPr/>
        </p:nvSpPr>
        <p:spPr>
          <a:xfrm>
            <a:off x="1588553" y="6325969"/>
            <a:ext cx="1165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2">
                    <a:lumMod val="75000"/>
                  </a:schemeClr>
                </a:solidFill>
              </a:rPr>
              <a:t>Copyright UNECE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4B6B929-581F-49AA-A639-870B2892EA53}"/>
              </a:ext>
            </a:extLst>
          </p:cNvPr>
          <p:cNvSpPr txBox="1">
            <a:spLocks/>
          </p:cNvSpPr>
          <p:nvPr/>
        </p:nvSpPr>
        <p:spPr>
          <a:xfrm>
            <a:off x="4004513" y="731600"/>
            <a:ext cx="2750500" cy="4790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dirty="0"/>
              <a:t>Core Mappings</a:t>
            </a: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30747012-08E3-46A1-8C08-3DB33C16A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928" y="1627398"/>
            <a:ext cx="3097987" cy="425948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accent1">
                <a:lumMod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angerous Goods Professional Services (DGPS) Hazmat Inspection  Miami/Broward FL">
            <a:extLst>
              <a:ext uri="{FF2B5EF4-FFF2-40B4-BE49-F238E27FC236}">
                <a16:creationId xmlns:a16="http://schemas.microsoft.com/office/drawing/2014/main" id="{E622F819-BB1A-4D0B-A035-2E25E1DA0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528" y="2273547"/>
            <a:ext cx="2796786" cy="36174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C6F828-51CD-4A3E-85B7-2E32047A42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7528" y="2273548"/>
            <a:ext cx="2471177" cy="3617400"/>
          </a:xfrm>
          <a:prstGeom prst="rect">
            <a:avLst/>
          </a:prstGeom>
          <a:effectLst>
            <a:outerShdw blurRad="50800" dist="38100" dir="2700000" algn="tl" rotWithShape="0">
              <a:srgbClr val="7030A0">
                <a:alpha val="4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EB28DF-2A07-4BE8-8D9F-76A7E5DF2AED}"/>
              </a:ext>
            </a:extLst>
          </p:cNvPr>
          <p:cNvSpPr txBox="1"/>
          <p:nvPr/>
        </p:nvSpPr>
        <p:spPr>
          <a:xfrm>
            <a:off x="4960273" y="1204785"/>
            <a:ext cx="838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AWB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2EAD46-D4E4-486B-B841-A9C3F0EC5985}"/>
              </a:ext>
            </a:extLst>
          </p:cNvPr>
          <p:cNvSpPr txBox="1"/>
          <p:nvPr/>
        </p:nvSpPr>
        <p:spPr>
          <a:xfrm>
            <a:off x="2011841" y="1825204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DGD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6A0580-9177-4FE4-99E6-1B4FFB7D6D15}"/>
              </a:ext>
            </a:extLst>
          </p:cNvPr>
          <p:cNvSpPr txBox="1"/>
          <p:nvPr/>
        </p:nvSpPr>
        <p:spPr>
          <a:xfrm>
            <a:off x="7989111" y="1731996"/>
            <a:ext cx="688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CSD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7419906-A9B9-47A7-8122-23D20543DA00}"/>
              </a:ext>
            </a:extLst>
          </p:cNvPr>
          <p:cNvSpPr/>
          <p:nvPr/>
        </p:nvSpPr>
        <p:spPr>
          <a:xfrm rot="10800000">
            <a:off x="3587260" y="3470433"/>
            <a:ext cx="1771251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079F4FB1-4584-427F-926A-8C87A399AC3C}"/>
              </a:ext>
            </a:extLst>
          </p:cNvPr>
          <p:cNvSpPr/>
          <p:nvPr/>
        </p:nvSpPr>
        <p:spPr>
          <a:xfrm>
            <a:off x="5358758" y="3470434"/>
            <a:ext cx="1771251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96E0C3-C63A-4D3B-ACDD-AE9D146FE0C8}"/>
              </a:ext>
            </a:extLst>
          </p:cNvPr>
          <p:cNvSpPr txBox="1"/>
          <p:nvPr/>
        </p:nvSpPr>
        <p:spPr>
          <a:xfrm>
            <a:off x="4202663" y="3528083"/>
            <a:ext cx="248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</a:rPr>
              <a:t>Common Data Elements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E517280-1260-4DAC-A5CD-1EB873C08E29}"/>
              </a:ext>
            </a:extLst>
          </p:cNvPr>
          <p:cNvGrpSpPr/>
          <p:nvPr/>
        </p:nvGrpSpPr>
        <p:grpSpPr>
          <a:xfrm>
            <a:off x="1179318" y="171731"/>
            <a:ext cx="1016795" cy="1016795"/>
            <a:chOff x="1615788" y="4704720"/>
            <a:chExt cx="1016795" cy="101679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8D5A914-70A3-48C0-BA41-F97E9BCD0BF6}"/>
                </a:ext>
              </a:extLst>
            </p:cNvPr>
            <p:cNvSpPr/>
            <p:nvPr/>
          </p:nvSpPr>
          <p:spPr>
            <a:xfrm>
              <a:off x="1615788" y="4704720"/>
              <a:ext cx="1016795" cy="1016795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20" name="Graphic 19" descr="Airplane">
              <a:extLst>
                <a:ext uri="{FF2B5EF4-FFF2-40B4-BE49-F238E27FC236}">
                  <a16:creationId xmlns:a16="http://schemas.microsoft.com/office/drawing/2014/main" id="{241B0479-A914-4963-9B5F-60E79BFB8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802029" y="4835981"/>
              <a:ext cx="644309" cy="6443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987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/>
      <p:bldP spid="23" grpId="0"/>
      <p:bldP spid="13" grpId="0" animBg="1"/>
      <p:bldP spid="25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CB46961-7B8B-460D-9F56-A332DE8520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819" y="1419937"/>
            <a:ext cx="3762495" cy="21291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9F0756-0CA4-454D-B20E-255A19EC4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9A3A5-AE43-0A4F-9742-A069D692D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320" y="1510333"/>
            <a:ext cx="5413985" cy="1385126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Multiple IATA standards apply to Airfreight for </a:t>
            </a:r>
          </a:p>
          <a:p>
            <a:pPr marL="0" indent="0">
              <a:buNone/>
            </a:pPr>
            <a:r>
              <a:rPr lang="en-GB" sz="1800" dirty="0"/>
              <a:t>B2B &amp; some B2G: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Cargo-IMP: legacy, bespoke EDI</a:t>
            </a:r>
          </a:p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Cargo-XML: current, UN/CEFACT aligned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469A0-0C48-8F4E-AC7D-642FE3D20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364C44B-7CE6-4B68-B2DA-70A33CDDD492}"/>
              </a:ext>
            </a:extLst>
          </p:cNvPr>
          <p:cNvSpPr txBox="1">
            <a:spLocks/>
          </p:cNvSpPr>
          <p:nvPr/>
        </p:nvSpPr>
        <p:spPr>
          <a:xfrm>
            <a:off x="1070615" y="5752343"/>
            <a:ext cx="4537596" cy="4527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Enhanced data model e.g. piece/item level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2282E53-7E19-4F57-A864-171604B15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6369" y="3222019"/>
            <a:ext cx="3310781" cy="2530324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A2B29E2-0F4A-474B-88E4-1B3CF347A14B}"/>
              </a:ext>
            </a:extLst>
          </p:cNvPr>
          <p:cNvSpPr txBox="1">
            <a:spLocks/>
          </p:cNvSpPr>
          <p:nvPr/>
        </p:nvSpPr>
        <p:spPr>
          <a:xfrm>
            <a:off x="1070615" y="1129057"/>
            <a:ext cx="8362212" cy="4790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dirty="0"/>
              <a:t>Air Waybill Standards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CCAD19-F8D2-46CD-8CD4-C315DECC748B}"/>
              </a:ext>
            </a:extLst>
          </p:cNvPr>
          <p:cNvSpPr txBox="1"/>
          <p:nvPr/>
        </p:nvSpPr>
        <p:spPr>
          <a:xfrm>
            <a:off x="1588553" y="6325969"/>
            <a:ext cx="1165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2">
                    <a:lumMod val="75000"/>
                  </a:schemeClr>
                </a:solidFill>
              </a:rPr>
              <a:t>Copyright UNECE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29293EF-0F52-4E65-8259-826B439D9B96}"/>
              </a:ext>
            </a:extLst>
          </p:cNvPr>
          <p:cNvGrpSpPr/>
          <p:nvPr/>
        </p:nvGrpSpPr>
        <p:grpSpPr>
          <a:xfrm>
            <a:off x="1179318" y="171731"/>
            <a:ext cx="1016795" cy="1016795"/>
            <a:chOff x="1615788" y="4704720"/>
            <a:chExt cx="1016795" cy="101679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FA09E9D-4553-4611-890E-97560E0073A3}"/>
                </a:ext>
              </a:extLst>
            </p:cNvPr>
            <p:cNvSpPr/>
            <p:nvPr/>
          </p:nvSpPr>
          <p:spPr>
            <a:xfrm>
              <a:off x="1615788" y="4704720"/>
              <a:ext cx="1016795" cy="1016795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18" name="Graphic 17" descr="Airplane">
              <a:extLst>
                <a:ext uri="{FF2B5EF4-FFF2-40B4-BE49-F238E27FC236}">
                  <a16:creationId xmlns:a16="http://schemas.microsoft.com/office/drawing/2014/main" id="{BCCB761C-94F4-4799-9F68-8B3B78B3B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02029" y="4835981"/>
              <a:ext cx="644309" cy="64430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F438C4C-0C4E-47A4-B883-B0561EBF7280}"/>
              </a:ext>
            </a:extLst>
          </p:cNvPr>
          <p:cNvSpPr txBox="1"/>
          <p:nvPr/>
        </p:nvSpPr>
        <p:spPr>
          <a:xfrm>
            <a:off x="1184023" y="2875731"/>
            <a:ext cx="4826962" cy="5016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Record: piloting, JSON-LD backwardly compatible</a:t>
            </a:r>
          </a:p>
          <a:p>
            <a:endParaRPr lang="en-GB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CB1C21D-0DAF-42D0-816B-551FA7C6E785}"/>
              </a:ext>
            </a:extLst>
          </p:cNvPr>
          <p:cNvSpPr txBox="1">
            <a:spLocks/>
          </p:cNvSpPr>
          <p:nvPr/>
        </p:nvSpPr>
        <p:spPr>
          <a:xfrm>
            <a:off x="6010985" y="3597981"/>
            <a:ext cx="3618350" cy="16347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UN/CEFACT Model </a:t>
            </a:r>
          </a:p>
          <a:p>
            <a:r>
              <a:rPr lang="en-GB" sz="1800" dirty="0"/>
              <a:t>All modes of transport </a:t>
            </a:r>
          </a:p>
          <a:p>
            <a:r>
              <a:rPr lang="en-GB" sz="1800" dirty="0"/>
              <a:t>MMT Bill of Lading (</a:t>
            </a:r>
            <a:r>
              <a:rPr lang="en-GB" sz="1800" dirty="0" err="1"/>
              <a:t>BoL</a:t>
            </a:r>
            <a:r>
              <a:rPr lang="en-GB" sz="1800" dirty="0"/>
              <a:t>) core </a:t>
            </a:r>
          </a:p>
          <a:p>
            <a:r>
              <a:rPr lang="en-GB" sz="1800" dirty="0"/>
              <a:t>Air Waybill (AWB) baseline</a:t>
            </a:r>
          </a:p>
          <a:p>
            <a:r>
              <a:rPr lang="en-GB" sz="1800" dirty="0"/>
              <a:t>Extends to House Waybill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00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73CC5-3F89-4E5E-AE26-C3AE4762E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March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58E1DB-1F8C-4850-8812-7E5EEC08D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C9F77D-2608-4FFA-9D3A-5C10B6061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885" y="1104284"/>
            <a:ext cx="7816511" cy="52520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C7DC3F-6EC0-4A5B-B4F1-8581F2F8DC11}"/>
              </a:ext>
            </a:extLst>
          </p:cNvPr>
          <p:cNvSpPr txBox="1"/>
          <p:nvPr/>
        </p:nvSpPr>
        <p:spPr>
          <a:xfrm>
            <a:off x="1588553" y="6325969"/>
            <a:ext cx="1165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2">
                    <a:lumMod val="75000"/>
                  </a:schemeClr>
                </a:solidFill>
              </a:rPr>
              <a:t>Copyright UNECE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8BB151-B0AB-409E-8346-5E7BAEE390DD}"/>
              </a:ext>
            </a:extLst>
          </p:cNvPr>
          <p:cNvSpPr txBox="1"/>
          <p:nvPr/>
        </p:nvSpPr>
        <p:spPr>
          <a:xfrm>
            <a:off x="9187534" y="1370287"/>
            <a:ext cx="7184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AWB</a:t>
            </a:r>
          </a:p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CSD</a:t>
            </a:r>
          </a:p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DGD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0B3614-EE12-4A31-BF72-3B58628A894A}"/>
              </a:ext>
            </a:extLst>
          </p:cNvPr>
          <p:cNvSpPr txBox="1"/>
          <p:nvPr/>
        </p:nvSpPr>
        <p:spPr>
          <a:xfrm>
            <a:off x="9203292" y="957388"/>
            <a:ext cx="619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</a:rPr>
              <a:t>Air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1999758-77DE-421C-A716-7FC56B34FC19}"/>
              </a:ext>
            </a:extLst>
          </p:cNvPr>
          <p:cNvCxnSpPr>
            <a:cxnSpLocks/>
          </p:cNvCxnSpPr>
          <p:nvPr/>
        </p:nvCxnSpPr>
        <p:spPr>
          <a:xfrm>
            <a:off x="9479178" y="6078334"/>
            <a:ext cx="0" cy="556035"/>
          </a:xfrm>
          <a:prstGeom prst="straightConnector1">
            <a:avLst/>
          </a:prstGeom>
          <a:ln w="254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0BB1397-620D-4862-A187-A2E5BCE7E1EC}"/>
              </a:ext>
            </a:extLst>
          </p:cNvPr>
          <p:cNvSpPr txBox="1"/>
          <p:nvPr/>
        </p:nvSpPr>
        <p:spPr>
          <a:xfrm>
            <a:off x="9357189" y="2269155"/>
            <a:ext cx="243978" cy="4147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endParaRPr lang="en-GB" sz="85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85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endParaRPr lang="en-GB" sz="85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r>
              <a:rPr lang="en-GB" sz="85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  <a:p>
            <a:endParaRPr lang="en-GB" sz="85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85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5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</TotalTime>
  <Words>1363</Words>
  <Application>Microsoft Office PowerPoint</Application>
  <PresentationFormat>A4 Paper (210x297 mm)</PresentationFormat>
  <Paragraphs>330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Calibri</vt:lpstr>
      <vt:lpstr>Sylfaen</vt:lpstr>
      <vt:lpstr>Wingdings</vt:lpstr>
      <vt:lpstr>Office Theme</vt:lpstr>
      <vt:lpstr>PowerPoint Presentation</vt:lpstr>
      <vt:lpstr>Agenda</vt:lpstr>
      <vt:lpstr>PowerPoint Presentation</vt:lpstr>
      <vt:lpstr>Team Air </vt:lpstr>
      <vt:lpstr>Modal Specific MMT-based Customisations</vt:lpstr>
      <vt:lpstr>Air</vt:lpstr>
      <vt:lpstr>Air</vt:lpstr>
      <vt:lpstr>Air</vt:lpstr>
      <vt:lpstr>Results – March 2021</vt:lpstr>
      <vt:lpstr>Clarifications!</vt:lpstr>
      <vt:lpstr>UN/CEFACT Experts</vt:lpstr>
      <vt:lpstr>COVID19-Phase 3 Air</vt:lpstr>
      <vt:lpstr>Approach [1]</vt:lpstr>
      <vt:lpstr>Approach [2]</vt:lpstr>
      <vt:lpstr>Approach [3]</vt:lpstr>
      <vt:lpstr>Air Project Structure</vt:lpstr>
      <vt:lpstr>Drilling into Data!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Roff</dc:creator>
  <cp:lastModifiedBy>STEVE HILL</cp:lastModifiedBy>
  <cp:revision>17</cp:revision>
  <dcterms:created xsi:type="dcterms:W3CDTF">2020-10-08T09:22:57Z</dcterms:created>
  <dcterms:modified xsi:type="dcterms:W3CDTF">2021-06-17T17:37:09Z</dcterms:modified>
</cp:coreProperties>
</file>